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69"/>
  </p:notesMasterIdLst>
  <p:sldIdLst>
    <p:sldId id="256" r:id="rId4"/>
    <p:sldId id="536" r:id="rId5"/>
    <p:sldId id="789" r:id="rId6"/>
    <p:sldId id="791" r:id="rId7"/>
    <p:sldId id="790" r:id="rId8"/>
    <p:sldId id="875" r:id="rId9"/>
    <p:sldId id="792" r:id="rId10"/>
    <p:sldId id="873" r:id="rId11"/>
    <p:sldId id="874" r:id="rId12"/>
    <p:sldId id="877" r:id="rId13"/>
    <p:sldId id="801" r:id="rId14"/>
    <p:sldId id="813" r:id="rId15"/>
    <p:sldId id="882" r:id="rId16"/>
    <p:sldId id="883" r:id="rId17"/>
    <p:sldId id="884" r:id="rId18"/>
    <p:sldId id="916" r:id="rId19"/>
    <p:sldId id="917" r:id="rId20"/>
    <p:sldId id="885" r:id="rId21"/>
    <p:sldId id="886" r:id="rId22"/>
    <p:sldId id="887" r:id="rId23"/>
    <p:sldId id="888" r:id="rId24"/>
    <p:sldId id="889" r:id="rId25"/>
    <p:sldId id="920" r:id="rId26"/>
    <p:sldId id="921" r:id="rId27"/>
    <p:sldId id="879" r:id="rId28"/>
    <p:sldId id="816" r:id="rId29"/>
    <p:sldId id="817" r:id="rId30"/>
    <p:sldId id="820" r:id="rId31"/>
    <p:sldId id="824" r:id="rId32"/>
    <p:sldId id="834" r:id="rId33"/>
    <p:sldId id="841" r:id="rId34"/>
    <p:sldId id="842" r:id="rId35"/>
    <p:sldId id="843" r:id="rId36"/>
    <p:sldId id="844" r:id="rId37"/>
    <p:sldId id="845" r:id="rId38"/>
    <p:sldId id="846" r:id="rId39"/>
    <p:sldId id="847" r:id="rId40"/>
    <p:sldId id="848" r:id="rId41"/>
    <p:sldId id="849" r:id="rId42"/>
    <p:sldId id="850" r:id="rId43"/>
    <p:sldId id="851" r:id="rId44"/>
    <p:sldId id="852" r:id="rId45"/>
    <p:sldId id="853" r:id="rId46"/>
    <p:sldId id="856" r:id="rId47"/>
    <p:sldId id="857" r:id="rId48"/>
    <p:sldId id="858" r:id="rId49"/>
    <p:sldId id="862" r:id="rId50"/>
    <p:sldId id="881" r:id="rId51"/>
    <p:sldId id="896" r:id="rId52"/>
    <p:sldId id="898" r:id="rId53"/>
    <p:sldId id="899" r:id="rId54"/>
    <p:sldId id="901" r:id="rId55"/>
    <p:sldId id="902" r:id="rId56"/>
    <p:sldId id="904" r:id="rId57"/>
    <p:sldId id="905" r:id="rId58"/>
    <p:sldId id="918" r:id="rId59"/>
    <p:sldId id="906" r:id="rId60"/>
    <p:sldId id="907" r:id="rId61"/>
    <p:sldId id="908" r:id="rId62"/>
    <p:sldId id="909" r:id="rId63"/>
    <p:sldId id="910" r:id="rId64"/>
    <p:sldId id="911" r:id="rId65"/>
    <p:sldId id="914" r:id="rId66"/>
    <p:sldId id="915" r:id="rId67"/>
    <p:sldId id="893" r:id="rId68"/>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05E"/>
    <a:srgbClr val="E9BF18"/>
    <a:srgbClr val="FFD634"/>
    <a:srgbClr val="FFE64D"/>
    <a:srgbClr val="FFD821"/>
    <a:srgbClr val="001F99"/>
    <a:srgbClr val="1F1EF1"/>
    <a:srgbClr val="DBF4D5"/>
    <a:srgbClr val="CFF1C4"/>
    <a:srgbClr val="C3D5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4"/>
    <p:restoredTop sz="78903" autoAdjust="0"/>
  </p:normalViewPr>
  <p:slideViewPr>
    <p:cSldViewPr snapToGrid="0">
      <p:cViewPr>
        <p:scale>
          <a:sx n="70" d="100"/>
          <a:sy n="70" d="100"/>
        </p:scale>
        <p:origin x="1528"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notesMaster" Target="notesMasters/notesMaster1.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tableStyles" Target="tableStyles.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2020/12/29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blog.csdn.net/a819825294/article/details/51227265"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wulc.me/2018/07/16/CTR%E9%A2%84%E4%BC%B0%E6%A8%A1%E5%9E%8B%E7%AE%80%E4%BB%8B-%E6%B7%B1%E5%BA%A6%E5%AD%A6%E4%B9%A0%E7%AF%87/"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a:t>
            </a:fld>
            <a:endParaRPr lang="zh-CN" altLang="en-US"/>
          </a:p>
        </p:txBody>
      </p:sp>
    </p:spTree>
    <p:extLst>
      <p:ext uri="{BB962C8B-B14F-4D97-AF65-F5344CB8AC3E}">
        <p14:creationId xmlns:p14="http://schemas.microsoft.com/office/powerpoint/2010/main" val="1245113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15</a:t>
            </a:fld>
            <a:endParaRPr lang="zh-CN" altLang="en-US"/>
          </a:p>
        </p:txBody>
      </p:sp>
    </p:spTree>
    <p:extLst>
      <p:ext uri="{BB962C8B-B14F-4D97-AF65-F5344CB8AC3E}">
        <p14:creationId xmlns:p14="http://schemas.microsoft.com/office/powerpoint/2010/main" val="1932866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16</a:t>
            </a:fld>
            <a:endParaRPr lang="zh-CN" altLang="en-US"/>
          </a:p>
        </p:txBody>
      </p:sp>
    </p:spTree>
    <p:extLst>
      <p:ext uri="{BB962C8B-B14F-4D97-AF65-F5344CB8AC3E}">
        <p14:creationId xmlns:p14="http://schemas.microsoft.com/office/powerpoint/2010/main" val="80805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Prod2Vec Skip-gram model </a:t>
            </a:r>
            <a:endParaRPr lang="en-US" altLang="zh-CN" dirty="0" smtClean="0">
              <a:effectLst/>
            </a:endParaRPr>
          </a:p>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20</a:t>
            </a:fld>
            <a:endParaRPr lang="zh-CN" altLang="en-US"/>
          </a:p>
        </p:txBody>
      </p:sp>
    </p:spTree>
    <p:extLst>
      <p:ext uri="{BB962C8B-B14F-4D97-AF65-F5344CB8AC3E}">
        <p14:creationId xmlns:p14="http://schemas.microsoft.com/office/powerpoint/2010/main" val="418529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Prod2Vec Skip-gram model </a:t>
            </a:r>
            <a:endParaRPr lang="en-US" altLang="zh-CN" dirty="0" smtClean="0">
              <a:effectLst/>
            </a:endParaRPr>
          </a:p>
          <a:p>
            <a:r>
              <a:rPr lang="en-US" altLang="zh-CN" dirty="0" smtClean="0"/>
              <a:t>Yahoo</a:t>
            </a:r>
          </a:p>
          <a:p>
            <a:endParaRPr kumimoji="1" lang="en-US" altLang="zh-CN" dirty="0" smtClean="0"/>
          </a:p>
          <a:p>
            <a:r>
              <a:rPr lang="en-US" altLang="zh-CN" dirty="0" smtClean="0"/>
              <a:t>Product recommendation can then be performed in the learned embedding space through simple nearest neighbor search.</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21</a:t>
            </a:fld>
            <a:endParaRPr lang="zh-CN" altLang="en-US"/>
          </a:p>
        </p:txBody>
      </p:sp>
    </p:spTree>
    <p:extLst>
      <p:ext uri="{BB962C8B-B14F-4D97-AF65-F5344CB8AC3E}">
        <p14:creationId xmlns:p14="http://schemas.microsoft.com/office/powerpoint/2010/main" val="1786837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在购买</a:t>
            </a:r>
            <a:r>
              <a:rPr lang="en-US" altLang="zh-CN" sz="1200" b="0" i="0" kern="1200" dirty="0" smtClean="0">
                <a:solidFill>
                  <a:schemeClr val="tx1"/>
                </a:solidFill>
                <a:effectLst/>
                <a:latin typeface="+mn-lt"/>
                <a:ea typeface="+mn-ea"/>
                <a:cs typeface="+mn-cs"/>
              </a:rPr>
              <a:t>iPhone</a:t>
            </a:r>
            <a:r>
              <a:rPr lang="zh-CN" altLang="en-US" sz="1200" b="0" i="0" kern="1200" dirty="0" smtClean="0">
                <a:solidFill>
                  <a:schemeClr val="tx1"/>
                </a:solidFill>
                <a:effectLst/>
                <a:latin typeface="+mn-lt"/>
                <a:ea typeface="+mn-ea"/>
                <a:cs typeface="+mn-cs"/>
              </a:rPr>
              <a:t>后不久就购买手机配件，尽管用户一般不会购买手机配件</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kumimoji="1" lang="en-US" altLang="zh-CN" dirty="0" smtClean="0"/>
              <a:t>https://</a:t>
            </a:r>
            <a:r>
              <a:rPr kumimoji="1" lang="en-US" altLang="zh-CN" dirty="0" err="1" smtClean="0"/>
              <a:t>zhuanlan.zhihu.com</a:t>
            </a:r>
            <a:r>
              <a:rPr kumimoji="1" lang="en-US" altLang="zh-CN" dirty="0" smtClean="0"/>
              <a:t>/p/83578291</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23</a:t>
            </a:fld>
            <a:endParaRPr lang="zh-CN" altLang="en-US"/>
          </a:p>
        </p:txBody>
      </p:sp>
    </p:spTree>
    <p:extLst>
      <p:ext uri="{BB962C8B-B14F-4D97-AF65-F5344CB8AC3E}">
        <p14:creationId xmlns:p14="http://schemas.microsoft.com/office/powerpoint/2010/main" val="73994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zhuanlan.zhihu.com</a:t>
            </a:r>
            <a:r>
              <a:rPr kumimoji="1" lang="en-US" altLang="zh-CN" dirty="0" smtClean="0"/>
              <a:t>/p/85825460</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24</a:t>
            </a:fld>
            <a:endParaRPr lang="zh-CN" altLang="en-US"/>
          </a:p>
        </p:txBody>
      </p:sp>
    </p:spTree>
    <p:extLst>
      <p:ext uri="{BB962C8B-B14F-4D97-AF65-F5344CB8AC3E}">
        <p14:creationId xmlns:p14="http://schemas.microsoft.com/office/powerpoint/2010/main" val="1186743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778140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vividfree.github.io</a:t>
            </a:r>
            <a:r>
              <a:rPr kumimoji="1" lang="en-US" altLang="zh-CN" dirty="0" smtClean="0"/>
              <a:t>/%E6%9C%BA%E5%99%A8%E5%AD%A6%E4%B9%A0/2015/12/15/model-calibration-for-logistic-regression-in-rare-events-data</a:t>
            </a:r>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27</a:t>
            </a:fld>
            <a:endParaRPr lang="zh-CN" altLang="en-US"/>
          </a:p>
        </p:txBody>
      </p:sp>
    </p:spTree>
    <p:extLst>
      <p:ext uri="{BB962C8B-B14F-4D97-AF65-F5344CB8AC3E}">
        <p14:creationId xmlns:p14="http://schemas.microsoft.com/office/powerpoint/2010/main" val="886830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28</a:t>
            </a:fld>
            <a:endParaRPr lang="zh-CN" altLang="en-US"/>
          </a:p>
        </p:txBody>
      </p:sp>
    </p:spTree>
    <p:extLst>
      <p:ext uri="{BB962C8B-B14F-4D97-AF65-F5344CB8AC3E}">
        <p14:creationId xmlns:p14="http://schemas.microsoft.com/office/powerpoint/2010/main" val="1923687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Online Learning</a:t>
            </a:r>
            <a:r>
              <a:rPr lang="zh-CN" altLang="en-US" sz="1200" b="0" i="0" kern="1200" dirty="0" smtClean="0">
                <a:solidFill>
                  <a:schemeClr val="tx1"/>
                </a:solidFill>
                <a:effectLst/>
                <a:latin typeface="+mn-lt"/>
                <a:ea typeface="+mn-ea"/>
                <a:cs typeface="+mn-cs"/>
              </a:rPr>
              <a:t>能够根据线上反馈数据，实时快速地进行模型调整，使得模型及时反映线上的变化，提高线上预测的准确率。</a:t>
            </a:r>
            <a:r>
              <a:rPr lang="en-US" altLang="zh-CN" sz="1200" b="0" i="0" kern="1200" dirty="0" smtClean="0">
                <a:solidFill>
                  <a:schemeClr val="tx1"/>
                </a:solidFill>
                <a:effectLst/>
                <a:latin typeface="+mn-lt"/>
                <a:ea typeface="+mn-ea"/>
                <a:cs typeface="+mn-cs"/>
              </a:rPr>
              <a:t>Online Learning</a:t>
            </a:r>
            <a:r>
              <a:rPr lang="zh-CN" altLang="en-US" sz="1200" b="0" i="0" kern="1200" dirty="0" smtClean="0">
                <a:solidFill>
                  <a:schemeClr val="tx1"/>
                </a:solidFill>
                <a:effectLst/>
                <a:latin typeface="+mn-lt"/>
                <a:ea typeface="+mn-ea"/>
                <a:cs typeface="+mn-cs"/>
              </a:rPr>
              <a:t>的流程包括：将模型的预测结果展现给用户，然后收集用户的反馈数据，再用来训练模型，形成闭环的系统。</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blog.csdn.net</a:t>
            </a:r>
            <a:r>
              <a:rPr lang="en-US" altLang="zh-CN" sz="1200" b="0" i="0" kern="1200" dirty="0" smtClean="0">
                <a:solidFill>
                  <a:schemeClr val="tx1"/>
                </a:solidFill>
                <a:effectLst/>
                <a:latin typeface="+mn-lt"/>
                <a:ea typeface="+mn-ea"/>
                <a:cs typeface="+mn-cs"/>
              </a:rPr>
              <a:t>/dengxing1234/article/details/73277251</a:t>
            </a:r>
          </a:p>
          <a:p>
            <a:endParaRPr kumimoji="1"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hlinkClick r:id="rId3"/>
              </a:rPr>
              <a:t>http://blog.csdn.net/a819825294/article/details/51227265</a:t>
            </a:r>
            <a:endParaRPr lang="en-US" altLang="zh-CN" dirty="0" smtClean="0"/>
          </a:p>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29</a:t>
            </a:fld>
            <a:endParaRPr lang="zh-CN" altLang="en-US"/>
          </a:p>
        </p:txBody>
      </p:sp>
    </p:spTree>
    <p:extLst>
      <p:ext uri="{BB962C8B-B14F-4D97-AF65-F5344CB8AC3E}">
        <p14:creationId xmlns:p14="http://schemas.microsoft.com/office/powerpoint/2010/main" val="1798553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4</a:t>
            </a:fld>
            <a:endParaRPr lang="zh-CN" altLang="en-US"/>
          </a:p>
        </p:txBody>
      </p:sp>
    </p:spTree>
    <p:extLst>
      <p:ext uri="{BB962C8B-B14F-4D97-AF65-F5344CB8AC3E}">
        <p14:creationId xmlns:p14="http://schemas.microsoft.com/office/powerpoint/2010/main" val="1432602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30</a:t>
            </a:fld>
            <a:endParaRPr lang="zh-CN" altLang="en-US"/>
          </a:p>
        </p:txBody>
      </p:sp>
    </p:spTree>
    <p:extLst>
      <p:ext uri="{BB962C8B-B14F-4D97-AF65-F5344CB8AC3E}">
        <p14:creationId xmlns:p14="http://schemas.microsoft.com/office/powerpoint/2010/main" val="1064744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blog.csdn.net</a:t>
            </a:r>
            <a:r>
              <a:rPr kumimoji="1" lang="en-US" altLang="zh-CN" dirty="0" smtClean="0"/>
              <a:t>/</a:t>
            </a:r>
            <a:r>
              <a:rPr kumimoji="1" lang="en-US" altLang="zh-CN" dirty="0" err="1" smtClean="0"/>
              <a:t>itplus</a:t>
            </a:r>
            <a:r>
              <a:rPr kumimoji="1" lang="en-US" altLang="zh-CN" dirty="0" smtClean="0"/>
              <a:t>/article/details/40536025</a:t>
            </a:r>
          </a:p>
          <a:p>
            <a:endParaRPr kumimoji="1" lang="en-US" altLang="zh-CN" dirty="0" smtClean="0"/>
          </a:p>
          <a:p>
            <a:r>
              <a:rPr kumimoji="1" lang="en-US" altLang="zh-CN" dirty="0" smtClean="0"/>
              <a:t>https://</a:t>
            </a:r>
            <a:r>
              <a:rPr kumimoji="1" lang="en-US" altLang="zh-CN" dirty="0" err="1" smtClean="0"/>
              <a:t>tech.meituan.com</a:t>
            </a:r>
            <a:r>
              <a:rPr kumimoji="1" lang="en-US" altLang="zh-CN" dirty="0" smtClean="0"/>
              <a:t>/deep-understanding-of-</a:t>
            </a:r>
            <a:r>
              <a:rPr kumimoji="1" lang="en-US" altLang="zh-CN" dirty="0" err="1" smtClean="0"/>
              <a:t>ffm</a:t>
            </a:r>
            <a:r>
              <a:rPr kumimoji="1" lang="en-US" altLang="zh-CN" dirty="0" smtClean="0"/>
              <a:t>-principles-and-</a:t>
            </a:r>
            <a:r>
              <a:rPr kumimoji="1" lang="en-US" altLang="zh-CN" dirty="0" err="1" smtClean="0"/>
              <a:t>practices.html</a:t>
            </a:r>
            <a:endParaRPr kumimoji="1" lang="en-US" altLang="zh-CN" dirty="0" smtClean="0"/>
          </a:p>
          <a:p>
            <a:endParaRPr kumimoji="1" lang="en-US" altLang="zh-CN" dirty="0" smtClean="0"/>
          </a:p>
          <a:p>
            <a:r>
              <a:rPr kumimoji="1" lang="zh-CN" altLang="en-US" dirty="0" smtClean="0"/>
              <a:t>作者视频：</a:t>
            </a:r>
            <a:r>
              <a:rPr kumimoji="1" lang="en-US" altLang="zh-CN" dirty="0" smtClean="0"/>
              <a:t>https://</a:t>
            </a:r>
            <a:r>
              <a:rPr kumimoji="1" lang="en-US" altLang="zh-CN" dirty="0" err="1" smtClean="0"/>
              <a:t>www.youtube.com</a:t>
            </a:r>
            <a:r>
              <a:rPr kumimoji="1" lang="en-US" altLang="zh-CN" dirty="0" smtClean="0"/>
              <a:t>/</a:t>
            </a:r>
            <a:r>
              <a:rPr kumimoji="1" lang="en-US" altLang="zh-CN" dirty="0" err="1" smtClean="0"/>
              <a:t>watch?v</a:t>
            </a:r>
            <a:r>
              <a:rPr kumimoji="1" lang="en-US" altLang="zh-CN" dirty="0" smtClean="0"/>
              <a:t>=LV4JLTIZxNU</a:t>
            </a:r>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31</a:t>
            </a:fld>
            <a:endParaRPr lang="zh-CN" altLang="en-US"/>
          </a:p>
        </p:txBody>
      </p:sp>
    </p:spTree>
    <p:extLst>
      <p:ext uri="{BB962C8B-B14F-4D97-AF65-F5344CB8AC3E}">
        <p14:creationId xmlns:p14="http://schemas.microsoft.com/office/powerpoint/2010/main" val="755495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真实应用场景中，未编码前特征总维度可能仅有数十维或者到数百维的</a:t>
            </a:r>
            <a:r>
              <a:rPr lang="en-US" altLang="zh-CN" sz="1200" b="0" i="0" kern="1200" dirty="0" smtClean="0">
                <a:solidFill>
                  <a:schemeClr val="tx1"/>
                </a:solidFill>
                <a:effectLst/>
                <a:latin typeface="+mn-lt"/>
                <a:ea typeface="+mn-ea"/>
                <a:cs typeface="+mn-cs"/>
              </a:rPr>
              <a:t>categorical</a:t>
            </a:r>
            <a:r>
              <a:rPr lang="zh-CN" altLang="en-US" sz="1200" b="0" i="0" kern="1200" dirty="0" smtClean="0">
                <a:solidFill>
                  <a:schemeClr val="tx1"/>
                </a:solidFill>
                <a:effectLst/>
                <a:latin typeface="+mn-lt"/>
                <a:ea typeface="+mn-ea"/>
                <a:cs typeface="+mn-cs"/>
              </a:rPr>
              <a:t>型特征，经过</a:t>
            </a:r>
            <a:r>
              <a:rPr lang="en-US" altLang="zh-CN" sz="1200" b="0" i="0" kern="1200" dirty="0" smtClean="0">
                <a:solidFill>
                  <a:schemeClr val="tx1"/>
                </a:solidFill>
                <a:effectLst/>
                <a:latin typeface="+mn-lt"/>
                <a:ea typeface="+mn-ea"/>
                <a:cs typeface="+mn-cs"/>
              </a:rPr>
              <a:t>one-hot</a:t>
            </a:r>
            <a:r>
              <a:rPr lang="zh-CN" altLang="en-US" sz="1200" b="0" i="0" kern="1200" dirty="0" smtClean="0">
                <a:solidFill>
                  <a:schemeClr val="tx1"/>
                </a:solidFill>
                <a:effectLst/>
                <a:latin typeface="+mn-lt"/>
                <a:ea typeface="+mn-ea"/>
                <a:cs typeface="+mn-cs"/>
              </a:rPr>
              <a:t>编码后，达到数千万、数亿甚至更高维度的数值特征在业内都是常有的</a:t>
            </a:r>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32</a:t>
            </a:fld>
            <a:endParaRPr lang="zh-CN" altLang="en-US"/>
          </a:p>
        </p:txBody>
      </p:sp>
    </p:spTree>
    <p:extLst>
      <p:ext uri="{BB962C8B-B14F-4D97-AF65-F5344CB8AC3E}">
        <p14:creationId xmlns:p14="http://schemas.microsoft.com/office/powerpoint/2010/main" val="1174158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33</a:t>
            </a:fld>
            <a:endParaRPr lang="zh-CN" altLang="en-US"/>
          </a:p>
        </p:txBody>
      </p:sp>
    </p:spTree>
    <p:extLst>
      <p:ext uri="{BB962C8B-B14F-4D97-AF65-F5344CB8AC3E}">
        <p14:creationId xmlns:p14="http://schemas.microsoft.com/office/powerpoint/2010/main" val="1119196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34</a:t>
            </a:fld>
            <a:endParaRPr lang="zh-CN" altLang="en-US"/>
          </a:p>
        </p:txBody>
      </p:sp>
    </p:spTree>
    <p:extLst>
      <p:ext uri="{BB962C8B-B14F-4D97-AF65-F5344CB8AC3E}">
        <p14:creationId xmlns:p14="http://schemas.microsoft.com/office/powerpoint/2010/main" val="1078141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35</a:t>
            </a:fld>
            <a:endParaRPr lang="zh-CN" altLang="en-US"/>
          </a:p>
        </p:txBody>
      </p:sp>
    </p:spTree>
    <p:extLst>
      <p:ext uri="{BB962C8B-B14F-4D97-AF65-F5344CB8AC3E}">
        <p14:creationId xmlns:p14="http://schemas.microsoft.com/office/powerpoint/2010/main" val="1675704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36</a:t>
            </a:fld>
            <a:endParaRPr lang="zh-CN" altLang="en-US"/>
          </a:p>
        </p:txBody>
      </p:sp>
    </p:spTree>
    <p:extLst>
      <p:ext uri="{BB962C8B-B14F-4D97-AF65-F5344CB8AC3E}">
        <p14:creationId xmlns:p14="http://schemas.microsoft.com/office/powerpoint/2010/main" val="713932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37</a:t>
            </a:fld>
            <a:endParaRPr lang="zh-CN" altLang="en-US"/>
          </a:p>
        </p:txBody>
      </p:sp>
    </p:spTree>
    <p:extLst>
      <p:ext uri="{BB962C8B-B14F-4D97-AF65-F5344CB8AC3E}">
        <p14:creationId xmlns:p14="http://schemas.microsoft.com/office/powerpoint/2010/main" val="209573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38</a:t>
            </a:fld>
            <a:endParaRPr lang="zh-CN" altLang="en-US"/>
          </a:p>
        </p:txBody>
      </p:sp>
    </p:spTree>
    <p:extLst>
      <p:ext uri="{BB962C8B-B14F-4D97-AF65-F5344CB8AC3E}">
        <p14:creationId xmlns:p14="http://schemas.microsoft.com/office/powerpoint/2010/main" val="1427126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39</a:t>
            </a:fld>
            <a:endParaRPr lang="zh-CN" altLang="en-US"/>
          </a:p>
        </p:txBody>
      </p:sp>
    </p:spTree>
    <p:extLst>
      <p:ext uri="{BB962C8B-B14F-4D97-AF65-F5344CB8AC3E}">
        <p14:creationId xmlns:p14="http://schemas.microsoft.com/office/powerpoint/2010/main" val="50614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5</a:t>
            </a:fld>
            <a:endParaRPr lang="zh-CN" altLang="en-US"/>
          </a:p>
        </p:txBody>
      </p:sp>
    </p:spTree>
    <p:extLst>
      <p:ext uri="{BB962C8B-B14F-4D97-AF65-F5344CB8AC3E}">
        <p14:creationId xmlns:p14="http://schemas.microsoft.com/office/powerpoint/2010/main" val="1805821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视频：</a:t>
            </a:r>
            <a:r>
              <a:rPr kumimoji="1" lang="en-US" altLang="zh-CN" dirty="0" smtClean="0"/>
              <a:t>https://</a:t>
            </a:r>
            <a:r>
              <a:rPr kumimoji="1" lang="en-US" altLang="zh-CN" dirty="0" err="1" smtClean="0"/>
              <a:t>www.youtube.com</a:t>
            </a:r>
            <a:r>
              <a:rPr kumimoji="1" lang="en-US" altLang="zh-CN" dirty="0" smtClean="0"/>
              <a:t>/</a:t>
            </a:r>
            <a:r>
              <a:rPr kumimoji="1" lang="en-US" altLang="zh-CN" dirty="0" err="1" smtClean="0"/>
              <a:t>watch?v</a:t>
            </a:r>
            <a:r>
              <a:rPr kumimoji="1" lang="en-US" altLang="zh-CN" smtClean="0"/>
              <a:t>=1cRGpDXTJC8</a:t>
            </a:r>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40</a:t>
            </a:fld>
            <a:endParaRPr lang="zh-CN" altLang="en-US"/>
          </a:p>
        </p:txBody>
      </p:sp>
    </p:spTree>
    <p:extLst>
      <p:ext uri="{BB962C8B-B14F-4D97-AF65-F5344CB8AC3E}">
        <p14:creationId xmlns:p14="http://schemas.microsoft.com/office/powerpoint/2010/main" val="2067459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435705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972838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301748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44</a:t>
            </a:fld>
            <a:endParaRPr lang="zh-CN" altLang="en-US"/>
          </a:p>
        </p:txBody>
      </p:sp>
    </p:spTree>
    <p:extLst>
      <p:ext uri="{BB962C8B-B14F-4D97-AF65-F5344CB8AC3E}">
        <p14:creationId xmlns:p14="http://schemas.microsoft.com/office/powerpoint/2010/main" val="2100282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45</a:t>
            </a:fld>
            <a:endParaRPr lang="zh-CN" altLang="en-US"/>
          </a:p>
        </p:txBody>
      </p:sp>
    </p:spTree>
    <p:extLst>
      <p:ext uri="{BB962C8B-B14F-4D97-AF65-F5344CB8AC3E}">
        <p14:creationId xmlns:p14="http://schemas.microsoft.com/office/powerpoint/2010/main" val="420971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46</a:t>
            </a:fld>
            <a:endParaRPr lang="zh-CN" altLang="en-US"/>
          </a:p>
        </p:txBody>
      </p:sp>
    </p:spTree>
    <p:extLst>
      <p:ext uri="{BB962C8B-B14F-4D97-AF65-F5344CB8AC3E}">
        <p14:creationId xmlns:p14="http://schemas.microsoft.com/office/powerpoint/2010/main" val="1127452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mr-IN" altLang="zh-CN" dirty="0" smtClean="0">
                <a:hlinkClick r:id="rId3"/>
              </a:rPr>
              <a:t>http://wulc.me/2018/07/16/CTR%E9%A2%84%E4%BC%B0%E6%A8%A1%E5%9E%8B%E7%AE%80%E4%BB%8B-%E6%B7%B1%E5%BA%A6%E5%AD%A6%E4%B9%A0%E7%AF%87/</a:t>
            </a:r>
            <a:endParaRPr lang="zh-CN" altLang="en-US" dirty="0" smtClean="0"/>
          </a:p>
          <a:p>
            <a:endParaRPr kumimoji="1" lang="zh-CN" altLang="en-US" dirty="0"/>
          </a:p>
        </p:txBody>
      </p:sp>
    </p:spTree>
    <p:extLst>
      <p:ext uri="{BB962C8B-B14F-4D97-AF65-F5344CB8AC3E}">
        <p14:creationId xmlns:p14="http://schemas.microsoft.com/office/powerpoint/2010/main" val="1587773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20569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52</a:t>
            </a:fld>
            <a:endParaRPr lang="zh-CN" altLang="en-US"/>
          </a:p>
        </p:txBody>
      </p:sp>
    </p:spTree>
    <p:extLst>
      <p:ext uri="{BB962C8B-B14F-4D97-AF65-F5344CB8AC3E}">
        <p14:creationId xmlns:p14="http://schemas.microsoft.com/office/powerpoint/2010/main" val="291587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017378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53</a:t>
            </a:fld>
            <a:endParaRPr lang="zh-CN" altLang="en-US"/>
          </a:p>
        </p:txBody>
      </p:sp>
    </p:spTree>
    <p:extLst>
      <p:ext uri="{BB962C8B-B14F-4D97-AF65-F5344CB8AC3E}">
        <p14:creationId xmlns:p14="http://schemas.microsoft.com/office/powerpoint/2010/main" val="49338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54</a:t>
            </a:fld>
            <a:endParaRPr lang="zh-CN" altLang="en-US"/>
          </a:p>
        </p:txBody>
      </p:sp>
    </p:spTree>
    <p:extLst>
      <p:ext uri="{BB962C8B-B14F-4D97-AF65-F5344CB8AC3E}">
        <p14:creationId xmlns:p14="http://schemas.microsoft.com/office/powerpoint/2010/main" val="39453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在完成一个特征交叉</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f</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后，每个</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cross layer</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会将它的输入加回去，对应的</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mapping function </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，刚好等于残差  ，这里借鉴了残差网络的思想。</a:t>
            </a:r>
            <a:endPar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endParaRPr>
          </a:p>
          <a:p>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第 </a:t>
            </a:r>
            <a:r>
              <a:rPr lang="en-US" altLang="zh-CN" sz="1200" b="0" i="0" u="none" strike="noStrike" dirty="0" smtClean="0">
                <a:effectLst/>
                <a:latin typeface="小米兰亭" panose="03000502000000000000" charset="-122"/>
                <a:ea typeface="小米兰亭" panose="03000502000000000000" charset="-122"/>
                <a:cs typeface="小米兰亭" panose="03000502000000000000" charset="-122"/>
                <a:sym typeface="Calibri" panose="020F0502020204030204"/>
              </a:rPr>
              <a:t>l+1</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层的神经元由最原始的输入和第 </a:t>
            </a:r>
            <a:r>
              <a:rPr lang="en-US" altLang="zh-CN" sz="1200" b="0" i="0" u="none" strike="noStrike" dirty="0" smtClean="0">
                <a:effectLst/>
                <a:latin typeface="小米兰亭" panose="03000502000000000000" charset="-122"/>
                <a:ea typeface="小米兰亭" panose="03000502000000000000" charset="-122"/>
                <a:cs typeface="小米兰亭" panose="03000502000000000000" charset="-122"/>
                <a:sym typeface="Calibri" panose="020F0502020204030204"/>
              </a:rPr>
              <a:t>l</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层的神经元共同决定，因此第 </a:t>
            </a:r>
            <a:r>
              <a:rPr lang="en-US" altLang="zh-CN" sz="1200" b="0" i="0" u="none" strike="noStrike" dirty="0" smtClean="0">
                <a:effectLst/>
                <a:latin typeface="小米兰亭" panose="03000502000000000000" charset="-122"/>
                <a:ea typeface="小米兰亭" panose="03000502000000000000" charset="-122"/>
                <a:cs typeface="小米兰亭" panose="03000502000000000000" charset="-122"/>
                <a:sym typeface="Calibri" panose="020F0502020204030204"/>
              </a:rPr>
              <a:t>l</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层相当于对原始特征进行了 </a:t>
            </a:r>
            <a:r>
              <a:rPr lang="en-US" altLang="zh-CN" sz="1200" b="0" i="0" u="none" strike="noStrike" dirty="0" smtClean="0">
                <a:effectLst/>
                <a:latin typeface="小米兰亭" panose="03000502000000000000" charset="-122"/>
                <a:ea typeface="小米兰亭" panose="03000502000000000000" charset="-122"/>
                <a:cs typeface="小米兰亭" panose="03000502000000000000" charset="-122"/>
                <a:sym typeface="Calibri" panose="020F0502020204030204"/>
              </a:rPr>
              <a:t>l</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阶交叉。</a:t>
            </a:r>
            <a:endParaRPr kumimoji="1" lang="zh-CN" altLang="en-US" dirty="0"/>
          </a:p>
        </p:txBody>
      </p:sp>
    </p:spTree>
    <p:extLst>
      <p:ext uri="{BB962C8B-B14F-4D97-AF65-F5344CB8AC3E}">
        <p14:creationId xmlns:p14="http://schemas.microsoft.com/office/powerpoint/2010/main" val="733991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59</a:t>
            </a:fld>
            <a:endParaRPr lang="zh-CN" altLang="en-US"/>
          </a:p>
        </p:txBody>
      </p:sp>
    </p:spTree>
    <p:extLst>
      <p:ext uri="{BB962C8B-B14F-4D97-AF65-F5344CB8AC3E}">
        <p14:creationId xmlns:p14="http://schemas.microsoft.com/office/powerpoint/2010/main" val="333241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embedding</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向量两两做</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element-wise</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的相乘运算得到</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B-interaction layer</a:t>
            </a:r>
            <a:endParaRPr kumimoji="1" lang="zh-CN" altLang="en-US" dirty="0"/>
          </a:p>
        </p:txBody>
      </p:sp>
    </p:spTree>
    <p:extLst>
      <p:ext uri="{BB962C8B-B14F-4D97-AF65-F5344CB8AC3E}">
        <p14:creationId xmlns:p14="http://schemas.microsoft.com/office/powerpoint/2010/main" val="1580266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GBDT2NN </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是文章最主要的贡献之一，其基于 </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GBDT </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进行知识蒸馏构造了一个 </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NN </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模块，可以有效地处理类别特征并可以在线更新</a:t>
            </a:r>
            <a:endParaRPr kumimoji="1" lang="zh-CN" altLang="en-US" dirty="0"/>
          </a:p>
        </p:txBody>
      </p:sp>
    </p:spTree>
    <p:extLst>
      <p:ext uri="{BB962C8B-B14F-4D97-AF65-F5344CB8AC3E}">
        <p14:creationId xmlns:p14="http://schemas.microsoft.com/office/powerpoint/2010/main" val="1820069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GBDT2NN </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是文章最主要的贡献之一，其基于 </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GBDT </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进行知识蒸馏构造了一个 </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NN </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模块，可以有效地处理类别特征并可以在线更新</a:t>
            </a:r>
            <a:endPar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endParaRPr>
          </a:p>
          <a:p>
            <a:endParaRPr kumimoji="1"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endParaRPr>
          </a:p>
          <a:p>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GBDT</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和</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NN</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结合，如</a:t>
            </a:r>
            <a:r>
              <a:rPr lang="en-US" altLang="zh-CN" sz="1200" b="0" i="0" dirty="0" err="1" smtClean="0">
                <a:effectLst/>
                <a:latin typeface="小米兰亭" panose="03000502000000000000" charset="-122"/>
                <a:ea typeface="小米兰亭" panose="03000502000000000000" charset="-122"/>
                <a:cs typeface="小米兰亭" panose="03000502000000000000" charset="-122"/>
                <a:sym typeface="Calibri" panose="020F0502020204030204"/>
              </a:rPr>
              <a:t>Deepforest</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和</a:t>
            </a:r>
            <a:r>
              <a:rPr lang="en-US" altLang="zh-CN" sz="1200" b="0" i="0" dirty="0" err="1" smtClean="0">
                <a:effectLst/>
                <a:latin typeface="小米兰亭" panose="03000502000000000000" charset="-122"/>
                <a:ea typeface="小米兰亭" panose="03000502000000000000" charset="-122"/>
                <a:cs typeface="小米兰亭" panose="03000502000000000000" charset="-122"/>
                <a:sym typeface="Calibri" panose="020F0502020204030204"/>
              </a:rPr>
              <a:t>mGBDT</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等，但是他们都不能解决这两个关键的问题。</a:t>
            </a:r>
            <a:endPar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endParaRPr>
          </a:p>
          <a:p>
            <a:endParaRPr kumimoji="1"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endParaRPr>
          </a:p>
          <a:p>
            <a:r>
              <a:rPr lang="zh-CN" altLang="en-US" dirty="0" smtClean="0"/>
              <a:t>对于</a:t>
            </a:r>
            <a:r>
              <a:rPr lang="en-US" altLang="zh-CN" dirty="0" err="1" smtClean="0"/>
              <a:t>NN+gbdt</a:t>
            </a:r>
            <a:r>
              <a:rPr lang="zh-CN" altLang="en-US" dirty="0" smtClean="0"/>
              <a:t>组合的改造，主要有三类：</a:t>
            </a:r>
            <a:br>
              <a:rPr lang="zh-CN" altLang="en-US" dirty="0" smtClean="0"/>
            </a:br>
            <a:r>
              <a:rPr lang="en-US" altLang="zh-CN" dirty="0" smtClean="0"/>
              <a:t>1.Tree-like NN</a:t>
            </a:r>
            <a:br>
              <a:rPr lang="en-US" altLang="zh-CN" dirty="0" smtClean="0"/>
            </a:br>
            <a:r>
              <a:rPr lang="en-US" altLang="zh-CN" dirty="0" smtClean="0"/>
              <a:t>2.Convert Trees to NN</a:t>
            </a:r>
            <a:br>
              <a:rPr lang="en-US" altLang="zh-CN" dirty="0" smtClean="0"/>
            </a:br>
            <a:r>
              <a:rPr lang="en-US" altLang="zh-CN" dirty="0" smtClean="0"/>
              <a:t>3.Combining NN and GBDT</a:t>
            </a:r>
            <a:r>
              <a:rPr lang="zh-CN" altLang="en-US" dirty="0" smtClean="0"/>
              <a:t>：直接将</a:t>
            </a:r>
            <a:r>
              <a:rPr lang="en-US" altLang="zh-CN" dirty="0" smtClean="0"/>
              <a:t>GBDT</a:t>
            </a:r>
            <a:r>
              <a:rPr lang="zh-CN" altLang="en-US" dirty="0" smtClean="0"/>
              <a:t>和</a:t>
            </a:r>
            <a:r>
              <a:rPr lang="en-US" altLang="zh-CN" dirty="0" smtClean="0"/>
              <a:t>NN</a:t>
            </a:r>
            <a:r>
              <a:rPr lang="zh-CN" altLang="en-US" dirty="0" smtClean="0"/>
              <a:t>组合，</a:t>
            </a:r>
            <a:r>
              <a:rPr lang="en-US" altLang="zh-CN" dirty="0" err="1" smtClean="0"/>
              <a:t>facebook</a:t>
            </a:r>
            <a:r>
              <a:rPr lang="zh-CN" altLang="en-US" dirty="0" smtClean="0"/>
              <a:t>直接将</a:t>
            </a:r>
            <a:r>
              <a:rPr lang="en-US" altLang="zh-CN" dirty="0" smtClean="0"/>
              <a:t>GBDT</a:t>
            </a:r>
            <a:r>
              <a:rPr lang="zh-CN" altLang="en-US" dirty="0" smtClean="0"/>
              <a:t>的叶子结点组合作为</a:t>
            </a:r>
            <a:r>
              <a:rPr lang="en-US" altLang="zh-CN" dirty="0" smtClean="0"/>
              <a:t>NN</a:t>
            </a:r>
            <a:r>
              <a:rPr lang="zh-CN" altLang="en-US" dirty="0" smtClean="0"/>
              <a:t>的类别特征喂给</a:t>
            </a:r>
            <a:r>
              <a:rPr lang="en-US" altLang="zh-CN" dirty="0" smtClean="0"/>
              <a:t>NN</a:t>
            </a:r>
            <a:r>
              <a:rPr lang="zh-CN" altLang="en-US" dirty="0" smtClean="0"/>
              <a:t>。</a:t>
            </a:r>
            <a:r>
              <a:rPr lang="en-US" altLang="zh-CN" dirty="0" smtClean="0"/>
              <a:t>Microsoft</a:t>
            </a:r>
            <a:r>
              <a:rPr lang="zh-CN" altLang="en-US" dirty="0" smtClean="0"/>
              <a:t>使用</a:t>
            </a:r>
            <a:r>
              <a:rPr lang="en-US" altLang="zh-CN" dirty="0" smtClean="0"/>
              <a:t>GBDT</a:t>
            </a:r>
            <a:r>
              <a:rPr lang="zh-CN" altLang="en-US" dirty="0" smtClean="0"/>
              <a:t>去训练</a:t>
            </a:r>
            <a:r>
              <a:rPr lang="en-US" altLang="zh-CN" dirty="0" smtClean="0"/>
              <a:t>NN</a:t>
            </a:r>
            <a:r>
              <a:rPr lang="zh-CN" altLang="en-US" dirty="0" smtClean="0"/>
              <a:t>的残差，但是这些都没有解决模型的线上问题</a:t>
            </a:r>
          </a:p>
          <a:p>
            <a:r>
              <a:rPr lang="zh-CN" altLang="en-US" dirty="0" smtClean="0"/>
              <a:t/>
            </a:r>
            <a:br>
              <a:rPr lang="zh-CN" altLang="en-US" dirty="0" smtClean="0"/>
            </a:br>
            <a:r>
              <a:rPr lang="zh-CN" altLang="en-US" dirty="0" smtClean="0"/>
              <a:t/>
            </a:r>
            <a:br>
              <a:rPr lang="zh-CN" altLang="en-US" dirty="0" smtClean="0"/>
            </a:br>
            <a:r>
              <a:rPr lang="zh-CN" altLang="en-US" dirty="0" smtClean="0"/>
              <a:t>作者：</a:t>
            </a:r>
            <a:r>
              <a:rPr lang="en-US" altLang="zh-CN" dirty="0" err="1" smtClean="0"/>
              <a:t>newLovelz</a:t>
            </a:r>
            <a:r>
              <a:rPr lang="en-US" altLang="zh-CN" dirty="0" smtClean="0"/>
              <a:t/>
            </a:r>
            <a:br>
              <a:rPr lang="en-US" altLang="zh-CN" dirty="0" smtClean="0"/>
            </a:br>
            <a:r>
              <a:rPr lang="zh-CN" altLang="en-US" dirty="0" smtClean="0"/>
              <a:t>链接：</a:t>
            </a:r>
            <a:r>
              <a:rPr lang="en-US" altLang="zh-CN" dirty="0" smtClean="0"/>
              <a:t>https://</a:t>
            </a:r>
            <a:r>
              <a:rPr lang="en-US" altLang="zh-CN" dirty="0" err="1" smtClean="0"/>
              <a:t>www.jianshu.com</a:t>
            </a:r>
            <a:r>
              <a:rPr lang="en-US" altLang="zh-CN" dirty="0" smtClean="0"/>
              <a:t>/p/c430bb7e2fa5</a:t>
            </a:r>
            <a:br>
              <a:rPr lang="en-US" altLang="zh-CN" dirty="0" smtClean="0"/>
            </a:br>
            <a:r>
              <a:rPr lang="zh-CN" altLang="en-US" dirty="0" smtClean="0"/>
              <a:t>来源：简书</a:t>
            </a:r>
            <a:br>
              <a:rPr lang="zh-CN" altLang="en-US" dirty="0" smtClean="0"/>
            </a:br>
            <a:r>
              <a:rPr lang="zh-CN" altLang="en-US" dirty="0" smtClean="0"/>
              <a:t>著作权归作者所有。商业转载请联系作者获得授权，非商业转载请注明出处。</a:t>
            </a:r>
          </a:p>
          <a:p>
            <a:endParaRPr kumimoji="1" lang="zh-CN" altLang="en-US" dirty="0"/>
          </a:p>
        </p:txBody>
      </p:sp>
    </p:spTree>
    <p:extLst>
      <p:ext uri="{BB962C8B-B14F-4D97-AF65-F5344CB8AC3E}">
        <p14:creationId xmlns:p14="http://schemas.microsoft.com/office/powerpoint/2010/main" val="101783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towardsdatascience.com</a:t>
            </a:r>
            <a:r>
              <a:rPr kumimoji="1" lang="en-US" altLang="zh-CN" dirty="0" smtClean="0"/>
              <a:t>/recommendation-system-series-part-1-an-executive-guide-to-building-recommendation-system-608f83e2630a</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9</a:t>
            </a:fld>
            <a:endParaRPr lang="zh-CN" altLang="en-US"/>
          </a:p>
        </p:txBody>
      </p:sp>
    </p:spTree>
    <p:extLst>
      <p:ext uri="{BB962C8B-B14F-4D97-AF65-F5344CB8AC3E}">
        <p14:creationId xmlns:p14="http://schemas.microsoft.com/office/powerpoint/2010/main" val="574408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11</a:t>
            </a:fld>
            <a:endParaRPr lang="zh-CN" altLang="en-US"/>
          </a:p>
        </p:txBody>
      </p:sp>
    </p:spTree>
    <p:extLst>
      <p:ext uri="{BB962C8B-B14F-4D97-AF65-F5344CB8AC3E}">
        <p14:creationId xmlns:p14="http://schemas.microsoft.com/office/powerpoint/2010/main" val="413203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12</a:t>
            </a:fld>
            <a:endParaRPr lang="zh-CN" altLang="en-US"/>
          </a:p>
        </p:txBody>
      </p:sp>
    </p:spTree>
    <p:extLst>
      <p:ext uri="{BB962C8B-B14F-4D97-AF65-F5344CB8AC3E}">
        <p14:creationId xmlns:p14="http://schemas.microsoft.com/office/powerpoint/2010/main" val="781785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towardsdatascience.com</a:t>
            </a:r>
            <a:r>
              <a:rPr kumimoji="1" lang="en-US" altLang="zh-CN" dirty="0" smtClean="0"/>
              <a:t>/recommendation-system-series-part-6-the-6-variants-of-autoencoders-for-collaborative-filtering-bd7b9eae2ec7</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13</a:t>
            </a:fld>
            <a:endParaRPr lang="zh-CN" altLang="en-US"/>
          </a:p>
        </p:txBody>
      </p:sp>
    </p:spTree>
    <p:extLst>
      <p:ext uri="{BB962C8B-B14F-4D97-AF65-F5344CB8AC3E}">
        <p14:creationId xmlns:p14="http://schemas.microsoft.com/office/powerpoint/2010/main" val="116170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14</a:t>
            </a:fld>
            <a:endParaRPr lang="zh-CN" altLang="en-US"/>
          </a:p>
        </p:txBody>
      </p:sp>
    </p:spTree>
    <p:extLst>
      <p:ext uri="{BB962C8B-B14F-4D97-AF65-F5344CB8AC3E}">
        <p14:creationId xmlns:p14="http://schemas.microsoft.com/office/powerpoint/2010/main" val="842990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411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4D3A1796-FE4F-4CE2-AA60-E861BA6E0949}" type="datetimeFigureOut">
              <a:rPr lang="zh-TW" altLang="en-US" smtClean="0"/>
              <a:t>2020/12/29</a:t>
            </a:fld>
            <a:endParaRPr lang="zh-TW"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29040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206558854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7">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13" r:id="rId12"/>
    <p:sldLayoutId id="2147484239" r:id="rId13"/>
    <p:sldLayoutId id="2147484240" r:id="rId14"/>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VIDIA/DeepRecommender" TargetMode="External"/><Relationship Id="rId4" Type="http://schemas.openxmlformats.org/officeDocument/2006/relationships/image" Target="../media/image13.emf"/><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20.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31.em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blog.csdn.net/mmc2015/article/details/5176068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5" Type="http://schemas.openxmlformats.org/officeDocument/2006/relationships/image" Target="../media/image62.png"/><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190.png"/><Relationship Id="rId4" Type="http://schemas.openxmlformats.org/officeDocument/2006/relationships/image" Target="../media/image20.png"/><Relationship Id="rId5" Type="http://schemas.openxmlformats.org/officeDocument/2006/relationships/image" Target="../media/image37.emf"/><Relationship Id="rId6" Type="http://schemas.openxmlformats.org/officeDocument/2006/relationships/image" Target="../media/image38.emf"/><Relationship Id="rId7" Type="http://schemas.openxmlformats.org/officeDocument/2006/relationships/image" Target="../media/image39.em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3.emf"/></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45.emf"/><Relationship Id="rId5" Type="http://schemas.openxmlformats.org/officeDocument/2006/relationships/image" Target="../media/image46.em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9.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1" Type="http://schemas.openxmlformats.org/officeDocument/2006/relationships/hyperlink" Target="https://arxiv.org/search/cs?searchtype=author&amp;query=Chai,+W" TargetMode="External"/><Relationship Id="rId12" Type="http://schemas.openxmlformats.org/officeDocument/2006/relationships/hyperlink" Target="https://arxiv.org/search/cs?searchtype=author&amp;query=Ispir,+M" TargetMode="External"/><Relationship Id="rId13" Type="http://schemas.openxmlformats.org/officeDocument/2006/relationships/hyperlink" Target="https://arxiv.org/search/cs?searchtype=author&amp;query=Anil,+R" TargetMode="External"/><Relationship Id="rId14" Type="http://schemas.openxmlformats.org/officeDocument/2006/relationships/hyperlink" Target="https://arxiv.org/search/cs?searchtype=author&amp;query=Haque,+Z" TargetMode="External"/><Relationship Id="rId15" Type="http://schemas.openxmlformats.org/officeDocument/2006/relationships/hyperlink" Target="https://arxiv.org/search/cs?searchtype=author&amp;query=Hong,+L" TargetMode="External"/><Relationship Id="rId16" Type="http://schemas.openxmlformats.org/officeDocument/2006/relationships/hyperlink" Target="https://arxiv.org/search/cs?searchtype=author&amp;query=Jain,+V" TargetMode="External"/><Relationship Id="rId17" Type="http://schemas.openxmlformats.org/officeDocument/2006/relationships/hyperlink" Target="https://arxiv.org/search/cs?searchtype=author&amp;query=Liu,+X" TargetMode="External"/><Relationship Id="rId18" Type="http://schemas.openxmlformats.org/officeDocument/2006/relationships/hyperlink" Target="https://arxiv.org/search/cs?searchtype=author&amp;query=Shah,+H" TargetMode="External"/><Relationship Id="rId19" Type="http://schemas.openxmlformats.org/officeDocument/2006/relationships/hyperlink" Target="https://arxiv.org/abs/1606.07792" TargetMode="External"/><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hyperlink" Target="https://arxiv.org/search/cs?searchtype=author&amp;query=Cheng,+H" TargetMode="External"/><Relationship Id="rId4" Type="http://schemas.openxmlformats.org/officeDocument/2006/relationships/hyperlink" Target="https://arxiv.org/search/cs?searchtype=author&amp;query=Koc,+L" TargetMode="External"/><Relationship Id="rId5" Type="http://schemas.openxmlformats.org/officeDocument/2006/relationships/hyperlink" Target="https://arxiv.org/search/cs?searchtype=author&amp;query=Harmsen,+J" TargetMode="External"/><Relationship Id="rId6" Type="http://schemas.openxmlformats.org/officeDocument/2006/relationships/hyperlink" Target="https://arxiv.org/search/cs?searchtype=author&amp;query=Shaked,+T" TargetMode="External"/><Relationship Id="rId7" Type="http://schemas.openxmlformats.org/officeDocument/2006/relationships/hyperlink" Target="https://arxiv.org/search/cs?searchtype=author&amp;query=Chandra,+T" TargetMode="External"/><Relationship Id="rId8" Type="http://schemas.openxmlformats.org/officeDocument/2006/relationships/hyperlink" Target="https://arxiv.org/search/cs?searchtype=author&amp;query=Aradhye,+H" TargetMode="External"/><Relationship Id="rId9" Type="http://schemas.openxmlformats.org/officeDocument/2006/relationships/hyperlink" Target="https://arxiv.org/search/cs?searchtype=author&amp;query=Anderson,+G" TargetMode="External"/><Relationship Id="rId10" Type="http://schemas.openxmlformats.org/officeDocument/2006/relationships/hyperlink" Target="https://arxiv.org/search/cs?searchtype=author&amp;query=Corrado,+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e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hyperlink" Target="http://delivery.acm.org/10.1145/3340000/3330858/p384-ke.pdf?ip=123.116.98.90&amp;id=3330858&amp;acc=OPENTOC&amp;key=4D4702B0C3E38B35.4D4702B0C3E38B35.4D4702B0C3E38B35.9F04A3A78F7D3B8D&amp;__acm__=1567230572_d9273c6128be4b62d2932d75d61e6af9" TargetMode="External"/><Relationship Id="rId4"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3" Type="http://schemas.openxmlformats.org/officeDocument/2006/relationships/hyperlink" Target="http://delivery.acm.org/10.1145/3340000/3330858/p384-ke.pdf?ip=123.116.98.90&amp;id=3330858&amp;acc=OPENTOC&amp;key=4D4702B0C3E38B35.4D4702B0C3E38B35.4D4702B0C3E38B35.9F04A3A78F7D3B8D&amp;__acm__=1567230572_d9273c6128be4b62d2932d75d61e6af9" TargetMode="External"/><Relationship Id="rId4" Type="http://schemas.openxmlformats.org/officeDocument/2006/relationships/image" Target="../media/image61.jpe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402340"/>
            <a:ext cx="103824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smtClean="0">
                <a:solidFill>
                  <a:schemeClr val="bg1"/>
                </a:solidFill>
                <a:effectLst>
                  <a:outerShdw blurRad="38100" dist="38100" dir="2700000" algn="tl">
                    <a:srgbClr val="C0C0C0"/>
                  </a:outerShdw>
                </a:effectLst>
                <a:latin typeface="SimHei" charset="-122"/>
                <a:ea typeface="SimHei" charset="-122"/>
                <a:cs typeface="SimHei" charset="-122"/>
              </a:rPr>
              <a:t>第十三章 应用</a:t>
            </a:r>
            <a:endParaRPr lang="en-US" altLang="zh-CN" sz="4400" dirty="0" smtClean="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47732" name="Equation" r:id="rId3" imgW="114120" imgH="177480" progId="Equation.DSMT4">
                  <p:embed/>
                </p:oleObj>
              </mc:Choice>
              <mc:Fallback>
                <p:oleObj name="Equation" r:id="rId3" imgW="114120" imgH="17748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r>
              <a:rPr kumimoji="1" lang="zh-CN" altLang="en-US" dirty="0" smtClean="0">
                <a:solidFill>
                  <a:schemeClr val="bg1">
                    <a:lumMod val="95000"/>
                  </a:schemeClr>
                </a:solidFill>
                <a:latin typeface="SimHei" charset="-122"/>
                <a:ea typeface="SimHei" charset="-122"/>
                <a:cs typeface="SimHei" charset="-122"/>
              </a:rPr>
              <a:t>卿来云</a:t>
            </a:r>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92371" cy="5237271"/>
          </a:xfrm>
        </p:spPr>
        <p:txBody>
          <a:bodyPr/>
          <a:lstStyle/>
          <a:p>
            <a:pPr>
              <a:lnSpc>
                <a:spcPct val="130000"/>
              </a:lnSpc>
              <a:spcBef>
                <a:spcPts val="0"/>
              </a:spcBef>
              <a:buClr>
                <a:srgbClr val="09405E"/>
              </a:buClr>
              <a:buFont typeface="Wingdings" charset="2"/>
              <a:buChar char="n"/>
            </a:pPr>
            <a:r>
              <a:rPr lang="zh-CN" altLang="en-US" dirty="0"/>
              <a:t>基于协同过滤的推荐是最成功的推荐算法，于</a:t>
            </a:r>
            <a:r>
              <a:rPr lang="en-US" altLang="zh-CN" dirty="0"/>
              <a:t>20</a:t>
            </a:r>
            <a:r>
              <a:rPr lang="zh-CN" altLang="en-US" dirty="0"/>
              <a:t>世纪</a:t>
            </a:r>
            <a:r>
              <a:rPr lang="en-US" altLang="zh-CN" dirty="0"/>
              <a:t>90</a:t>
            </a:r>
            <a:r>
              <a:rPr lang="zh-CN" altLang="en-US" dirty="0"/>
              <a:t>年代开始研究</a:t>
            </a:r>
            <a:r>
              <a:rPr lang="zh-CN" altLang="en-US" dirty="0" smtClean="0"/>
              <a:t>，促进</a:t>
            </a:r>
            <a:r>
              <a:rPr lang="zh-CN" altLang="en-US" dirty="0"/>
              <a:t>了整个推荐系统研究的繁荣 </a:t>
            </a:r>
            <a:endParaRPr lang="en-US" altLang="zh-CN" dirty="0" smtClean="0"/>
          </a:p>
          <a:p>
            <a:pPr lvl="1">
              <a:lnSpc>
                <a:spcPct val="130000"/>
              </a:lnSpc>
              <a:spcBef>
                <a:spcPts val="0"/>
              </a:spcBef>
              <a:buClr>
                <a:srgbClr val="09405E"/>
              </a:buClr>
              <a:buFont typeface="Wingdings" charset="2"/>
              <a:buChar char="n"/>
            </a:pPr>
            <a:r>
              <a:rPr lang="en-US" altLang="zh-CN" dirty="0" smtClean="0"/>
              <a:t> people </a:t>
            </a:r>
            <a:r>
              <a:rPr lang="en-US" altLang="zh-CN" dirty="0"/>
              <a:t>collaborate to help one another perform the filtering </a:t>
            </a:r>
            <a:r>
              <a:rPr lang="en-US" altLang="zh-CN" dirty="0" smtClean="0"/>
              <a:t>process</a:t>
            </a:r>
            <a:endParaRPr lang="en-US" altLang="zh-CN" dirty="0"/>
          </a:p>
          <a:p>
            <a:pPr marL="800100" lvl="1" indent="-342900">
              <a:lnSpc>
                <a:spcPct val="130000"/>
              </a:lnSpc>
              <a:spcBef>
                <a:spcPts val="0"/>
              </a:spcBef>
              <a:buClr>
                <a:srgbClr val="09405E"/>
              </a:buClr>
              <a:buFont typeface="Wingdings" charset="2"/>
              <a:buChar char="n"/>
            </a:pPr>
            <a:r>
              <a:rPr lang="en-US" altLang="zh-CN" dirty="0"/>
              <a:t> </a:t>
            </a:r>
            <a:r>
              <a:rPr lang="zh-CN" altLang="en-US" dirty="0"/>
              <a:t>基于“群体智慧”进行</a:t>
            </a:r>
            <a:r>
              <a:rPr lang="zh-CN" altLang="en-US" dirty="0" smtClean="0"/>
              <a:t>推荐：根据很多用户（协同）的喜好，过滤</a:t>
            </a:r>
            <a:r>
              <a:rPr lang="en-US" altLang="zh-CN" dirty="0" smtClean="0"/>
              <a:t>/</a:t>
            </a:r>
            <a:r>
              <a:rPr lang="zh-CN" altLang="en-US" dirty="0" smtClean="0"/>
              <a:t>预测用户的兴趣</a:t>
            </a:r>
            <a:endParaRPr lang="en-US" altLang="zh-CN" dirty="0"/>
          </a:p>
          <a:p>
            <a:pPr marL="800100" lvl="1" indent="-342900">
              <a:lnSpc>
                <a:spcPct val="130000"/>
              </a:lnSpc>
              <a:spcBef>
                <a:spcPts val="0"/>
              </a:spcBef>
              <a:buClr>
                <a:srgbClr val="09405E"/>
              </a:buClr>
              <a:buFont typeface="Wingdings" charset="2"/>
              <a:buChar char="n"/>
            </a:pPr>
            <a:endParaRPr kumimoji="1" lang="en-US" altLang="zh-CN" dirty="0"/>
          </a:p>
          <a:p>
            <a:pPr>
              <a:lnSpc>
                <a:spcPct val="130000"/>
              </a:lnSpc>
              <a:spcBef>
                <a:spcPts val="0"/>
              </a:spcBef>
              <a:buClr>
                <a:srgbClr val="09405E"/>
              </a:buClr>
              <a:buFont typeface="Wingdings" charset="2"/>
              <a:buChar char="n"/>
            </a:pPr>
            <a:r>
              <a:rPr lang="zh-CN" altLang="en-US" dirty="0" smtClean="0"/>
              <a:t>数学问题：矩阵填充</a:t>
            </a:r>
            <a:endParaRPr lang="zh-CN" altLang="en-US" dirty="0"/>
          </a:p>
          <a:p>
            <a:pPr lvl="1">
              <a:buClr>
                <a:schemeClr val="tx1"/>
              </a:buClr>
              <a:buFont typeface="Arial" charset="0"/>
              <a:buChar char="•"/>
            </a:pPr>
            <a:endParaRPr kumimoji="1" lang="zh-CN" altLang="en-US" dirty="0"/>
          </a:p>
        </p:txBody>
      </p:sp>
      <p:sp>
        <p:nvSpPr>
          <p:cNvPr id="3" name="标题 2"/>
          <p:cNvSpPr>
            <a:spLocks noGrp="1"/>
          </p:cNvSpPr>
          <p:nvPr>
            <p:ph type="title"/>
          </p:nvPr>
        </p:nvSpPr>
        <p:spPr/>
        <p:txBody>
          <a:bodyPr/>
          <a:lstStyle/>
          <a:p>
            <a:r>
              <a:rPr lang="zh-CN" altLang="en-US" dirty="0" smtClean="0"/>
              <a:t>协同过滤</a:t>
            </a:r>
            <a:endParaRPr kumimoji="1" lang="zh-CN" altLang="en-US" dirty="0"/>
          </a:p>
        </p:txBody>
      </p:sp>
      <p:pic>
        <p:nvPicPr>
          <p:cNvPr id="7" name="图片 6"/>
          <p:cNvPicPr>
            <a:picLocks noChangeAspect="1"/>
          </p:cNvPicPr>
          <p:nvPr/>
        </p:nvPicPr>
        <p:blipFill>
          <a:blip r:embed="rId2"/>
          <a:stretch>
            <a:fillRect/>
          </a:stretch>
        </p:blipFill>
        <p:spPr>
          <a:xfrm>
            <a:off x="4418076" y="4274340"/>
            <a:ext cx="6574130" cy="2583660"/>
          </a:xfrm>
          <a:prstGeom prst="rect">
            <a:avLst/>
          </a:prstGeom>
        </p:spPr>
      </p:pic>
    </p:spTree>
    <p:extLst>
      <p:ext uri="{BB962C8B-B14F-4D97-AF65-F5344CB8AC3E}">
        <p14:creationId xmlns:p14="http://schemas.microsoft.com/office/powerpoint/2010/main" val="945327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sz="quarter" idx="10"/>
              </p:nvPr>
            </p:nvSpPr>
            <p:spPr>
              <a:xfrm>
                <a:off x="630237" y="1147763"/>
                <a:ext cx="10752465" cy="5582221"/>
              </a:xfrm>
            </p:spPr>
            <p:txBody>
              <a:bodyPr>
                <a:normAutofit lnSpcReduction="10000"/>
              </a:bodyPr>
              <a:lstStyle/>
              <a:p>
                <a:pPr>
                  <a:buClr>
                    <a:srgbClr val="09405E"/>
                  </a:buClr>
                  <a:buFont typeface="Wingdings" charset="2"/>
                  <a:buChar char="n"/>
                </a:pPr>
                <a:r>
                  <a:rPr lang="zh-CN" altLang="en-US" dirty="0" smtClean="0"/>
                  <a:t>最直接的方式：</a:t>
                </a:r>
                <a:r>
                  <a:rPr lang="zh-CN" altLang="en-US" dirty="0" smtClean="0">
                    <a:solidFill>
                      <a:srgbClr val="C00000"/>
                    </a:solidFill>
                  </a:rPr>
                  <a:t>矩阵分解</a:t>
                </a:r>
                <a:r>
                  <a:rPr lang="zh-CN" altLang="en-US" dirty="0" smtClean="0"/>
                  <a:t> </a:t>
                </a:r>
                <a:endParaRPr lang="zh-CN" altLang="en-US" dirty="0"/>
              </a:p>
              <a:p>
                <a:pPr lvl="1" indent="-533387">
                  <a:buClr>
                    <a:srgbClr val="09405E"/>
                  </a:buClr>
                  <a:buFont typeface="Wingdings" charset="2"/>
                  <a:buChar char="n"/>
                </a:pPr>
                <a:endParaRPr lang="en-US" altLang="zh-CN" dirty="0" smtClean="0"/>
              </a:p>
              <a:p>
                <a:pPr lvl="1" indent="-533387">
                  <a:buClr>
                    <a:srgbClr val="09405E"/>
                  </a:buClr>
                  <a:buFont typeface="Wingdings" charset="2"/>
                  <a:buChar char="n"/>
                </a:pPr>
                <a:endParaRPr lang="zh-CN" altLang="en-US" dirty="0"/>
              </a:p>
              <a:p>
                <a:pPr marL="1210945" lvl="1" indent="-342900">
                  <a:buClr>
                    <a:srgbClr val="09405E"/>
                  </a:buClr>
                  <a:buFont typeface="Wingdings" charset="2"/>
                  <a:buChar char="n"/>
                </a:pPr>
                <a:endParaRPr lang="en-US" altLang="zh-CN" sz="2400" i="1" dirty="0" smtClean="0">
                  <a:latin typeface="Cambria Math" charset="0"/>
                </a:endParaRPr>
              </a:p>
              <a:p>
                <a:pPr marL="1210945" lvl="1" indent="-342900">
                  <a:buClr>
                    <a:srgbClr val="09405E"/>
                  </a:buClr>
                  <a:buFont typeface="Wingdings" charset="2"/>
                  <a:buChar char="n"/>
                </a:pPr>
                <a14:m>
                  <m:oMath xmlns:m="http://schemas.openxmlformats.org/officeDocument/2006/math">
                    <m:r>
                      <a:rPr lang="en-US" altLang="zh-CN" sz="2600" i="1" dirty="0">
                        <a:latin typeface="Cambria Math" charset="0"/>
                      </a:rPr>
                      <m:t>𝑈</m:t>
                    </m:r>
                  </m:oMath>
                </a14:m>
                <a:r>
                  <a:rPr lang="zh-CN" altLang="en-US" sz="2600" dirty="0" smtClean="0"/>
                  <a:t>：用户数目</a:t>
                </a:r>
                <a:endParaRPr lang="en-US" altLang="zh-CN" sz="2600" dirty="0" smtClean="0"/>
              </a:p>
              <a:p>
                <a:pPr marL="1210945" lvl="1" indent="-342900">
                  <a:buClr>
                    <a:srgbClr val="09405E"/>
                  </a:buClr>
                  <a:buFont typeface="Wingdings" charset="2"/>
                  <a:buChar char="n"/>
                </a:pPr>
                <a14:m>
                  <m:oMath xmlns:m="http://schemas.openxmlformats.org/officeDocument/2006/math">
                    <m:r>
                      <a:rPr lang="en-US" altLang="zh-CN" sz="2600" i="1" dirty="0">
                        <a:latin typeface="Cambria Math" charset="0"/>
                      </a:rPr>
                      <m:t>𝐼</m:t>
                    </m:r>
                  </m:oMath>
                </a14:m>
                <a:r>
                  <a:rPr lang="zh-CN" altLang="en-US" sz="2600" dirty="0" smtClean="0"/>
                  <a:t>：物品数</a:t>
                </a:r>
                <a:endParaRPr lang="en-US" altLang="zh-CN" sz="2600" dirty="0" smtClean="0"/>
              </a:p>
              <a:p>
                <a:pPr marL="1210945" lvl="1" indent="-342900">
                  <a:buClr>
                    <a:srgbClr val="09405E"/>
                  </a:buClr>
                  <a:buFont typeface="Wingdings" charset="2"/>
                  <a:buChar char="n"/>
                </a:pPr>
                <a:r>
                  <a:rPr lang="zh-CN" altLang="en-US" sz="2600" dirty="0" smtClean="0"/>
                  <a:t>在</a:t>
                </a:r>
                <a:r>
                  <a:rPr lang="zh-CN" altLang="en-US" sz="2600" dirty="0" smtClean="0"/>
                  <a:t>隐含空间中表示用户和商品</a:t>
                </a:r>
                <a:r>
                  <a:rPr lang="zh-CN" altLang="en-US" sz="2600" dirty="0" smtClean="0">
                    <a:solidFill>
                      <a:srgbClr val="C00000"/>
                    </a:solidFill>
                  </a:rPr>
                  <a:t>（</a:t>
                </a:r>
                <a:r>
                  <a:rPr lang="en-US" altLang="zh-CN" sz="2600" dirty="0">
                    <a:solidFill>
                      <a:srgbClr val="C00000"/>
                    </a:solidFill>
                  </a:rPr>
                  <a:t> </a:t>
                </a:r>
                <a:r>
                  <a:rPr lang="en-US" altLang="zh-CN" sz="2600" dirty="0" smtClean="0">
                    <a:solidFill>
                      <a:srgbClr val="C00000"/>
                    </a:solidFill>
                  </a:rPr>
                  <a:t>ID</a:t>
                </a:r>
                <a:r>
                  <a:rPr lang="zh-CN" altLang="en-US" sz="2600" dirty="0" smtClean="0">
                    <a:solidFill>
                      <a:srgbClr val="C00000"/>
                    </a:solidFill>
                  </a:rPr>
                  <a:t> </a:t>
                </a:r>
                <a:r>
                  <a:rPr lang="en-US" altLang="zh-CN" sz="2600" dirty="0" smtClean="0">
                    <a:solidFill>
                      <a:srgbClr val="C00000"/>
                    </a:solidFill>
                  </a:rPr>
                  <a:t>Embedding </a:t>
                </a:r>
                <a:r>
                  <a:rPr lang="zh-CN" altLang="en-US" sz="2600" dirty="0" smtClean="0"/>
                  <a:t>）</a:t>
                </a:r>
                <a:endParaRPr lang="en-US" altLang="zh-CN" sz="2600" dirty="0" smtClean="0"/>
              </a:p>
              <a:p>
                <a:pPr marL="1668145" lvl="2" indent="-342900">
                  <a:buClr>
                    <a:srgbClr val="09405E"/>
                  </a:buClr>
                  <a:buFont typeface="Wingdings" charset="2"/>
                  <a:buChar char="n"/>
                </a:pPr>
                <a14:m>
                  <m:oMath xmlns:m="http://schemas.openxmlformats.org/officeDocument/2006/math">
                    <m:r>
                      <a:rPr lang="en-US" altLang="zh-CN" sz="2600" kern="1200" dirty="0">
                        <a:solidFill>
                          <a:srgbClr val="09405E"/>
                        </a:solidFill>
                        <a:latin typeface="Microsoft YaHei" charset="-122"/>
                        <a:ea typeface="Microsoft YaHei" charset="-122"/>
                        <a:cs typeface="Microsoft YaHei" charset="-122"/>
                      </a:rPr>
                      <m:t>𝐾</m:t>
                    </m:r>
                  </m:oMath>
                </a14:m>
                <a:r>
                  <a:rPr lang="zh-CN" altLang="en-US" sz="2600" kern="1200" dirty="0">
                    <a:solidFill>
                      <a:srgbClr val="09405E"/>
                    </a:solidFill>
                    <a:latin typeface="Microsoft YaHei" charset="-122"/>
                    <a:ea typeface="Microsoft YaHei" charset="-122"/>
                    <a:cs typeface="Microsoft YaHei" charset="-122"/>
                  </a:rPr>
                  <a:t>：隐含向量的维度</a:t>
                </a:r>
                <a:endParaRPr lang="en-US" altLang="zh-CN" sz="2600" kern="1200" dirty="0">
                  <a:solidFill>
                    <a:srgbClr val="09405E"/>
                  </a:solidFill>
                  <a:latin typeface="Microsoft YaHei" charset="-122"/>
                  <a:ea typeface="Microsoft YaHei" charset="-122"/>
                  <a:cs typeface="Microsoft YaHei" charset="-122"/>
                </a:endParaRPr>
              </a:p>
              <a:p>
                <a:pPr marL="1210945" lvl="1" indent="-342900">
                  <a:buClr>
                    <a:srgbClr val="09405E"/>
                  </a:buClr>
                  <a:buFont typeface="Wingdings" charset="2"/>
                  <a:buChar char="n"/>
                </a:pPr>
                <a:endParaRPr lang="en-US" altLang="zh-CN" sz="1100" dirty="0" smtClean="0"/>
              </a:p>
              <a:p>
                <a:pPr>
                  <a:buClr>
                    <a:srgbClr val="09405E"/>
                  </a:buClr>
                  <a:buFont typeface="Wingdings" charset="2"/>
                  <a:buChar char="n"/>
                </a:pPr>
                <a:r>
                  <a:rPr lang="zh-CN" altLang="en-US" sz="3000" dirty="0" smtClean="0"/>
                  <a:t>评分预测：</a:t>
                </a:r>
                <a14:m>
                  <m:oMath xmlns:m="http://schemas.openxmlformats.org/officeDocument/2006/math">
                    <m:sSub>
                      <m:sSubPr>
                        <m:ctrlPr>
                          <a:rPr lang="en-US" altLang="zh-CN" sz="3000" i="1" smtClean="0">
                            <a:latin typeface="Cambria Math" charset="0"/>
                          </a:rPr>
                        </m:ctrlPr>
                      </m:sSubPr>
                      <m:e>
                        <m:acc>
                          <m:accPr>
                            <m:chr m:val="̂"/>
                            <m:ctrlPr>
                              <a:rPr lang="en-US" altLang="zh-CN" sz="3000" i="1" smtClean="0">
                                <a:latin typeface="Cambria Math" charset="0"/>
                              </a:rPr>
                            </m:ctrlPr>
                          </m:accPr>
                          <m:e>
                            <m:r>
                              <a:rPr lang="en-US" altLang="zh-CN" sz="3000" b="0" i="1" smtClean="0">
                                <a:latin typeface="Cambria Math" charset="0"/>
                              </a:rPr>
                              <m:t>𝑟</m:t>
                            </m:r>
                          </m:e>
                        </m:acc>
                      </m:e>
                      <m:sub>
                        <m:r>
                          <a:rPr lang="en-US" altLang="zh-CN" sz="3000" b="0" i="1" smtClean="0">
                            <a:latin typeface="Cambria Math" charset="0"/>
                          </a:rPr>
                          <m:t>𝑢</m:t>
                        </m:r>
                        <m:r>
                          <a:rPr lang="en-US" altLang="zh-CN" sz="3000" b="0" i="1" smtClean="0">
                            <a:latin typeface="Cambria Math" charset="0"/>
                          </a:rPr>
                          <m:t>,</m:t>
                        </m:r>
                        <m:r>
                          <a:rPr lang="en-US" altLang="zh-CN" sz="3000" b="0" i="1" smtClean="0">
                            <a:latin typeface="Cambria Math" charset="0"/>
                          </a:rPr>
                          <m:t>𝑖</m:t>
                        </m:r>
                      </m:sub>
                    </m:sSub>
                    <m:r>
                      <a:rPr lang="en-US" altLang="zh-CN" sz="3000" b="0" i="1" smtClean="0">
                        <a:latin typeface="Cambria Math" charset="0"/>
                      </a:rPr>
                      <m:t>=</m:t>
                    </m:r>
                    <m:r>
                      <a:rPr lang="en-US" altLang="zh-CN" sz="3000" b="1" i="1" smtClean="0">
                        <a:latin typeface="Cambria Math" charset="0"/>
                        <a:ea typeface="Cambria Math" charset="0"/>
                        <a:cs typeface="Cambria Math" charset="0"/>
                      </a:rPr>
                      <m:t>𝝁</m:t>
                    </m:r>
                    <m:r>
                      <a:rPr lang="en-US" altLang="zh-CN" sz="3000" b="0" i="1" smtClean="0">
                        <a:latin typeface="Cambria Math" charset="0"/>
                        <a:ea typeface="Cambria Math" charset="0"/>
                        <a:cs typeface="Cambria Math" charset="0"/>
                      </a:rPr>
                      <m:t>+</m:t>
                    </m:r>
                    <m:sSub>
                      <m:sSubPr>
                        <m:ctrlPr>
                          <a:rPr lang="en-US" altLang="zh-CN" sz="3000" b="0" i="1" smtClean="0">
                            <a:latin typeface="Cambria Math" charset="0"/>
                            <a:ea typeface="Cambria Math" charset="0"/>
                            <a:cs typeface="Cambria Math" charset="0"/>
                          </a:rPr>
                        </m:ctrlPr>
                      </m:sSubPr>
                      <m:e>
                        <m:r>
                          <a:rPr lang="en-US" altLang="zh-CN" sz="3000" b="1" i="1" smtClean="0">
                            <a:latin typeface="Cambria Math" charset="0"/>
                            <a:ea typeface="Cambria Math" charset="0"/>
                            <a:cs typeface="Cambria Math" charset="0"/>
                          </a:rPr>
                          <m:t>𝒃</m:t>
                        </m:r>
                      </m:e>
                      <m:sub>
                        <m:r>
                          <a:rPr lang="en-US" altLang="zh-CN" sz="3000" b="0" i="1" smtClean="0">
                            <a:latin typeface="Cambria Math" charset="0"/>
                            <a:ea typeface="Cambria Math" charset="0"/>
                            <a:cs typeface="Cambria Math" charset="0"/>
                          </a:rPr>
                          <m:t>𝑖</m:t>
                        </m:r>
                      </m:sub>
                    </m:sSub>
                    <m:r>
                      <a:rPr lang="en-US" altLang="zh-CN" sz="3000" b="0" i="1" smtClean="0">
                        <a:latin typeface="Cambria Math" charset="0"/>
                        <a:ea typeface="Cambria Math" charset="0"/>
                        <a:cs typeface="Cambria Math" charset="0"/>
                      </a:rPr>
                      <m:t>+</m:t>
                    </m:r>
                    <m:sSub>
                      <m:sSubPr>
                        <m:ctrlPr>
                          <a:rPr lang="en-US" altLang="zh-CN" sz="3000" b="0" i="1" smtClean="0">
                            <a:latin typeface="Cambria Math" charset="0"/>
                            <a:ea typeface="Cambria Math" charset="0"/>
                            <a:cs typeface="Cambria Math" charset="0"/>
                          </a:rPr>
                        </m:ctrlPr>
                      </m:sSubPr>
                      <m:e>
                        <m:r>
                          <a:rPr lang="en-US" altLang="zh-CN" sz="3000" b="1" i="1" smtClean="0">
                            <a:latin typeface="Cambria Math" charset="0"/>
                            <a:ea typeface="Cambria Math" charset="0"/>
                            <a:cs typeface="Cambria Math" charset="0"/>
                          </a:rPr>
                          <m:t>𝒃</m:t>
                        </m:r>
                      </m:e>
                      <m:sub>
                        <m:r>
                          <a:rPr lang="en-US" altLang="zh-CN" sz="3000" b="0" i="1" smtClean="0">
                            <a:latin typeface="Cambria Math" charset="0"/>
                            <a:ea typeface="Cambria Math" charset="0"/>
                            <a:cs typeface="Cambria Math" charset="0"/>
                          </a:rPr>
                          <m:t>𝑢</m:t>
                        </m:r>
                      </m:sub>
                    </m:sSub>
                    <m:r>
                      <a:rPr lang="en-US" altLang="zh-CN" sz="3000" b="0" i="1" smtClean="0">
                        <a:latin typeface="Cambria Math" charset="0"/>
                        <a:ea typeface="Cambria Math" charset="0"/>
                        <a:cs typeface="Cambria Math" charset="0"/>
                      </a:rPr>
                      <m:t>+</m:t>
                    </m:r>
                    <m:sSubSup>
                      <m:sSubSupPr>
                        <m:ctrlPr>
                          <a:rPr lang="en-US" altLang="zh-CN" sz="3000" b="0" i="1" smtClean="0">
                            <a:latin typeface="Cambria Math" charset="0"/>
                          </a:rPr>
                        </m:ctrlPr>
                      </m:sSubSupPr>
                      <m:e>
                        <m:r>
                          <a:rPr lang="en-US" altLang="zh-CN" sz="3000" b="1" i="0" smtClean="0">
                            <a:latin typeface="Cambria Math" charset="0"/>
                          </a:rPr>
                          <m:t>𝐩</m:t>
                        </m:r>
                      </m:e>
                      <m:sub>
                        <m:r>
                          <a:rPr lang="en-US" altLang="zh-CN" sz="3000" b="0" i="1" smtClean="0">
                            <a:latin typeface="Cambria Math" charset="0"/>
                          </a:rPr>
                          <m:t>𝑢</m:t>
                        </m:r>
                      </m:sub>
                      <m:sup>
                        <m:r>
                          <m:rPr>
                            <m:sty m:val="p"/>
                          </m:rPr>
                          <a:rPr lang="en-US" altLang="zh-CN" sz="3000" b="0" i="0" smtClean="0">
                            <a:latin typeface="Cambria Math" charset="0"/>
                          </a:rPr>
                          <m:t>T</m:t>
                        </m:r>
                      </m:sup>
                    </m:sSubSup>
                    <m:sSub>
                      <m:sSubPr>
                        <m:ctrlPr>
                          <a:rPr lang="en-US" altLang="zh-CN" sz="3000" b="0" i="1" smtClean="0">
                            <a:latin typeface="Cambria Math" charset="0"/>
                          </a:rPr>
                        </m:ctrlPr>
                      </m:sSubPr>
                      <m:e>
                        <m:r>
                          <a:rPr lang="en-US" altLang="zh-CN" sz="3000" b="1" i="0" smtClean="0">
                            <a:latin typeface="Cambria Math" charset="0"/>
                          </a:rPr>
                          <m:t>𝐪</m:t>
                        </m:r>
                      </m:e>
                      <m:sub>
                        <m:r>
                          <a:rPr lang="en-US" altLang="zh-CN" sz="3000" b="0" i="1" smtClean="0">
                            <a:latin typeface="Cambria Math" charset="0"/>
                          </a:rPr>
                          <m:t>𝑖</m:t>
                        </m:r>
                      </m:sub>
                    </m:sSub>
                    <m:r>
                      <a:rPr lang="en-US" altLang="zh-CN" sz="3000" b="0" i="1" smtClean="0">
                        <a:latin typeface="Cambria Math" charset="0"/>
                      </a:rPr>
                      <m:t>=</m:t>
                    </m:r>
                    <m:nary>
                      <m:naryPr>
                        <m:chr m:val="∑"/>
                        <m:ctrlPr>
                          <a:rPr lang="is-IS" altLang="zh-CN" sz="3000" b="0" i="1" smtClean="0">
                            <a:latin typeface="Cambria Math" charset="0"/>
                          </a:rPr>
                        </m:ctrlPr>
                      </m:naryPr>
                      <m:sub>
                        <m:r>
                          <m:rPr>
                            <m:brk m:alnAt="23"/>
                          </m:rPr>
                          <a:rPr lang="en-US" altLang="zh-CN" sz="3000" b="0" i="1" smtClean="0">
                            <a:latin typeface="Cambria Math" charset="0"/>
                          </a:rPr>
                          <m:t>𝑘</m:t>
                        </m:r>
                        <m:r>
                          <a:rPr lang="en-US" altLang="zh-CN" sz="3000" b="0" i="1" smtClean="0">
                            <a:latin typeface="Cambria Math" charset="0"/>
                          </a:rPr>
                          <m:t>=1</m:t>
                        </m:r>
                      </m:sub>
                      <m:sup>
                        <m:r>
                          <a:rPr lang="en-US" altLang="zh-CN" sz="3000" b="0" i="1" smtClean="0">
                            <a:latin typeface="Cambria Math" charset="0"/>
                          </a:rPr>
                          <m:t>𝐾</m:t>
                        </m:r>
                      </m:sup>
                      <m:e>
                        <m:sSub>
                          <m:sSubPr>
                            <m:ctrlPr>
                              <a:rPr lang="en-US" altLang="zh-CN" sz="3000" b="0" i="1" smtClean="0">
                                <a:latin typeface="Cambria Math" charset="0"/>
                              </a:rPr>
                            </m:ctrlPr>
                          </m:sSubPr>
                          <m:e>
                            <m:r>
                              <a:rPr lang="en-US" altLang="zh-CN" sz="3000" b="0" i="1" smtClean="0">
                                <a:latin typeface="Cambria Math" charset="0"/>
                              </a:rPr>
                              <m:t>𝑝</m:t>
                            </m:r>
                          </m:e>
                          <m:sub>
                            <m:r>
                              <a:rPr lang="en-US" altLang="zh-CN" sz="3000" b="0" i="1" smtClean="0">
                                <a:latin typeface="Cambria Math" charset="0"/>
                              </a:rPr>
                              <m:t>𝑢</m:t>
                            </m:r>
                            <m:r>
                              <a:rPr lang="en-US" altLang="zh-CN" sz="3000" b="0" i="1" smtClean="0">
                                <a:latin typeface="Cambria Math" charset="0"/>
                              </a:rPr>
                              <m:t>,</m:t>
                            </m:r>
                            <m:r>
                              <a:rPr lang="en-US" altLang="zh-CN" sz="3000" b="0" i="1" smtClean="0">
                                <a:latin typeface="Cambria Math" charset="0"/>
                              </a:rPr>
                              <m:t>𝑘</m:t>
                            </m:r>
                          </m:sub>
                        </m:sSub>
                        <m:sSub>
                          <m:sSubPr>
                            <m:ctrlPr>
                              <a:rPr lang="en-US" altLang="zh-CN" sz="3000" i="1">
                                <a:latin typeface="Cambria Math" charset="0"/>
                              </a:rPr>
                            </m:ctrlPr>
                          </m:sSubPr>
                          <m:e>
                            <m:r>
                              <a:rPr lang="en-US" altLang="zh-CN" sz="3000" b="0" i="1" smtClean="0">
                                <a:latin typeface="Cambria Math" charset="0"/>
                              </a:rPr>
                              <m:t>𝑞</m:t>
                            </m:r>
                          </m:e>
                          <m:sub>
                            <m:r>
                              <a:rPr lang="en-US" altLang="zh-CN" sz="3000" b="0" i="1" smtClean="0">
                                <a:latin typeface="Cambria Math" charset="0"/>
                              </a:rPr>
                              <m:t>𝑖</m:t>
                            </m:r>
                            <m:r>
                              <a:rPr lang="en-US" altLang="zh-CN" sz="3000" i="1">
                                <a:latin typeface="Cambria Math" charset="0"/>
                              </a:rPr>
                              <m:t>,</m:t>
                            </m:r>
                            <m:r>
                              <a:rPr lang="en-US" altLang="zh-CN" sz="3000" i="1">
                                <a:latin typeface="Cambria Math" charset="0"/>
                              </a:rPr>
                              <m:t>𝑘</m:t>
                            </m:r>
                          </m:sub>
                        </m:sSub>
                      </m:e>
                    </m:nary>
                  </m:oMath>
                </a14:m>
                <a:endParaRPr kumimoji="1" lang="en-US" altLang="zh-CN" sz="3000" dirty="0" smtClean="0"/>
              </a:p>
              <a:p>
                <a:pPr>
                  <a:buClr>
                    <a:srgbClr val="09405E"/>
                  </a:buClr>
                  <a:buFont typeface="Wingdings" charset="2"/>
                  <a:buChar char="n"/>
                </a:pPr>
                <a:r>
                  <a:rPr lang="zh-CN" altLang="en-US" sz="3000" dirty="0" smtClean="0"/>
                  <a:t>目标函数：</a:t>
                </a:r>
                <a:endParaRPr lang="en-US" altLang="zh-CN" sz="3000" dirty="0" smtClean="0"/>
              </a:p>
              <a:p>
                <a:pPr lvl="1">
                  <a:buClr>
                    <a:srgbClr val="09405E"/>
                  </a:buClr>
                  <a:buFont typeface="Wingdings" charset="2"/>
                  <a:buChar char="n"/>
                </a:pPr>
                <a:r>
                  <a:rPr lang="zh-CN" altLang="en-US" sz="2600" dirty="0"/>
                  <a:t> </a:t>
                </a:r>
                <a:r>
                  <a:rPr lang="zh-CN" altLang="en-US" sz="2600" dirty="0" smtClean="0"/>
                  <a:t>损失函数</a:t>
                </a:r>
                <a:r>
                  <a:rPr lang="zh-CN" altLang="en-US" sz="2600" dirty="0"/>
                  <a:t>：最小化误差平方</a:t>
                </a:r>
                <a:r>
                  <a:rPr lang="zh-CN" altLang="en-US" sz="2600" dirty="0" smtClean="0"/>
                  <a:t>和</a:t>
                </a:r>
                <a:endParaRPr lang="en-US" altLang="zh-CN" sz="2600" dirty="0" smtClean="0"/>
              </a:p>
              <a:p>
                <a:pPr lvl="1">
                  <a:buClr>
                    <a:srgbClr val="09405E"/>
                  </a:buClr>
                  <a:buFont typeface="Wingdings" charset="2"/>
                  <a:buChar char="n"/>
                </a:pPr>
                <a:r>
                  <a:rPr lang="zh-CN" altLang="en-US" sz="2600" dirty="0"/>
                  <a:t> </a:t>
                </a:r>
                <a:r>
                  <a:rPr lang="zh-CN" altLang="en-US" sz="2600" dirty="0" smtClean="0"/>
                  <a:t>正则</a:t>
                </a:r>
                <a:endParaRPr lang="en-US" altLang="zh-CN" sz="2600" dirty="0"/>
              </a:p>
              <a:p>
                <a:pPr>
                  <a:buClr>
                    <a:srgbClr val="09405E"/>
                  </a:buClr>
                  <a:buFont typeface="Wingdings" charset="2"/>
                  <a:buChar char="n"/>
                </a:pPr>
                <a:endParaRPr kumimoji="1" lang="zh-CN" altLang="en-US" sz="3000"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0752465" cy="5582221"/>
              </a:xfrm>
              <a:blipFill rotWithShape="0">
                <a:blip r:embed="rId3"/>
                <a:stretch>
                  <a:fillRect l="-1134" b="-272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kumimoji="1" lang="zh-CN" altLang="en-US" dirty="0" smtClean="0"/>
              <a:t>矩阵分解</a:t>
            </a:r>
            <a:endParaRPr kumimoji="1" lang="zh-CN" altLang="en-US" dirty="0"/>
          </a:p>
        </p:txBody>
      </p:sp>
      <p:pic>
        <p:nvPicPr>
          <p:cNvPr id="5" name="图片 4"/>
          <p:cNvPicPr>
            <a:picLocks noChangeAspect="1"/>
          </p:cNvPicPr>
          <p:nvPr/>
        </p:nvPicPr>
        <p:blipFill>
          <a:blip r:embed="rId4"/>
          <a:stretch>
            <a:fillRect/>
          </a:stretch>
        </p:blipFill>
        <p:spPr>
          <a:xfrm>
            <a:off x="6510904" y="864875"/>
            <a:ext cx="5519936" cy="2348909"/>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1550091" y="1746941"/>
                <a:ext cx="346928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dirty="0" smtClean="0">
                              <a:solidFill>
                                <a:srgbClr val="09405E"/>
                              </a:solidFill>
                              <a:latin typeface="Cambria Math" charset="0"/>
                            </a:rPr>
                          </m:ctrlPr>
                        </m:sSubPr>
                        <m:e>
                          <m:r>
                            <a:rPr lang="en-US" altLang="zh-CN" sz="3200" b="1" i="0" dirty="0" smtClean="0">
                              <a:solidFill>
                                <a:srgbClr val="09405E"/>
                              </a:solidFill>
                              <a:latin typeface="Cambria Math" charset="0"/>
                            </a:rPr>
                            <m:t>𝐑</m:t>
                          </m:r>
                        </m:e>
                        <m:sub>
                          <m:r>
                            <a:rPr lang="en-US" altLang="zh-CN" sz="3200" b="0" i="1" dirty="0" smtClean="0">
                              <a:solidFill>
                                <a:srgbClr val="09405E"/>
                              </a:solidFill>
                              <a:latin typeface="Cambria Math" charset="0"/>
                            </a:rPr>
                            <m:t>𝑈</m:t>
                          </m:r>
                          <m:r>
                            <a:rPr lang="en-US" altLang="zh-CN" sz="3200" b="0" i="1" dirty="0" smtClean="0">
                              <a:solidFill>
                                <a:srgbClr val="09405E"/>
                              </a:solidFill>
                              <a:latin typeface="Cambria Math" charset="0"/>
                              <a:ea typeface="Cambria Math" charset="0"/>
                              <a:cs typeface="Cambria Math" charset="0"/>
                            </a:rPr>
                            <m:t>×</m:t>
                          </m:r>
                          <m:r>
                            <a:rPr lang="en-US" altLang="zh-CN" sz="3200" b="0" i="1" dirty="0" smtClean="0">
                              <a:solidFill>
                                <a:srgbClr val="09405E"/>
                              </a:solidFill>
                              <a:latin typeface="Cambria Math" charset="0"/>
                              <a:ea typeface="Cambria Math" charset="0"/>
                              <a:cs typeface="Cambria Math" charset="0"/>
                            </a:rPr>
                            <m:t>𝐼</m:t>
                          </m:r>
                        </m:sub>
                      </m:sSub>
                      <m:r>
                        <a:rPr lang="en-US" altLang="zh-CN" sz="3200" b="1" i="0" dirty="0" smtClean="0">
                          <a:solidFill>
                            <a:srgbClr val="09405E"/>
                          </a:solidFill>
                          <a:latin typeface="Cambria Math" charset="0"/>
                        </a:rPr>
                        <m:t>=</m:t>
                      </m:r>
                      <m:sSub>
                        <m:sSubPr>
                          <m:ctrlPr>
                            <a:rPr lang="en-US" altLang="zh-CN" sz="3200" b="1" i="1" dirty="0">
                              <a:solidFill>
                                <a:srgbClr val="09405E"/>
                              </a:solidFill>
                              <a:latin typeface="Cambria Math" charset="0"/>
                            </a:rPr>
                          </m:ctrlPr>
                        </m:sSubPr>
                        <m:e>
                          <m:r>
                            <a:rPr lang="en-US" altLang="zh-CN" sz="3200" b="1" i="0" dirty="0" smtClean="0">
                              <a:solidFill>
                                <a:srgbClr val="09405E"/>
                              </a:solidFill>
                              <a:latin typeface="Cambria Math" charset="0"/>
                            </a:rPr>
                            <m:t>𝐏</m:t>
                          </m:r>
                        </m:e>
                        <m:sub>
                          <m:r>
                            <a:rPr lang="en-US" altLang="zh-CN" sz="3200" i="1" dirty="0">
                              <a:solidFill>
                                <a:srgbClr val="09405E"/>
                              </a:solidFill>
                              <a:latin typeface="Cambria Math" charset="0"/>
                            </a:rPr>
                            <m:t>𝑈</m:t>
                          </m:r>
                          <m:r>
                            <a:rPr lang="en-US" altLang="zh-CN" sz="3200" i="1" dirty="0">
                              <a:solidFill>
                                <a:srgbClr val="09405E"/>
                              </a:solidFill>
                              <a:latin typeface="Cambria Math" charset="0"/>
                              <a:ea typeface="Cambria Math" charset="0"/>
                              <a:cs typeface="Cambria Math" charset="0"/>
                            </a:rPr>
                            <m:t>×</m:t>
                          </m:r>
                          <m:r>
                            <a:rPr lang="en-US" altLang="zh-CN" sz="3200" b="0" i="1" dirty="0" smtClean="0">
                              <a:solidFill>
                                <a:srgbClr val="09405E"/>
                              </a:solidFill>
                              <a:latin typeface="Cambria Math" charset="0"/>
                              <a:ea typeface="Cambria Math" charset="0"/>
                              <a:cs typeface="Cambria Math" charset="0"/>
                            </a:rPr>
                            <m:t>𝐾</m:t>
                          </m:r>
                        </m:sub>
                      </m:sSub>
                      <m:sSub>
                        <m:sSubPr>
                          <m:ctrlPr>
                            <a:rPr lang="en-US" altLang="zh-CN" sz="3200" b="1" i="1" dirty="0">
                              <a:solidFill>
                                <a:srgbClr val="09405E"/>
                              </a:solidFill>
                              <a:latin typeface="Cambria Math" charset="0"/>
                            </a:rPr>
                          </m:ctrlPr>
                        </m:sSubPr>
                        <m:e>
                          <m:r>
                            <a:rPr lang="en-US" altLang="zh-CN" sz="3200" b="1" i="0" dirty="0" smtClean="0">
                              <a:solidFill>
                                <a:srgbClr val="09405E"/>
                              </a:solidFill>
                              <a:latin typeface="Cambria Math" charset="0"/>
                            </a:rPr>
                            <m:t>𝐐</m:t>
                          </m:r>
                        </m:e>
                        <m:sub>
                          <m:r>
                            <a:rPr lang="en-US" altLang="zh-CN" sz="3200" b="0" i="1" dirty="0" smtClean="0">
                              <a:solidFill>
                                <a:srgbClr val="09405E"/>
                              </a:solidFill>
                              <a:latin typeface="Cambria Math" charset="0"/>
                            </a:rPr>
                            <m:t>𝐾</m:t>
                          </m:r>
                          <m:r>
                            <a:rPr lang="en-US" altLang="zh-CN" sz="3200" i="1" dirty="0">
                              <a:solidFill>
                                <a:srgbClr val="09405E"/>
                              </a:solidFill>
                              <a:latin typeface="Cambria Math" charset="0"/>
                              <a:ea typeface="Cambria Math" charset="0"/>
                              <a:cs typeface="Cambria Math" charset="0"/>
                            </a:rPr>
                            <m:t>×</m:t>
                          </m:r>
                          <m:r>
                            <a:rPr lang="en-US" altLang="zh-CN" sz="3200" i="1" dirty="0">
                              <a:solidFill>
                                <a:srgbClr val="09405E"/>
                              </a:solidFill>
                              <a:latin typeface="Cambria Math" charset="0"/>
                              <a:ea typeface="Cambria Math" charset="0"/>
                              <a:cs typeface="Cambria Math" charset="0"/>
                            </a:rPr>
                            <m:t>𝐼</m:t>
                          </m:r>
                        </m:sub>
                      </m:sSub>
                    </m:oMath>
                  </m:oMathPara>
                </a14:m>
                <a:endParaRPr lang="zh-CN" altLang="en-US" sz="32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550091" y="1746941"/>
                <a:ext cx="3469283" cy="58477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4830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sz="quarter" idx="10"/>
              </p:nvPr>
            </p:nvSpPr>
            <p:spPr>
              <a:xfrm>
                <a:off x="630237" y="1147763"/>
                <a:ext cx="11220387" cy="5237271"/>
              </a:xfrm>
            </p:spPr>
            <p:txBody>
              <a:bodyPr/>
              <a:lstStyle/>
              <a:p>
                <a:pPr>
                  <a:buClr>
                    <a:srgbClr val="09405E"/>
                  </a:buClr>
                  <a:buFont typeface="Wingdings" charset="2"/>
                  <a:buChar char="n"/>
                </a:pPr>
                <a:r>
                  <a:rPr kumimoji="1" lang="zh-CN" altLang="en-US" dirty="0" smtClean="0"/>
                  <a:t>梯度下降</a:t>
                </a:r>
                <a:r>
                  <a:rPr kumimoji="1" lang="en-US" altLang="zh-CN" dirty="0" smtClean="0"/>
                  <a:t>/</a:t>
                </a:r>
                <a:r>
                  <a:rPr kumimoji="1" lang="zh-CN" altLang="en-US" dirty="0" smtClean="0"/>
                  <a:t>随机梯度下降</a:t>
                </a:r>
                <a:endParaRPr kumimoji="1" lang="en-US" altLang="zh-CN" dirty="0" smtClean="0"/>
              </a:p>
              <a:p>
                <a:pPr>
                  <a:buClr>
                    <a:srgbClr val="09405E"/>
                  </a:buClr>
                  <a:buFont typeface="Wingdings" charset="2"/>
                  <a:buChar char="n"/>
                </a:pPr>
                <a:r>
                  <a:rPr kumimoji="1" lang="zh-CN" altLang="en-US" dirty="0" smtClean="0"/>
                  <a:t>坐标轴下降</a:t>
                </a:r>
                <a:r>
                  <a:rPr kumimoji="1" lang="zh-CN" altLang="en-US" dirty="0" smtClean="0"/>
                  <a:t>法</a:t>
                </a:r>
                <a:r>
                  <a:rPr kumimoji="1" lang="zh-CN" altLang="en-US" dirty="0"/>
                  <a:t>：</a:t>
                </a:r>
                <a:r>
                  <a:rPr lang="zh-CN" altLang="en-US" sz="2800" dirty="0" smtClean="0"/>
                  <a:t>固定</a:t>
                </a:r>
                <a14:m>
                  <m:oMath xmlns:m="http://schemas.openxmlformats.org/officeDocument/2006/math">
                    <m:r>
                      <a:rPr lang="en-US" altLang="zh-CN" sz="2800" b="1" dirty="0">
                        <a:latin typeface="Cambria Math" charset="0"/>
                      </a:rPr>
                      <m:t>𝐏</m:t>
                    </m:r>
                  </m:oMath>
                </a14:m>
                <a:r>
                  <a:rPr lang="zh-CN" altLang="en-US" sz="2800" dirty="0" smtClean="0"/>
                  <a:t>求解</a:t>
                </a:r>
                <a14:m>
                  <m:oMath xmlns:m="http://schemas.openxmlformats.org/officeDocument/2006/math">
                    <m:r>
                      <a:rPr lang="en-US" altLang="zh-CN" sz="2800" b="1" dirty="0">
                        <a:latin typeface="Cambria Math" charset="0"/>
                      </a:rPr>
                      <m:t>𝐐</m:t>
                    </m:r>
                  </m:oMath>
                </a14:m>
                <a:r>
                  <a:rPr lang="zh-CN" altLang="en-US" sz="2800" dirty="0" smtClean="0"/>
                  <a:t>；固定</a:t>
                </a:r>
                <a14:m>
                  <m:oMath xmlns:m="http://schemas.openxmlformats.org/officeDocument/2006/math">
                    <m:r>
                      <a:rPr lang="en-US" altLang="zh-CN" sz="2800" b="1" dirty="0">
                        <a:latin typeface="Cambria Math" charset="0"/>
                      </a:rPr>
                      <m:t>𝐐</m:t>
                    </m:r>
                  </m:oMath>
                </a14:m>
                <a:r>
                  <a:rPr lang="zh-CN" altLang="en-US" sz="2800" dirty="0"/>
                  <a:t> 求解</a:t>
                </a:r>
                <a14:m>
                  <m:oMath xmlns:m="http://schemas.openxmlformats.org/officeDocument/2006/math">
                    <m:r>
                      <a:rPr lang="en-US" altLang="zh-CN" sz="2800" b="1" dirty="0">
                        <a:latin typeface="Cambria Math" charset="0"/>
                      </a:rPr>
                      <m:t>𝐏</m:t>
                    </m:r>
                    <m:r>
                      <a:rPr lang="en-US" altLang="zh-CN" sz="2800" b="1" i="1" dirty="0">
                        <a:latin typeface="Cambria Math" charset="0"/>
                      </a:rPr>
                      <m:t> </m:t>
                    </m:r>
                  </m:oMath>
                </a14:m>
                <a:endParaRPr lang="en-US" altLang="zh-CN" sz="2800" dirty="0" smtClean="0"/>
              </a:p>
              <a:p>
                <a:pPr marL="1325245" lvl="1" indent="-457200">
                  <a:buClr>
                    <a:srgbClr val="09405E"/>
                  </a:buClr>
                  <a:buFont typeface="Wingdings" charset="2"/>
                  <a:buChar char="n"/>
                </a:pPr>
                <a:r>
                  <a:rPr lang="zh-CN" altLang="en-US" sz="2800" dirty="0" smtClean="0"/>
                  <a:t>固定</a:t>
                </a:r>
                <a14:m>
                  <m:oMath xmlns:m="http://schemas.openxmlformats.org/officeDocument/2006/math">
                    <m:r>
                      <a:rPr lang="en-US" altLang="zh-CN" sz="2800" b="1" dirty="0">
                        <a:latin typeface="Cambria Math" charset="0"/>
                      </a:rPr>
                      <m:t>𝐏</m:t>
                    </m:r>
                    <m:r>
                      <a:rPr lang="en-US" altLang="zh-CN" sz="2800" b="1" i="0" dirty="0" smtClean="0">
                        <a:latin typeface="Cambria Math" charset="0"/>
                      </a:rPr>
                      <m:t>/</m:t>
                    </m:r>
                    <m:r>
                      <a:rPr lang="en-US" altLang="zh-CN" sz="2800" b="1" dirty="0">
                        <a:latin typeface="Cambria Math" charset="0"/>
                      </a:rPr>
                      <m:t>𝐐</m:t>
                    </m:r>
                    <m:r>
                      <a:rPr lang="en-US" altLang="zh-CN" sz="2800" b="1" i="1" dirty="0">
                        <a:latin typeface="Cambria Math" charset="0"/>
                      </a:rPr>
                      <m:t> </m:t>
                    </m:r>
                  </m:oMath>
                </a14:m>
                <a:r>
                  <a:rPr lang="zh-CN" altLang="en-US" sz="2800" dirty="0" smtClean="0"/>
                  <a:t>中的一个求解另一个：最小</a:t>
                </a:r>
                <a:r>
                  <a:rPr lang="zh-CN" altLang="en-US" sz="2800" dirty="0"/>
                  <a:t>二乘</a:t>
                </a:r>
                <a:r>
                  <a:rPr lang="zh-CN" altLang="en-US" sz="2800" dirty="0" smtClean="0"/>
                  <a:t>问题</a:t>
                </a:r>
                <a:endParaRPr lang="en-US" altLang="zh-CN" sz="2800" dirty="0" smtClean="0"/>
              </a:p>
              <a:p>
                <a:pPr marL="1676400" lvl="2" indent="-457200">
                  <a:buClr>
                    <a:srgbClr val="09405E"/>
                  </a:buClr>
                  <a:buFont typeface="Wingdings" charset="2"/>
                  <a:buChar char="n"/>
                </a:pPr>
                <a:r>
                  <a:rPr lang="zh-CN" altLang="en-US" sz="2800" dirty="0" smtClean="0">
                    <a:solidFill>
                      <a:srgbClr val="09405E"/>
                    </a:solidFill>
                    <a:latin typeface="Microsoft YaHei" charset="-122"/>
                    <a:ea typeface="Microsoft YaHei" charset="-122"/>
                    <a:cs typeface="Microsoft YaHei" charset="-122"/>
                  </a:rPr>
                  <a:t>由于</a:t>
                </a:r>
                <a:r>
                  <a:rPr lang="zh-CN" altLang="en-US" sz="2800" dirty="0">
                    <a:solidFill>
                      <a:srgbClr val="09405E"/>
                    </a:solidFill>
                    <a:latin typeface="Microsoft YaHei" charset="-122"/>
                    <a:ea typeface="Microsoft YaHei" charset="-122"/>
                    <a:cs typeface="Microsoft YaHei" charset="-122"/>
                  </a:rPr>
                  <a:t>一般隐含特征</a:t>
                </a:r>
                <a:r>
                  <a:rPr lang="zh-CN" altLang="en-US" sz="2800" dirty="0" smtClean="0">
                    <a:solidFill>
                      <a:srgbClr val="09405E"/>
                    </a:solidFill>
                    <a:latin typeface="Microsoft YaHei" charset="-122"/>
                    <a:ea typeface="Microsoft YaHei" charset="-122"/>
                    <a:cs typeface="Microsoft YaHei" charset="-122"/>
                  </a:rPr>
                  <a:t>个数</a:t>
                </a:r>
                <a14:m>
                  <m:oMath xmlns:m="http://schemas.openxmlformats.org/officeDocument/2006/math">
                    <m:r>
                      <a:rPr lang="en-US" altLang="zh-CN" sz="2800" i="1" dirty="0" smtClean="0">
                        <a:solidFill>
                          <a:srgbClr val="09405E"/>
                        </a:solidFill>
                        <a:latin typeface="Cambria Math" charset="0"/>
                        <a:ea typeface="Microsoft YaHei" charset="-122"/>
                        <a:cs typeface="Microsoft YaHei" charset="-122"/>
                      </a:rPr>
                      <m:t>𝐾</m:t>
                    </m:r>
                  </m:oMath>
                </a14:m>
                <a:r>
                  <a:rPr lang="zh-CN" altLang="en-US" sz="2800" dirty="0" smtClean="0">
                    <a:solidFill>
                      <a:srgbClr val="09405E"/>
                    </a:solidFill>
                    <a:latin typeface="Microsoft YaHei" charset="-122"/>
                    <a:ea typeface="Microsoft YaHei" charset="-122"/>
                    <a:cs typeface="Microsoft YaHei" charset="-122"/>
                  </a:rPr>
                  <a:t>取值</a:t>
                </a:r>
                <a:r>
                  <a:rPr lang="zh-CN" altLang="en-US" sz="2800" dirty="0">
                    <a:solidFill>
                      <a:srgbClr val="09405E"/>
                    </a:solidFill>
                    <a:latin typeface="Microsoft YaHei" charset="-122"/>
                    <a:ea typeface="Microsoft YaHei" charset="-122"/>
                    <a:cs typeface="Microsoft YaHei" charset="-122"/>
                  </a:rPr>
                  <a:t>不会特别大，可以将最小二乘转化为正规</a:t>
                </a:r>
                <a:r>
                  <a:rPr lang="zh-CN" altLang="en-US" sz="2800" dirty="0" smtClean="0">
                    <a:solidFill>
                      <a:srgbClr val="09405E"/>
                    </a:solidFill>
                    <a:latin typeface="Microsoft YaHei" charset="-122"/>
                    <a:ea typeface="Microsoft YaHei" charset="-122"/>
                    <a:cs typeface="Microsoft YaHei" charset="-122"/>
                  </a:rPr>
                  <a:t>方程解析</a:t>
                </a:r>
                <a:r>
                  <a:rPr lang="zh-CN" altLang="en-US" sz="2800" dirty="0" smtClean="0">
                    <a:solidFill>
                      <a:srgbClr val="09405E"/>
                    </a:solidFill>
                    <a:latin typeface="Microsoft YaHei" charset="-122"/>
                    <a:ea typeface="Microsoft YaHei" charset="-122"/>
                    <a:cs typeface="Microsoft YaHei" charset="-122"/>
                  </a:rPr>
                  <a:t>求解</a:t>
                </a:r>
                <a:endParaRPr lang="en-US" altLang="zh-CN" sz="2800" dirty="0" smtClean="0">
                  <a:solidFill>
                    <a:srgbClr val="09405E"/>
                  </a:solidFill>
                  <a:latin typeface="Microsoft YaHei" charset="-122"/>
                  <a:ea typeface="Microsoft YaHei" charset="-122"/>
                  <a:cs typeface="Microsoft YaHei" charset="-122"/>
                </a:endParaRPr>
              </a:p>
              <a:p>
                <a:pPr marL="1325245" lvl="1" indent="-457200">
                  <a:buClr>
                    <a:srgbClr val="09405E"/>
                  </a:buClr>
                  <a:buFont typeface="Wingdings" charset="2"/>
                  <a:buChar char="n"/>
                </a:pPr>
                <a:r>
                  <a:rPr lang="zh-CN" altLang="en-US" sz="2800" dirty="0" smtClean="0"/>
                  <a:t>交替</a:t>
                </a:r>
                <a:r>
                  <a:rPr lang="zh-CN" altLang="en-US" sz="2800" dirty="0"/>
                  <a:t>地解最小二乘问题，所以得名交替最小二</a:t>
                </a:r>
                <a:r>
                  <a:rPr lang="zh-CN" altLang="en-US" sz="2800" dirty="0" smtClean="0"/>
                  <a:t>乘法（</a:t>
                </a:r>
                <a:r>
                  <a:rPr lang="en-US" altLang="zh-CN" sz="2800" dirty="0"/>
                  <a:t> Alternating Least </a:t>
                </a:r>
                <a:r>
                  <a:rPr lang="en-US" altLang="zh-CN" sz="2800" dirty="0" smtClean="0"/>
                  <a:t>Squares, ALS</a:t>
                </a:r>
                <a:r>
                  <a:rPr lang="zh-CN" altLang="en-US" sz="2800" dirty="0"/>
                  <a:t>）</a:t>
                </a:r>
                <a:endParaRPr kumimoji="1" lang="zh-CN" altLang="en-US" sz="2800"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220387" cy="5237271"/>
              </a:xfrm>
              <a:blipFill rotWithShape="0">
                <a:blip r:embed="rId3"/>
                <a:stretch>
                  <a:fillRect l="-923"/>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kumimoji="1" lang="zh-CN" altLang="en-US" dirty="0" smtClean="0"/>
              <a:t>矩阵分解优化</a:t>
            </a:r>
            <a:r>
              <a:rPr kumimoji="1" lang="zh-CN" altLang="en-US" dirty="0"/>
              <a:t>求解</a:t>
            </a:r>
          </a:p>
        </p:txBody>
      </p:sp>
    </p:spTree>
    <p:extLst>
      <p:ext uri="{BB962C8B-B14F-4D97-AF65-F5344CB8AC3E}">
        <p14:creationId xmlns:p14="http://schemas.microsoft.com/office/powerpoint/2010/main" val="729819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用自编码器实现打分重构和预测</a:t>
            </a:r>
            <a:endParaRPr kumimoji="1" lang="en-US" altLang="zh-CN" dirty="0" smtClean="0"/>
          </a:p>
          <a:p>
            <a:pPr lvl="1"/>
            <a:r>
              <a:rPr kumimoji="1" lang="zh-CN" altLang="en-US" dirty="0" smtClean="0"/>
              <a:t> 对每个</a:t>
            </a:r>
            <a:r>
              <a:rPr kumimoji="1" lang="en-US" altLang="zh-CN" dirty="0" smtClean="0"/>
              <a:t>Item</a:t>
            </a:r>
            <a:r>
              <a:rPr kumimoji="1" lang="zh-CN" altLang="en-US" dirty="0" smtClean="0"/>
              <a:t>，构造特征向量（所有用户对该</a:t>
            </a:r>
            <a:r>
              <a:rPr kumimoji="1" lang="en-US" altLang="zh-CN" dirty="0" smtClean="0"/>
              <a:t>Item</a:t>
            </a:r>
            <a:r>
              <a:rPr kumimoji="1" lang="zh-CN" altLang="en-US" dirty="0" smtClean="0"/>
              <a:t>的打分）</a:t>
            </a:r>
            <a:endParaRPr kumimoji="1" lang="en-US" altLang="zh-CN" dirty="0" smtClean="0"/>
          </a:p>
          <a:p>
            <a:pPr lvl="1"/>
            <a:r>
              <a:rPr kumimoji="1" lang="zh-CN" altLang="en-US" dirty="0" smtClean="0"/>
              <a:t> 或者对每个用户</a:t>
            </a:r>
            <a:r>
              <a:rPr kumimoji="1" lang="zh-CN" altLang="en-US" dirty="0"/>
              <a:t>，构造特征向量</a:t>
            </a:r>
            <a:r>
              <a:rPr kumimoji="1" lang="zh-CN" altLang="en-US" dirty="0" smtClean="0"/>
              <a:t>（该用户对所有</a:t>
            </a:r>
            <a:r>
              <a:rPr kumimoji="1" lang="en-US" altLang="zh-CN" dirty="0" smtClean="0"/>
              <a:t>Item</a:t>
            </a:r>
            <a:r>
              <a:rPr kumimoji="1" lang="zh-CN" altLang="en-US" dirty="0"/>
              <a:t>的打分）</a:t>
            </a:r>
          </a:p>
        </p:txBody>
      </p:sp>
      <p:sp>
        <p:nvSpPr>
          <p:cNvPr id="3" name="标题 2"/>
          <p:cNvSpPr>
            <a:spLocks noGrp="1"/>
          </p:cNvSpPr>
          <p:nvPr>
            <p:ph type="title"/>
          </p:nvPr>
        </p:nvSpPr>
        <p:spPr/>
        <p:txBody>
          <a:bodyPr/>
          <a:lstStyle/>
          <a:p>
            <a:r>
              <a:rPr lang="en-US" altLang="zh-CN" dirty="0"/>
              <a:t>AutoRec: Autoencoders Meet Collaborative </a:t>
            </a:r>
            <a:r>
              <a:rPr lang="en-US" altLang="zh-CN" dirty="0" smtClean="0"/>
              <a:t>Filtering</a:t>
            </a:r>
            <a:endParaRPr kumimoji="1" lang="zh-CN" altLang="en-US" dirty="0"/>
          </a:p>
        </p:txBody>
      </p:sp>
      <p:sp>
        <p:nvSpPr>
          <p:cNvPr id="4" name="矩形 3"/>
          <p:cNvSpPr/>
          <p:nvPr/>
        </p:nvSpPr>
        <p:spPr>
          <a:xfrm>
            <a:off x="746126" y="6488668"/>
            <a:ext cx="4692247" cy="369332"/>
          </a:xfrm>
          <a:prstGeom prst="rect">
            <a:avLst/>
          </a:prstGeom>
        </p:spPr>
        <p:txBody>
          <a:bodyPr wrap="none">
            <a:spAutoFit/>
          </a:bodyPr>
          <a:lstStyle/>
          <a:p>
            <a:r>
              <a:rPr lang="en-US" altLang="zh-CN" dirty="0">
                <a:hlinkClick r:id="rId3"/>
              </a:rPr>
              <a:t>https://github.com/NVIDIA/DeepRecommender</a:t>
            </a:r>
            <a:endParaRPr lang="zh-CN" altLang="en-US" dirty="0"/>
          </a:p>
        </p:txBody>
      </p:sp>
      <p:pic>
        <p:nvPicPr>
          <p:cNvPr id="5" name="图片 4"/>
          <p:cNvPicPr>
            <a:picLocks noChangeAspect="1"/>
          </p:cNvPicPr>
          <p:nvPr/>
        </p:nvPicPr>
        <p:blipFill>
          <a:blip r:embed="rId4"/>
          <a:stretch>
            <a:fillRect/>
          </a:stretch>
        </p:blipFill>
        <p:spPr>
          <a:xfrm>
            <a:off x="1188720" y="2767680"/>
            <a:ext cx="7110350" cy="3489338"/>
          </a:xfrm>
          <a:prstGeom prst="rect">
            <a:avLst/>
          </a:prstGeom>
        </p:spPr>
      </p:pic>
      <p:sp>
        <p:nvSpPr>
          <p:cNvPr id="7" name="矩形 6"/>
          <p:cNvSpPr/>
          <p:nvPr/>
        </p:nvSpPr>
        <p:spPr>
          <a:xfrm>
            <a:off x="753092" y="6136360"/>
            <a:ext cx="10685816" cy="369332"/>
          </a:xfrm>
          <a:prstGeom prst="rect">
            <a:avLst/>
          </a:prstGeom>
        </p:spPr>
        <p:txBody>
          <a:bodyPr wrap="square">
            <a:spAutoFit/>
          </a:bodyPr>
          <a:lstStyle/>
          <a:p>
            <a:r>
              <a:rPr lang="en-US" altLang="zh-CN" dirty="0" err="1">
                <a:solidFill>
                  <a:srgbClr val="001F99"/>
                </a:solidFill>
              </a:rPr>
              <a:t>Suvash</a:t>
            </a:r>
            <a:r>
              <a:rPr lang="en-US" altLang="zh-CN" dirty="0">
                <a:solidFill>
                  <a:srgbClr val="001F99"/>
                </a:solidFill>
              </a:rPr>
              <a:t> </a:t>
            </a:r>
            <a:r>
              <a:rPr lang="en-US" altLang="zh-CN" dirty="0" err="1">
                <a:solidFill>
                  <a:srgbClr val="001F99"/>
                </a:solidFill>
              </a:rPr>
              <a:t>Sedhain</a:t>
            </a:r>
            <a:r>
              <a:rPr lang="en-US" altLang="zh-CN" dirty="0">
                <a:solidFill>
                  <a:srgbClr val="001F99"/>
                </a:solidFill>
              </a:rPr>
              <a:t> et al. “</a:t>
            </a:r>
            <a:r>
              <a:rPr lang="en-US" altLang="zh-CN" dirty="0" err="1">
                <a:solidFill>
                  <a:srgbClr val="001F99"/>
                </a:solidFill>
              </a:rPr>
              <a:t>AutoRec</a:t>
            </a:r>
            <a:r>
              <a:rPr lang="en-US" altLang="zh-CN" dirty="0">
                <a:solidFill>
                  <a:srgbClr val="001F99"/>
                </a:solidFill>
              </a:rPr>
              <a:t>: </a:t>
            </a:r>
            <a:r>
              <a:rPr lang="en-US" altLang="zh-CN" dirty="0" err="1">
                <a:solidFill>
                  <a:srgbClr val="001F99"/>
                </a:solidFill>
              </a:rPr>
              <a:t>Autoencoders</a:t>
            </a:r>
            <a:r>
              <a:rPr lang="en-US" altLang="zh-CN" dirty="0">
                <a:solidFill>
                  <a:srgbClr val="001F99"/>
                </a:solidFill>
              </a:rPr>
              <a:t> Meet Collaborative Filtering,” WWW 2015 </a:t>
            </a:r>
          </a:p>
        </p:txBody>
      </p:sp>
      <p:sp>
        <p:nvSpPr>
          <p:cNvPr id="8" name="矩形 7"/>
          <p:cNvSpPr/>
          <p:nvPr/>
        </p:nvSpPr>
        <p:spPr>
          <a:xfrm>
            <a:off x="8362805" y="3878271"/>
            <a:ext cx="3829195" cy="1323439"/>
          </a:xfrm>
          <a:prstGeom prst="rect">
            <a:avLst/>
          </a:prstGeom>
        </p:spPr>
        <p:txBody>
          <a:bodyPr wrap="square">
            <a:spAutoFit/>
          </a:bodyPr>
          <a:lstStyle/>
          <a:p>
            <a:r>
              <a:rPr kumimoji="1" lang="zh-CN" altLang="en-US" sz="2000" dirty="0">
                <a:solidFill>
                  <a:srgbClr val="09405E"/>
                </a:solidFill>
                <a:latin typeface="Microsoft YaHei" charset="-122"/>
                <a:ea typeface="Microsoft YaHei" charset="-122"/>
                <a:cs typeface="Microsoft YaHei" charset="-122"/>
              </a:rPr>
              <a:t>I-AutoRec通常比U-AutoRec性能更好</a:t>
            </a:r>
            <a:r>
              <a:rPr kumimoji="1" lang="zh-CN" altLang="en-US" sz="2000" dirty="0" smtClean="0">
                <a:solidFill>
                  <a:srgbClr val="09405E"/>
                </a:solidFill>
                <a:latin typeface="Microsoft YaHei" charset="-122"/>
                <a:ea typeface="Microsoft YaHei" charset="-122"/>
                <a:cs typeface="Microsoft YaHei" charset="-122"/>
              </a:rPr>
              <a:t>。</a:t>
            </a:r>
            <a:endParaRPr kumimoji="1" lang="en-US" altLang="zh-CN" sz="2000" dirty="0">
              <a:solidFill>
                <a:srgbClr val="09405E"/>
              </a:solidFill>
              <a:latin typeface="Microsoft YaHei" charset="-122"/>
              <a:ea typeface="Microsoft YaHei" charset="-122"/>
              <a:cs typeface="Microsoft YaHei" charset="-122"/>
            </a:endParaRPr>
          </a:p>
          <a:p>
            <a:r>
              <a:rPr kumimoji="1" lang="zh-CN" altLang="en-US" sz="2000" dirty="0" smtClean="0">
                <a:solidFill>
                  <a:srgbClr val="09405E"/>
                </a:solidFill>
                <a:latin typeface="Microsoft YaHei" charset="-122"/>
                <a:ea typeface="Microsoft YaHei" charset="-122"/>
                <a:cs typeface="Microsoft YaHei" charset="-122"/>
              </a:rPr>
              <a:t>因为商品的平均评分</a:t>
            </a:r>
            <a:r>
              <a:rPr kumimoji="1" lang="zh-CN" altLang="en-US" sz="2000" dirty="0">
                <a:solidFill>
                  <a:srgbClr val="09405E"/>
                </a:solidFill>
                <a:latin typeface="Microsoft YaHei" charset="-122"/>
                <a:ea typeface="Microsoft YaHei" charset="-122"/>
                <a:cs typeface="Microsoft YaHei" charset="-122"/>
              </a:rPr>
              <a:t>数远远</a:t>
            </a:r>
            <a:r>
              <a:rPr kumimoji="1" lang="zh-CN" altLang="en-US" sz="2000" dirty="0" smtClean="0">
                <a:solidFill>
                  <a:srgbClr val="09405E"/>
                </a:solidFill>
                <a:latin typeface="Microsoft YaHei" charset="-122"/>
                <a:ea typeface="Microsoft YaHei" charset="-122"/>
                <a:cs typeface="Microsoft YaHei" charset="-122"/>
              </a:rPr>
              <a:t>大于用户给出的平均评分</a:t>
            </a:r>
            <a:r>
              <a:rPr kumimoji="1" lang="zh-CN" altLang="en-US" sz="2000" dirty="0">
                <a:solidFill>
                  <a:srgbClr val="09405E"/>
                </a:solidFill>
                <a:latin typeface="Microsoft YaHei" charset="-122"/>
                <a:ea typeface="Microsoft YaHei" charset="-122"/>
                <a:cs typeface="Microsoft YaHei" charset="-122"/>
              </a:rPr>
              <a:t>数</a:t>
            </a:r>
          </a:p>
        </p:txBody>
      </p:sp>
      <mc:AlternateContent xmlns:mc="http://schemas.openxmlformats.org/markup-compatibility/2006">
        <mc:Choice xmlns:a14="http://schemas.microsoft.com/office/drawing/2010/main" Requires="a14">
          <p:sp>
            <p:nvSpPr>
              <p:cNvPr id="9" name="文本框 8"/>
              <p:cNvSpPr txBox="1"/>
              <p:nvPr/>
            </p:nvSpPr>
            <p:spPr>
              <a:xfrm>
                <a:off x="6075545" y="1083979"/>
                <a:ext cx="6191567" cy="7490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kumimoji="1" lang="mr-IN" altLang="zh-CN" sz="2400" i="1" smtClean="0">
                              <a:solidFill>
                                <a:srgbClr val="09405E"/>
                              </a:solidFill>
                              <a:latin typeface="Cambria Math" charset="0"/>
                            </a:rPr>
                          </m:ctrlPr>
                        </m:funcPr>
                        <m:fName>
                          <m:limLow>
                            <m:limLowPr>
                              <m:ctrlPr>
                                <a:rPr kumimoji="1" lang="mr-IN" altLang="zh-CN" sz="2400" i="1" smtClean="0">
                                  <a:solidFill>
                                    <a:srgbClr val="09405E"/>
                                  </a:solidFill>
                                  <a:latin typeface="Cambria Math" charset="0"/>
                                </a:rPr>
                              </m:ctrlPr>
                            </m:limLowPr>
                            <m:e>
                              <m:r>
                                <m:rPr>
                                  <m:sty m:val="p"/>
                                </m:rPr>
                                <a:rPr kumimoji="1" lang="mr-IN" altLang="zh-CN" sz="2400" i="0" smtClean="0">
                                  <a:solidFill>
                                    <a:srgbClr val="09405E"/>
                                  </a:solidFill>
                                  <a:latin typeface="Cambria Math" charset="0"/>
                                </a:rPr>
                                <m:t>min</m:t>
                              </m:r>
                            </m:e>
                            <m:lim>
                              <m:r>
                                <a:rPr kumimoji="1" lang="en-US" altLang="zh-CN" sz="2400" b="1" i="1">
                                  <a:solidFill>
                                    <a:srgbClr val="09405E"/>
                                  </a:solidFill>
                                  <a:latin typeface="Cambria Math" charset="0"/>
                                </a:rPr>
                                <m:t>𝑾</m:t>
                              </m:r>
                              <m:r>
                                <a:rPr kumimoji="1" lang="en-US" altLang="zh-CN" sz="2400" b="0" i="1" smtClean="0">
                                  <a:solidFill>
                                    <a:srgbClr val="09405E"/>
                                  </a:solidFill>
                                  <a:latin typeface="Cambria Math" charset="0"/>
                                </a:rPr>
                                <m:t>,</m:t>
                              </m:r>
                              <m:r>
                                <a:rPr kumimoji="1" lang="en-US" altLang="zh-CN" sz="2400" b="1" i="1" smtClean="0">
                                  <a:solidFill>
                                    <a:srgbClr val="09405E"/>
                                  </a:solidFill>
                                  <a:latin typeface="Cambria Math" charset="0"/>
                                </a:rPr>
                                <m:t>𝒃</m:t>
                              </m:r>
                              <m:r>
                                <a:rPr kumimoji="1" lang="en-US" altLang="zh-CN" sz="2400" b="0" i="1" smtClean="0">
                                  <a:solidFill>
                                    <a:srgbClr val="09405E"/>
                                  </a:solidFill>
                                  <a:latin typeface="Cambria Math" charset="0"/>
                                </a:rPr>
                                <m:t>,</m:t>
                              </m:r>
                              <m:sSup>
                                <m:sSupPr>
                                  <m:ctrlPr>
                                    <a:rPr kumimoji="1" lang="en-US" altLang="zh-CN" sz="2400" i="1">
                                      <a:solidFill>
                                        <a:srgbClr val="09405E"/>
                                      </a:solidFill>
                                      <a:latin typeface="Cambria Math" charset="0"/>
                                    </a:rPr>
                                  </m:ctrlPr>
                                </m:sSupPr>
                                <m:e>
                                  <m:r>
                                    <a:rPr kumimoji="1" lang="en-US" altLang="zh-CN" sz="2400" b="1" i="1">
                                      <a:solidFill>
                                        <a:srgbClr val="09405E"/>
                                      </a:solidFill>
                                      <a:latin typeface="Cambria Math" charset="0"/>
                                    </a:rPr>
                                    <m:t>𝑾</m:t>
                                  </m:r>
                                </m:e>
                                <m:sup>
                                  <m:r>
                                    <a:rPr kumimoji="1" lang="en-US" altLang="zh-CN" sz="2400" i="1">
                                      <a:solidFill>
                                        <a:srgbClr val="09405E"/>
                                      </a:solidFill>
                                      <a:latin typeface="Cambria Math" charset="0"/>
                                    </a:rPr>
                                    <m:t>′</m:t>
                                  </m:r>
                                </m:sup>
                              </m:sSup>
                              <m:r>
                                <a:rPr kumimoji="1" lang="en-US" altLang="zh-CN" sz="2400" b="0" i="1" smtClean="0">
                                  <a:solidFill>
                                    <a:srgbClr val="09405E"/>
                                  </a:solidFill>
                                  <a:latin typeface="Cambria Math" charset="0"/>
                                </a:rPr>
                                <m:t>,</m:t>
                              </m:r>
                              <m:sSup>
                                <m:sSupPr>
                                  <m:ctrlPr>
                                    <a:rPr kumimoji="1" lang="en-US" altLang="zh-CN" sz="2400" i="1">
                                      <a:solidFill>
                                        <a:srgbClr val="09405E"/>
                                      </a:solidFill>
                                      <a:latin typeface="Cambria Math" charset="0"/>
                                    </a:rPr>
                                  </m:ctrlPr>
                                </m:sSupPr>
                                <m:e>
                                  <m:r>
                                    <a:rPr kumimoji="1" lang="en-US" altLang="zh-CN" sz="2400" b="1" i="1" smtClean="0">
                                      <a:solidFill>
                                        <a:srgbClr val="09405E"/>
                                      </a:solidFill>
                                      <a:latin typeface="Cambria Math" charset="0"/>
                                    </a:rPr>
                                    <m:t>𝒃</m:t>
                                  </m:r>
                                </m:e>
                                <m:sup>
                                  <m:r>
                                    <a:rPr kumimoji="1" lang="en-US" altLang="zh-CN" sz="2400" i="1">
                                      <a:solidFill>
                                        <a:srgbClr val="09405E"/>
                                      </a:solidFill>
                                      <a:latin typeface="Cambria Math" charset="0"/>
                                    </a:rPr>
                                    <m:t>′</m:t>
                                  </m:r>
                                </m:sup>
                              </m:sSup>
                            </m:lim>
                          </m:limLow>
                        </m:fName>
                        <m:e>
                          <m:nary>
                            <m:naryPr>
                              <m:chr m:val="∑"/>
                              <m:limLoc m:val="subSup"/>
                              <m:ctrlPr>
                                <a:rPr kumimoji="1" lang="is-IS" altLang="zh-CN" sz="2400" i="1" smtClean="0">
                                  <a:solidFill>
                                    <a:srgbClr val="09405E"/>
                                  </a:solidFill>
                                  <a:latin typeface="Cambria Math" charset="0"/>
                                </a:rPr>
                              </m:ctrlPr>
                            </m:naryPr>
                            <m:sub>
                              <m:r>
                                <m:rPr>
                                  <m:brk m:alnAt="25"/>
                                </m:rPr>
                                <a:rPr kumimoji="1" lang="en-US" altLang="zh-CN" sz="2400" b="0" i="1" smtClean="0">
                                  <a:solidFill>
                                    <a:srgbClr val="09405E"/>
                                  </a:solidFill>
                                  <a:latin typeface="Cambria Math" charset="0"/>
                                </a:rPr>
                                <m:t>𝑖</m:t>
                              </m:r>
                              <m:r>
                                <a:rPr kumimoji="1" lang="en-US" altLang="zh-CN" sz="2400" b="0" i="1" smtClean="0">
                                  <a:solidFill>
                                    <a:srgbClr val="09405E"/>
                                  </a:solidFill>
                                  <a:latin typeface="Cambria Math" charset="0"/>
                                </a:rPr>
                                <m:t>=1</m:t>
                              </m:r>
                            </m:sub>
                            <m:sup>
                              <m:r>
                                <a:rPr kumimoji="1" lang="en-US" altLang="zh-CN" sz="2400" b="0" i="1" smtClean="0">
                                  <a:solidFill>
                                    <a:srgbClr val="09405E"/>
                                  </a:solidFill>
                                  <a:latin typeface="Cambria Math" charset="0"/>
                                </a:rPr>
                                <m:t>𝑛</m:t>
                              </m:r>
                            </m:sup>
                            <m:e>
                              <m:sSubSup>
                                <m:sSubSupPr>
                                  <m:ctrlPr>
                                    <a:rPr kumimoji="1" lang="en-US" altLang="zh-CN" sz="2400" i="1" smtClean="0">
                                      <a:solidFill>
                                        <a:srgbClr val="09405E"/>
                                      </a:solidFill>
                                      <a:latin typeface="Cambria Math" charset="0"/>
                                    </a:rPr>
                                  </m:ctrlPr>
                                </m:sSubSupPr>
                                <m:e>
                                  <m:d>
                                    <m:dPr>
                                      <m:begChr m:val="‖"/>
                                      <m:endChr m:val="‖"/>
                                      <m:ctrlPr>
                                        <a:rPr kumimoji="1" lang="en-US" altLang="zh-CN" sz="2400" i="1" smtClean="0">
                                          <a:solidFill>
                                            <a:srgbClr val="09405E"/>
                                          </a:solidFill>
                                          <a:latin typeface="Cambria Math" charset="0"/>
                                        </a:rPr>
                                      </m:ctrlPr>
                                    </m:dPr>
                                    <m:e>
                                      <m:sSub>
                                        <m:sSubPr>
                                          <m:ctrlPr>
                                            <a:rPr kumimoji="1" lang="en-US" altLang="zh-CN" sz="2400" i="1" smtClean="0">
                                              <a:solidFill>
                                                <a:srgbClr val="09405E"/>
                                              </a:solidFill>
                                              <a:latin typeface="Cambria Math" charset="0"/>
                                            </a:rPr>
                                          </m:ctrlPr>
                                        </m:sSubPr>
                                        <m:e>
                                          <m:r>
                                            <a:rPr kumimoji="1" lang="en-US" altLang="zh-CN" sz="2400" b="0" i="1" smtClean="0">
                                              <a:solidFill>
                                                <a:srgbClr val="09405E"/>
                                              </a:solidFill>
                                              <a:latin typeface="Cambria Math" charset="0"/>
                                            </a:rPr>
                                            <m:t>𝑟</m:t>
                                          </m:r>
                                        </m:e>
                                        <m:sub>
                                          <m:r>
                                            <a:rPr kumimoji="1" lang="en-US" altLang="zh-CN" sz="2400" b="0" i="1" smtClean="0">
                                              <a:solidFill>
                                                <a:srgbClr val="09405E"/>
                                              </a:solidFill>
                                              <a:latin typeface="Cambria Math" charset="0"/>
                                            </a:rPr>
                                            <m:t>𝑖</m:t>
                                          </m:r>
                                        </m:sub>
                                      </m:sSub>
                                      <m:r>
                                        <a:rPr kumimoji="1" lang="en-US" altLang="zh-CN" sz="2400" b="0" i="1" smtClean="0">
                                          <a:solidFill>
                                            <a:srgbClr val="09405E"/>
                                          </a:solidFill>
                                          <a:latin typeface="Cambria Math" charset="0"/>
                                        </a:rPr>
                                        <m:t>−</m:t>
                                      </m:r>
                                      <m:sSub>
                                        <m:sSubPr>
                                          <m:ctrlPr>
                                            <a:rPr kumimoji="1" lang="en-US" altLang="zh-CN" sz="2400" b="0" i="1" smtClean="0">
                                              <a:solidFill>
                                                <a:srgbClr val="09405E"/>
                                              </a:solidFill>
                                              <a:latin typeface="Cambria Math" charset="0"/>
                                            </a:rPr>
                                          </m:ctrlPr>
                                        </m:sSubPr>
                                        <m:e>
                                          <m:acc>
                                            <m:accPr>
                                              <m:chr m:val="̂"/>
                                              <m:ctrlPr>
                                                <a:rPr kumimoji="1" lang="en-US" altLang="zh-CN" sz="2400" b="0" i="1" smtClean="0">
                                                  <a:solidFill>
                                                    <a:srgbClr val="09405E"/>
                                                  </a:solidFill>
                                                  <a:latin typeface="Cambria Math" charset="0"/>
                                                </a:rPr>
                                              </m:ctrlPr>
                                            </m:accPr>
                                            <m:e>
                                              <m:r>
                                                <a:rPr kumimoji="1" lang="en-US" altLang="zh-CN" sz="2400" b="0" i="1" smtClean="0">
                                                  <a:solidFill>
                                                    <a:srgbClr val="09405E"/>
                                                  </a:solidFill>
                                                  <a:latin typeface="Cambria Math" charset="0"/>
                                                </a:rPr>
                                                <m:t>𝑟</m:t>
                                              </m:r>
                                            </m:e>
                                          </m:acc>
                                        </m:e>
                                        <m:sub>
                                          <m:r>
                                            <a:rPr kumimoji="1" lang="en-US" altLang="zh-CN" sz="2400" b="0" i="1" smtClean="0">
                                              <a:solidFill>
                                                <a:srgbClr val="09405E"/>
                                              </a:solidFill>
                                              <a:latin typeface="Cambria Math" charset="0"/>
                                            </a:rPr>
                                            <m:t>𝑖</m:t>
                                          </m:r>
                                        </m:sub>
                                      </m:sSub>
                                    </m:e>
                                  </m:d>
                                </m:e>
                                <m:sub>
                                  <m:r>
                                    <a:rPr kumimoji="1" lang="en-US" altLang="zh-CN" sz="2400" i="1" smtClean="0">
                                      <a:solidFill>
                                        <a:srgbClr val="09405E"/>
                                      </a:solidFill>
                                      <a:latin typeface="Cambria Math" charset="0"/>
                                      <a:ea typeface="Cambria Math" charset="0"/>
                                      <a:cs typeface="Cambria Math" charset="0"/>
                                    </a:rPr>
                                    <m:t>𝒪</m:t>
                                  </m:r>
                                </m:sub>
                                <m:sup>
                                  <m:r>
                                    <a:rPr kumimoji="1" lang="en-US" altLang="zh-CN" sz="2400" b="0" i="1" smtClean="0">
                                      <a:solidFill>
                                        <a:srgbClr val="09405E"/>
                                      </a:solidFill>
                                      <a:latin typeface="Cambria Math" charset="0"/>
                                    </a:rPr>
                                    <m:t>2</m:t>
                                  </m:r>
                                </m:sup>
                              </m:sSubSup>
                              <m:r>
                                <a:rPr kumimoji="1" lang="en-US" altLang="zh-CN" sz="2400" b="0" i="1" smtClean="0">
                                  <a:solidFill>
                                    <a:srgbClr val="09405E"/>
                                  </a:solidFill>
                                  <a:latin typeface="Cambria Math" charset="0"/>
                                </a:rPr>
                                <m:t>+</m:t>
                              </m:r>
                              <m:f>
                                <m:fPr>
                                  <m:ctrlPr>
                                    <a:rPr kumimoji="1" lang="el-GR" altLang="zh-CN" sz="2400" b="0" i="1" smtClean="0">
                                      <a:solidFill>
                                        <a:srgbClr val="09405E"/>
                                      </a:solidFill>
                                      <a:latin typeface="Cambria Math" charset="0"/>
                                    </a:rPr>
                                  </m:ctrlPr>
                                </m:fPr>
                                <m:num>
                                  <m:r>
                                    <a:rPr kumimoji="1" lang="el-GR" altLang="zh-CN" sz="2400" b="0" i="1" smtClean="0">
                                      <a:solidFill>
                                        <a:srgbClr val="09405E"/>
                                      </a:solidFill>
                                      <a:latin typeface="Cambria Math" charset="0"/>
                                      <a:ea typeface="Cambria Math" charset="0"/>
                                      <a:cs typeface="Cambria Math" charset="0"/>
                                    </a:rPr>
                                    <m:t>𝜆</m:t>
                                  </m:r>
                                </m:num>
                                <m:den>
                                  <m:r>
                                    <a:rPr kumimoji="1" lang="el-GR" altLang="zh-CN" sz="2400" b="0" i="1" smtClean="0">
                                      <a:solidFill>
                                        <a:srgbClr val="09405E"/>
                                      </a:solidFill>
                                      <a:latin typeface="Cambria Math" charset="0"/>
                                    </a:rPr>
                                    <m:t>2</m:t>
                                  </m:r>
                                </m:den>
                              </m:f>
                            </m:e>
                          </m:nary>
                          <m:d>
                            <m:dPr>
                              <m:ctrlPr>
                                <a:rPr kumimoji="1" lang="is-IS" altLang="zh-CN" sz="2400" i="1" smtClean="0">
                                  <a:solidFill>
                                    <a:srgbClr val="09405E"/>
                                  </a:solidFill>
                                  <a:latin typeface="Cambria Math" charset="0"/>
                                </a:rPr>
                              </m:ctrlPr>
                            </m:dPr>
                            <m:e>
                              <m:sSubSup>
                                <m:sSubSupPr>
                                  <m:ctrlPr>
                                    <a:rPr kumimoji="1" lang="en-US" altLang="zh-CN" sz="2400" i="1">
                                      <a:solidFill>
                                        <a:srgbClr val="09405E"/>
                                      </a:solidFill>
                                      <a:latin typeface="Cambria Math" charset="0"/>
                                    </a:rPr>
                                  </m:ctrlPr>
                                </m:sSubSupPr>
                                <m:e>
                                  <m:d>
                                    <m:dPr>
                                      <m:begChr m:val="‖"/>
                                      <m:endChr m:val="‖"/>
                                      <m:ctrlPr>
                                        <a:rPr kumimoji="1" lang="en-US" altLang="zh-CN" sz="2400" i="1">
                                          <a:solidFill>
                                            <a:srgbClr val="09405E"/>
                                          </a:solidFill>
                                          <a:latin typeface="Cambria Math" charset="0"/>
                                        </a:rPr>
                                      </m:ctrlPr>
                                    </m:dPr>
                                    <m:e>
                                      <m:r>
                                        <a:rPr kumimoji="1" lang="en-US" altLang="zh-CN" sz="2400" b="1" i="1" smtClean="0">
                                          <a:solidFill>
                                            <a:srgbClr val="09405E"/>
                                          </a:solidFill>
                                          <a:latin typeface="Cambria Math" charset="0"/>
                                        </a:rPr>
                                        <m:t>𝑾</m:t>
                                      </m:r>
                                    </m:e>
                                  </m:d>
                                </m:e>
                                <m:sub>
                                  <m:r>
                                    <a:rPr kumimoji="1" lang="en-US" altLang="zh-CN" sz="2400" b="0" i="1" smtClean="0">
                                      <a:solidFill>
                                        <a:srgbClr val="09405E"/>
                                      </a:solidFill>
                                      <a:latin typeface="Cambria Math" charset="0"/>
                                    </a:rPr>
                                    <m:t>𝐹</m:t>
                                  </m:r>
                                </m:sub>
                                <m:sup>
                                  <m:r>
                                    <a:rPr kumimoji="1" lang="en-US" altLang="zh-CN" sz="2400" i="1">
                                      <a:solidFill>
                                        <a:srgbClr val="09405E"/>
                                      </a:solidFill>
                                      <a:latin typeface="Cambria Math" charset="0"/>
                                    </a:rPr>
                                    <m:t>2</m:t>
                                  </m:r>
                                </m:sup>
                              </m:sSubSup>
                              <m:r>
                                <a:rPr kumimoji="1" lang="en-US" altLang="zh-CN" sz="2400" b="0" i="1" smtClean="0">
                                  <a:solidFill>
                                    <a:srgbClr val="09405E"/>
                                  </a:solidFill>
                                  <a:latin typeface="Cambria Math" charset="0"/>
                                </a:rPr>
                                <m:t>+</m:t>
                              </m:r>
                              <m:sSubSup>
                                <m:sSubSupPr>
                                  <m:ctrlPr>
                                    <a:rPr kumimoji="1" lang="en-US" altLang="zh-CN" sz="2400" i="1">
                                      <a:solidFill>
                                        <a:srgbClr val="09405E"/>
                                      </a:solidFill>
                                      <a:latin typeface="Cambria Math" charset="0"/>
                                    </a:rPr>
                                  </m:ctrlPr>
                                </m:sSubSupPr>
                                <m:e>
                                  <m:d>
                                    <m:dPr>
                                      <m:begChr m:val="‖"/>
                                      <m:endChr m:val="‖"/>
                                      <m:ctrlPr>
                                        <a:rPr kumimoji="1" lang="en-US" altLang="zh-CN" sz="2400" i="1">
                                          <a:solidFill>
                                            <a:srgbClr val="09405E"/>
                                          </a:solidFill>
                                          <a:latin typeface="Cambria Math" charset="0"/>
                                        </a:rPr>
                                      </m:ctrlPr>
                                    </m:dPr>
                                    <m:e>
                                      <m:sSup>
                                        <m:sSupPr>
                                          <m:ctrlPr>
                                            <a:rPr kumimoji="1" lang="en-US" altLang="zh-CN" sz="2400" i="1" smtClean="0">
                                              <a:solidFill>
                                                <a:srgbClr val="09405E"/>
                                              </a:solidFill>
                                              <a:latin typeface="Cambria Math" charset="0"/>
                                            </a:rPr>
                                          </m:ctrlPr>
                                        </m:sSupPr>
                                        <m:e>
                                          <m:r>
                                            <a:rPr kumimoji="1" lang="en-US" altLang="zh-CN" sz="2400" b="1" i="1">
                                              <a:solidFill>
                                                <a:srgbClr val="09405E"/>
                                              </a:solidFill>
                                              <a:latin typeface="Cambria Math" charset="0"/>
                                            </a:rPr>
                                            <m:t>𝑾</m:t>
                                          </m:r>
                                        </m:e>
                                        <m:sup>
                                          <m:r>
                                            <a:rPr kumimoji="1" lang="en-US" altLang="zh-CN" sz="2400" b="0" i="1" smtClean="0">
                                              <a:solidFill>
                                                <a:srgbClr val="09405E"/>
                                              </a:solidFill>
                                              <a:latin typeface="Cambria Math" charset="0"/>
                                            </a:rPr>
                                            <m:t>′</m:t>
                                          </m:r>
                                        </m:sup>
                                      </m:sSup>
                                    </m:e>
                                  </m:d>
                                </m:e>
                                <m:sub>
                                  <m:r>
                                    <a:rPr kumimoji="1" lang="en-US" altLang="zh-CN" sz="2400" i="1">
                                      <a:solidFill>
                                        <a:srgbClr val="09405E"/>
                                      </a:solidFill>
                                      <a:latin typeface="Cambria Math" charset="0"/>
                                    </a:rPr>
                                    <m:t>𝐹</m:t>
                                  </m:r>
                                </m:sub>
                                <m:sup>
                                  <m:r>
                                    <a:rPr kumimoji="1" lang="en-US" altLang="zh-CN" sz="2400" i="1">
                                      <a:solidFill>
                                        <a:srgbClr val="09405E"/>
                                      </a:solidFill>
                                      <a:latin typeface="Cambria Math" charset="0"/>
                                    </a:rPr>
                                    <m:t>2</m:t>
                                  </m:r>
                                </m:sup>
                              </m:sSubSup>
                            </m:e>
                          </m:d>
                        </m:e>
                      </m:func>
                    </m:oMath>
                  </m:oMathPara>
                </a14:m>
                <a:endParaRPr kumimoji="1" lang="zh-CN" altLang="en-US" sz="2400" dirty="0">
                  <a:solidFill>
                    <a:srgbClr val="09405E"/>
                  </a:solidFill>
                </a:endParaRPr>
              </a:p>
            </p:txBody>
          </p:sp>
        </mc:Choice>
        <mc:Fallback>
          <p:sp>
            <p:nvSpPr>
              <p:cNvPr id="9" name="文本框 8"/>
              <p:cNvSpPr txBox="1">
                <a:spLocks noRot="1" noChangeAspect="1" noMove="1" noResize="1" noEditPoints="1" noAdjustHandles="1" noChangeArrowheads="1" noChangeShapeType="1" noTextEdit="1"/>
              </p:cNvSpPr>
              <p:nvPr/>
            </p:nvSpPr>
            <p:spPr>
              <a:xfrm>
                <a:off x="6075545" y="1083979"/>
                <a:ext cx="6191567" cy="74905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20372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1815" y="1025050"/>
            <a:ext cx="10752465" cy="5237271"/>
          </a:xfrm>
        </p:spPr>
        <p:txBody>
          <a:bodyPr/>
          <a:lstStyle/>
          <a:p>
            <a:r>
              <a:rPr kumimoji="1" lang="zh-CN" altLang="en-US" dirty="0" smtClean="0"/>
              <a:t>自降噪编码器实现打分重构和预测</a:t>
            </a:r>
            <a:endParaRPr kumimoji="1" lang="en-US" altLang="zh-CN" dirty="0" smtClean="0"/>
          </a:p>
          <a:p>
            <a:pPr lvl="1"/>
            <a:r>
              <a:rPr kumimoji="1" lang="zh-CN" altLang="en-US" dirty="0" smtClean="0"/>
              <a:t> 对每个</a:t>
            </a:r>
            <a:r>
              <a:rPr kumimoji="1" lang="en-US" altLang="zh-CN" dirty="0" smtClean="0"/>
              <a:t>Item</a:t>
            </a:r>
            <a:r>
              <a:rPr kumimoji="1" lang="zh-CN" altLang="en-US" dirty="0" smtClean="0"/>
              <a:t>，构造特征向量（所有用户对该</a:t>
            </a:r>
            <a:r>
              <a:rPr kumimoji="1" lang="en-US" altLang="zh-CN" dirty="0" smtClean="0"/>
              <a:t>Item</a:t>
            </a:r>
            <a:r>
              <a:rPr kumimoji="1" lang="zh-CN" altLang="en-US" dirty="0" smtClean="0"/>
              <a:t>的打分）</a:t>
            </a:r>
            <a:endParaRPr kumimoji="1" lang="en-US" altLang="zh-CN" dirty="0" smtClean="0"/>
          </a:p>
          <a:p>
            <a:pPr lvl="1"/>
            <a:r>
              <a:rPr kumimoji="1" lang="zh-CN" altLang="en-US" dirty="0" smtClean="0"/>
              <a:t> 或者对每个用户</a:t>
            </a:r>
            <a:r>
              <a:rPr kumimoji="1" lang="zh-CN" altLang="en-US" dirty="0"/>
              <a:t>，构造特征向量</a:t>
            </a:r>
            <a:r>
              <a:rPr kumimoji="1" lang="zh-CN" altLang="en-US" dirty="0" smtClean="0"/>
              <a:t>（该用户对所有</a:t>
            </a:r>
            <a:r>
              <a:rPr kumimoji="1" lang="en-US" altLang="zh-CN" dirty="0" smtClean="0"/>
              <a:t>Item</a:t>
            </a:r>
            <a:r>
              <a:rPr kumimoji="1" lang="zh-CN" altLang="en-US" dirty="0"/>
              <a:t>的打分）</a:t>
            </a:r>
          </a:p>
        </p:txBody>
      </p:sp>
      <p:sp>
        <p:nvSpPr>
          <p:cNvPr id="3" name="标题 2"/>
          <p:cNvSpPr>
            <a:spLocks noGrp="1"/>
          </p:cNvSpPr>
          <p:nvPr>
            <p:ph type="title"/>
          </p:nvPr>
        </p:nvSpPr>
        <p:spPr/>
        <p:txBody>
          <a:bodyPr/>
          <a:lstStyle/>
          <a:p>
            <a:r>
              <a:rPr lang="en-US" altLang="zh-CN" smtClean="0"/>
              <a:t>Collaborative </a:t>
            </a:r>
            <a:r>
              <a:rPr lang="en-US" altLang="zh-CN" dirty="0" err="1"/>
              <a:t>Denoising</a:t>
            </a:r>
            <a:r>
              <a:rPr lang="en-US" altLang="zh-CN" dirty="0"/>
              <a:t> Auto-Encoders </a:t>
            </a:r>
            <a:endParaRPr lang="zh-CN" altLang="en-US" dirty="0"/>
          </a:p>
        </p:txBody>
      </p:sp>
      <p:pic>
        <p:nvPicPr>
          <p:cNvPr id="6" name="图片 5"/>
          <p:cNvPicPr>
            <a:picLocks noChangeAspect="1"/>
          </p:cNvPicPr>
          <p:nvPr/>
        </p:nvPicPr>
        <p:blipFill>
          <a:blip r:embed="rId3"/>
          <a:stretch>
            <a:fillRect/>
          </a:stretch>
        </p:blipFill>
        <p:spPr>
          <a:xfrm>
            <a:off x="1207190" y="2712363"/>
            <a:ext cx="5198796" cy="3453215"/>
          </a:xfrm>
          <a:prstGeom prst="rect">
            <a:avLst/>
          </a:prstGeom>
        </p:spPr>
      </p:pic>
      <p:sp>
        <p:nvSpPr>
          <p:cNvPr id="7" name="矩形 6"/>
          <p:cNvSpPr/>
          <p:nvPr/>
        </p:nvSpPr>
        <p:spPr>
          <a:xfrm>
            <a:off x="807720" y="6454614"/>
            <a:ext cx="10576560" cy="369332"/>
          </a:xfrm>
          <a:prstGeom prst="rect">
            <a:avLst/>
          </a:prstGeom>
        </p:spPr>
        <p:txBody>
          <a:bodyPr wrap="square">
            <a:spAutoFit/>
          </a:bodyPr>
          <a:lstStyle/>
          <a:p>
            <a:r>
              <a:rPr lang="en-US" altLang="zh-CN" dirty="0">
                <a:solidFill>
                  <a:srgbClr val="001F99"/>
                </a:solidFill>
              </a:rPr>
              <a:t>Yao Wu et al., “Collaborative </a:t>
            </a:r>
            <a:r>
              <a:rPr lang="en-US" altLang="zh-CN" dirty="0" err="1">
                <a:solidFill>
                  <a:srgbClr val="001F99"/>
                </a:solidFill>
              </a:rPr>
              <a:t>Denoising</a:t>
            </a:r>
            <a:r>
              <a:rPr lang="en-US" altLang="zh-CN" dirty="0">
                <a:solidFill>
                  <a:srgbClr val="001F99"/>
                </a:solidFill>
              </a:rPr>
              <a:t> Auto-Encoders for Top-N Recommender Systems,” WSDM 2016 </a:t>
            </a:r>
          </a:p>
        </p:txBody>
      </p:sp>
    </p:spTree>
    <p:extLst>
      <p:ext uri="{BB962C8B-B14F-4D97-AF65-F5344CB8AC3E}">
        <p14:creationId xmlns:p14="http://schemas.microsoft.com/office/powerpoint/2010/main" val="7753777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719767" y="986371"/>
                <a:ext cx="10752465" cy="5237271"/>
              </a:xfrm>
            </p:spPr>
            <p:txBody>
              <a:bodyPr/>
              <a:lstStyle/>
              <a:p>
                <a:pPr>
                  <a:lnSpc>
                    <a:spcPct val="100000"/>
                  </a:lnSpc>
                </a:pPr>
                <a:r>
                  <a:rPr lang="en-US" altLang="zh-CN" dirty="0"/>
                  <a:t>Generalized Matrix Factorization (GMF) </a:t>
                </a:r>
                <a:r>
                  <a:rPr lang="zh-CN" altLang="en-US" dirty="0" smtClean="0"/>
                  <a:t>：</a:t>
                </a:r>
                <a:r>
                  <a:rPr kumimoji="1" lang="zh-CN" altLang="en-US" dirty="0" smtClean="0"/>
                  <a:t>用</a:t>
                </a:r>
                <a:r>
                  <a:rPr kumimoji="1" lang="en-US" altLang="zh-CN" dirty="0" smtClean="0"/>
                  <a:t>embedding</a:t>
                </a:r>
                <a:r>
                  <a:rPr kumimoji="1" lang="zh-CN" altLang="en-US" dirty="0" smtClean="0"/>
                  <a:t>编码表示用户和</a:t>
                </a:r>
                <a:r>
                  <a:rPr kumimoji="1" lang="en-US" altLang="zh-CN" dirty="0" smtClean="0"/>
                  <a:t>Item</a:t>
                </a:r>
                <a:r>
                  <a:rPr kumimoji="1" lang="zh-CN" altLang="en-US" dirty="0" smtClean="0"/>
                  <a:t>的隐含表示</a:t>
                </a:r>
                <a:endParaRPr kumimoji="1" lang="en-US" altLang="zh-CN" dirty="0" smtClean="0"/>
              </a:p>
              <a:p>
                <a:pPr lvl="1"/>
                <a:r>
                  <a:rPr kumimoji="1" lang="zh-CN" altLang="en-US" dirty="0"/>
                  <a:t> </a:t>
                </a:r>
                <a:r>
                  <a:rPr kumimoji="1" lang="zh-CN" altLang="en-US" dirty="0" smtClean="0"/>
                  <a:t>输入：用户和</a:t>
                </a:r>
                <a:r>
                  <a:rPr kumimoji="1" lang="en-US" altLang="zh-CN" dirty="0" smtClean="0"/>
                  <a:t>Item</a:t>
                </a:r>
                <a:r>
                  <a:rPr kumimoji="1" lang="zh-CN" altLang="en-US" dirty="0" smtClean="0"/>
                  <a:t>的独热编码</a:t>
                </a:r>
                <a:endParaRPr kumimoji="1" lang="en-US" altLang="zh-CN" dirty="0" smtClean="0"/>
              </a:p>
              <a:p>
                <a:pPr lvl="1"/>
                <a:r>
                  <a:rPr kumimoji="1" lang="zh-CN" altLang="en-US" dirty="0" smtClean="0"/>
                  <a:t> 输出：预测分数</a:t>
                </a:r>
                <a14:m>
                  <m:oMath xmlns:m="http://schemas.openxmlformats.org/officeDocument/2006/math">
                    <m:sSub>
                      <m:sSubPr>
                        <m:ctrlPr>
                          <a:rPr kumimoji="1" lang="en-US" altLang="zh-CN" i="1" smtClean="0">
                            <a:latin typeface="Cambria Math" charset="0"/>
                          </a:rPr>
                        </m:ctrlPr>
                      </m:sSubPr>
                      <m:e>
                        <m:acc>
                          <m:accPr>
                            <m:chr m:val="̂"/>
                            <m:ctrlPr>
                              <a:rPr kumimoji="1" lang="zh-CN" altLang="en-US" i="1">
                                <a:latin typeface="Cambria Math" charset="0"/>
                              </a:rPr>
                            </m:ctrlPr>
                          </m:accPr>
                          <m:e>
                            <m:r>
                              <a:rPr kumimoji="1" lang="en-US" altLang="zh-CN" i="1">
                                <a:latin typeface="Cambria Math" charset="0"/>
                              </a:rPr>
                              <m:t>𝑟</m:t>
                            </m:r>
                          </m:e>
                        </m:acc>
                      </m:e>
                      <m:sub>
                        <m:r>
                          <a:rPr kumimoji="1" lang="en-US" altLang="zh-CN" i="1" smtClean="0">
                            <a:latin typeface="Cambria Math" charset="0"/>
                          </a:rPr>
                          <m:t>𝑢</m:t>
                        </m:r>
                        <m:r>
                          <a:rPr kumimoji="1" lang="en-US" altLang="zh-CN" b="0" i="1" smtClean="0">
                            <a:latin typeface="Cambria Math" charset="0"/>
                          </a:rPr>
                          <m:t>,</m:t>
                        </m:r>
                        <m:r>
                          <a:rPr kumimoji="1" lang="en-US" altLang="zh-CN" i="1" smtClean="0">
                            <a:latin typeface="Cambria Math" charset="0"/>
                          </a:rPr>
                          <m:t>𝑖</m:t>
                        </m:r>
                      </m:sub>
                    </m:sSub>
                  </m:oMath>
                </a14:m>
                <a:endParaRPr kumimoji="1" lang="en-US" altLang="zh-CN" dirty="0" smtClean="0"/>
              </a:p>
              <a:p>
                <a:pPr lvl="1"/>
                <a:r>
                  <a:rPr kumimoji="1" lang="en-US" altLang="zh-CN" dirty="0" smtClean="0"/>
                  <a:t> </a:t>
                </a:r>
                <a:r>
                  <a:rPr kumimoji="1" lang="zh-CN" altLang="en-US" dirty="0" smtClean="0"/>
                  <a:t>按元素乘积：</a:t>
                </a:r>
                <a:r>
                  <a:rPr kumimoji="1" lang="en-US" altLang="zh-CN" dirty="0" smtClean="0"/>
                  <a:t>MF</a:t>
                </a:r>
                <a:r>
                  <a:rPr kumimoji="1" lang="zh-CN" altLang="en-US" dirty="0" smtClean="0"/>
                  <a:t>（矩阵分解）</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719767" y="986371"/>
                <a:ext cx="10752465" cy="5237271"/>
              </a:xfrm>
              <a:blipFill rotWithShape="0">
                <a:blip r:embed="rId3"/>
                <a:stretch>
                  <a:fillRect l="-964" t="-128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t>Neural Collaborative Filtering</a:t>
            </a:r>
            <a:endParaRPr kumimoji="1" lang="zh-CN" altLang="en-US" dirty="0"/>
          </a:p>
        </p:txBody>
      </p:sp>
      <p:pic>
        <p:nvPicPr>
          <p:cNvPr id="4" name="图片 3"/>
          <p:cNvPicPr>
            <a:picLocks noChangeAspect="1"/>
          </p:cNvPicPr>
          <p:nvPr/>
        </p:nvPicPr>
        <p:blipFill>
          <a:blip r:embed="rId4"/>
          <a:stretch>
            <a:fillRect/>
          </a:stretch>
        </p:blipFill>
        <p:spPr>
          <a:xfrm>
            <a:off x="1322213" y="3429001"/>
            <a:ext cx="6865958" cy="2956034"/>
          </a:xfrm>
          <a:prstGeom prst="rect">
            <a:avLst/>
          </a:prstGeom>
        </p:spPr>
      </p:pic>
      <p:sp>
        <p:nvSpPr>
          <p:cNvPr id="7" name="矩形 6"/>
          <p:cNvSpPr/>
          <p:nvPr/>
        </p:nvSpPr>
        <p:spPr>
          <a:xfrm>
            <a:off x="818218" y="6385034"/>
            <a:ext cx="9387840" cy="369332"/>
          </a:xfrm>
          <a:prstGeom prst="rect">
            <a:avLst/>
          </a:prstGeom>
        </p:spPr>
        <p:txBody>
          <a:bodyPr wrap="square">
            <a:spAutoFit/>
          </a:bodyPr>
          <a:lstStyle/>
          <a:p>
            <a:r>
              <a:rPr lang="en-US" altLang="zh-CN" dirty="0" err="1">
                <a:solidFill>
                  <a:srgbClr val="001F99"/>
                </a:solidFill>
              </a:rPr>
              <a:t>Xiangnan</a:t>
            </a:r>
            <a:r>
              <a:rPr lang="en-US" altLang="zh-CN" dirty="0">
                <a:solidFill>
                  <a:srgbClr val="001F99"/>
                </a:solidFill>
              </a:rPr>
              <a:t> He et al., “Neural Collaborative Filtering,” WWW 2017 </a:t>
            </a:r>
          </a:p>
        </p:txBody>
      </p:sp>
      <p:pic>
        <p:nvPicPr>
          <p:cNvPr id="9" name="图片 8"/>
          <p:cNvPicPr>
            <a:picLocks noChangeAspect="1"/>
          </p:cNvPicPr>
          <p:nvPr/>
        </p:nvPicPr>
        <p:blipFill>
          <a:blip r:embed="rId5"/>
          <a:stretch>
            <a:fillRect/>
          </a:stretch>
        </p:blipFill>
        <p:spPr>
          <a:xfrm>
            <a:off x="8212911" y="4279392"/>
            <a:ext cx="2683057" cy="462596"/>
          </a:xfrm>
          <a:prstGeom prst="rect">
            <a:avLst/>
          </a:prstGeom>
        </p:spPr>
      </p:pic>
      <mc:AlternateContent xmlns:mc="http://schemas.openxmlformats.org/markup-compatibility/2006" xmlns:a14="http://schemas.microsoft.com/office/drawing/2010/main">
        <mc:Choice Requires="a14">
          <p:sp>
            <p:nvSpPr>
              <p:cNvPr id="10" name="椭圆 9"/>
              <p:cNvSpPr/>
              <p:nvPr/>
            </p:nvSpPr>
            <p:spPr bwMode="auto">
              <a:xfrm>
                <a:off x="5661016" y="3547872"/>
                <a:ext cx="453272" cy="455838"/>
              </a:xfrm>
              <a:prstGeom prst="ellipse">
                <a:avLst/>
              </a:prstGeom>
              <a:solidFill>
                <a:srgbClr val="E9BF18"/>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charset="0"/>
                            </a:rPr>
                          </m:ctrlPr>
                        </m:sSubPr>
                        <m:e>
                          <m:r>
                            <a:rPr kumimoji="1" lang="zh-CN" altLang="en-US" sz="1600" b="0" i="1" smtClean="0">
                              <a:latin typeface="Cambria Math" charset="0"/>
                            </a:rPr>
                            <m:t>  </m:t>
                          </m:r>
                          <m:acc>
                            <m:accPr>
                              <m:chr m:val="̂"/>
                              <m:ctrlPr>
                                <a:rPr kumimoji="1" lang="zh-CN" altLang="en-US" sz="1600" i="1">
                                  <a:latin typeface="Cambria Math" charset="0"/>
                                </a:rPr>
                              </m:ctrlPr>
                            </m:accPr>
                            <m:e>
                              <m:r>
                                <a:rPr kumimoji="1" lang="en-US" altLang="zh-CN" sz="1600" i="1">
                                  <a:latin typeface="Cambria Math" charset="0"/>
                                </a:rPr>
                                <m:t>𝑟</m:t>
                              </m:r>
                            </m:e>
                          </m:acc>
                        </m:e>
                        <m:sub>
                          <m:r>
                            <a:rPr kumimoji="1" lang="en-US" altLang="zh-CN" sz="1600" i="1">
                              <a:latin typeface="Cambria Math" charset="0"/>
                            </a:rPr>
                            <m:t>𝑢</m:t>
                          </m:r>
                          <m:r>
                            <a:rPr kumimoji="1" lang="en-US" altLang="zh-CN" sz="1600" i="1">
                              <a:latin typeface="Cambria Math" charset="0"/>
                            </a:rPr>
                            <m:t>,</m:t>
                          </m:r>
                          <m:r>
                            <a:rPr kumimoji="1" lang="en-US" altLang="zh-CN" sz="1600" i="1">
                              <a:latin typeface="Cambria Math" charset="0"/>
                            </a:rPr>
                            <m:t>𝑖</m:t>
                          </m:r>
                        </m:sub>
                      </m:sSub>
                    </m:oMath>
                  </m:oMathPara>
                </a14:m>
                <a:endParaRPr kumimoji="1" lang="zh-CN" altLang="en-US" sz="2800" dirty="0">
                  <a:latin typeface="Times New Roman" pitchFamily="18" charset="0"/>
                  <a:cs typeface="Times New Roman" pitchFamily="18" charset="0"/>
                </a:endParaRPr>
              </a:p>
            </p:txBody>
          </p:sp>
        </mc:Choice>
        <mc:Fallback xmlns="">
          <p:sp>
            <p:nvSpPr>
              <p:cNvPr id="10" name="椭圆 9"/>
              <p:cNvSpPr>
                <a:spLocks noRot="1" noChangeAspect="1" noMove="1" noResize="1" noEditPoints="1" noAdjustHandles="1" noChangeArrowheads="1" noChangeShapeType="1" noTextEdit="1"/>
              </p:cNvSpPr>
              <p:nvPr/>
            </p:nvSpPr>
            <p:spPr bwMode="auto">
              <a:xfrm>
                <a:off x="5661016" y="3547872"/>
                <a:ext cx="453272" cy="455838"/>
              </a:xfrm>
              <a:prstGeom prst="ellipse">
                <a:avLst/>
              </a:prstGeom>
              <a:blipFill rotWithShape="0">
                <a:blip r:embed="rId6"/>
                <a:stretch>
                  <a:fillRect l="-18919" t="-49333" b="-73333"/>
                </a:stretch>
              </a:blipFill>
              <a:ln w="19050" cap="flat" cmpd="sng" algn="ctr">
                <a:noFill/>
                <a:prstDash val="solid"/>
                <a:round/>
                <a:headEnd type="none" w="med" len="med"/>
                <a:tailEnd type="none" w="med" len="med"/>
              </a:ln>
              <a:effectLst/>
              <a:extLst/>
            </p:spPr>
            <p:txBody>
              <a:bodyPr/>
              <a:lstStyle/>
              <a:p>
                <a:r>
                  <a:rPr lang="zh-CN" altLang="en-US">
                    <a:noFill/>
                  </a:rPr>
                  <a:t> </a:t>
                </a:r>
              </a:p>
            </p:txBody>
          </p:sp>
        </mc:Fallback>
      </mc:AlternateContent>
      <p:sp>
        <p:nvSpPr>
          <p:cNvPr id="13" name="文本框 12"/>
          <p:cNvSpPr txBox="1"/>
          <p:nvPr/>
        </p:nvSpPr>
        <p:spPr>
          <a:xfrm>
            <a:off x="7530464" y="3893606"/>
            <a:ext cx="877163" cy="369332"/>
          </a:xfrm>
          <a:prstGeom prst="rect">
            <a:avLst/>
          </a:prstGeom>
          <a:noFill/>
        </p:spPr>
        <p:txBody>
          <a:bodyPr wrap="none" rtlCol="0">
            <a:spAutoFit/>
          </a:bodyPr>
          <a:lstStyle/>
          <a:p>
            <a:r>
              <a:rPr kumimoji="1" lang="zh-CN" altLang="en-US" smtClean="0">
                <a:latin typeface="Microsoft YaHei" charset="-122"/>
                <a:ea typeface="Microsoft YaHei" charset="-122"/>
                <a:cs typeface="Microsoft YaHei" charset="-122"/>
              </a:rPr>
              <a:t>全连接</a:t>
            </a:r>
            <a:endParaRPr kumimoji="1" lang="zh-CN" altLang="en-US">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6996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746126" y="1147764"/>
            <a:ext cx="10636576" cy="2317750"/>
          </a:xfrm>
        </p:spPr>
        <p:txBody>
          <a:bodyPr/>
          <a:lstStyle/>
          <a:p>
            <a:pPr marL="457200" indent="-457200">
              <a:buSzPct val="100000"/>
              <a:buFont typeface="Arial" charset="0"/>
              <a:buChar char="•"/>
            </a:pPr>
            <a:r>
              <a:rPr kumimoji="1" lang="en-US" altLang="zh-CN" dirty="0" err="1" smtClean="0"/>
              <a:t>OneHot</a:t>
            </a:r>
            <a:r>
              <a:rPr kumimoji="1" lang="zh-CN" altLang="en-US" dirty="0"/>
              <a:t>：</a:t>
            </a:r>
            <a:endParaRPr kumimoji="1" lang="en-US" altLang="zh-CN" dirty="0" smtClean="0"/>
          </a:p>
          <a:p>
            <a:pPr marL="457200" indent="-457200">
              <a:buSzPct val="100000"/>
              <a:buFont typeface="Arial" charset="0"/>
              <a:buChar char="•"/>
            </a:pPr>
            <a:endParaRPr kumimoji="1" lang="en-US" altLang="zh-CN" dirty="0"/>
          </a:p>
          <a:p>
            <a:pPr marL="457200" indent="-457200">
              <a:buSzPct val="100000"/>
              <a:buFont typeface="Arial" charset="0"/>
              <a:buChar char="•"/>
            </a:pPr>
            <a:endParaRPr kumimoji="1" lang="en-US" altLang="zh-CN" dirty="0" smtClean="0"/>
          </a:p>
          <a:p>
            <a:pPr marL="457200" indent="-457200">
              <a:buSzPct val="100000"/>
              <a:buFont typeface="Arial" charset="0"/>
              <a:buChar char="•"/>
            </a:pPr>
            <a:endParaRPr kumimoji="1" lang="en-US" altLang="zh-CN" dirty="0"/>
          </a:p>
          <a:p>
            <a:pPr marL="457200" indent="-457200">
              <a:buSzPct val="100000"/>
              <a:buFont typeface="Arial" charset="0"/>
              <a:buChar char="•"/>
            </a:pPr>
            <a:r>
              <a:rPr kumimoji="1" lang="zh-CN" altLang="en-US" dirty="0" smtClean="0"/>
              <a:t>直接放到</a:t>
            </a:r>
            <a:r>
              <a:rPr kumimoji="1" lang="en-US" altLang="zh-CN" dirty="0" smtClean="0"/>
              <a:t>DNN</a:t>
            </a:r>
            <a:r>
              <a:rPr kumimoji="1" lang="zh-CN" altLang="en-US" dirty="0" smtClean="0"/>
              <a:t>中参数太多</a:t>
            </a:r>
            <a:endParaRPr kumimoji="1" lang="zh-CN" altLang="en-US" dirty="0"/>
          </a:p>
        </p:txBody>
      </p:sp>
      <p:sp>
        <p:nvSpPr>
          <p:cNvPr id="2" name="标题 1"/>
          <p:cNvSpPr>
            <a:spLocks noGrp="1"/>
          </p:cNvSpPr>
          <p:nvPr>
            <p:ph type="title"/>
          </p:nvPr>
        </p:nvSpPr>
        <p:spPr/>
        <p:txBody>
          <a:bodyPr>
            <a:normAutofit/>
          </a:bodyPr>
          <a:lstStyle/>
          <a:p>
            <a:r>
              <a:rPr kumimoji="1" lang="zh-CN" altLang="en-US" dirty="0"/>
              <a:t>插入：</a:t>
            </a:r>
            <a:r>
              <a:rPr kumimoji="1" lang="en-US" altLang="zh-CN" dirty="0"/>
              <a:t>embedding</a:t>
            </a:r>
            <a:r>
              <a:rPr kumimoji="1" lang="zh-CN" altLang="en-US" dirty="0"/>
              <a:t>编码</a:t>
            </a:r>
          </a:p>
        </p:txBody>
      </p:sp>
      <p:sp>
        <p:nvSpPr>
          <p:cNvPr id="6" name="文本框 5"/>
          <p:cNvSpPr txBox="1"/>
          <p:nvPr/>
        </p:nvSpPr>
        <p:spPr>
          <a:xfrm>
            <a:off x="3554419" y="1288153"/>
            <a:ext cx="1811009" cy="461665"/>
          </a:xfrm>
          <a:prstGeom prst="rect">
            <a:avLst/>
          </a:prstGeom>
          <a:noFill/>
        </p:spPr>
        <p:txBody>
          <a:bodyPr wrap="none" rtlCol="0">
            <a:spAutoFit/>
          </a:bodyPr>
          <a:lstStyle/>
          <a:p>
            <a:r>
              <a:rPr kumimoji="1" lang="en-US" altLang="zh-CN" sz="2400" dirty="0" smtClean="0"/>
              <a:t>time = Friday</a:t>
            </a:r>
            <a:endParaRPr kumimoji="1" lang="zh-CN" altLang="en-US" sz="2400" dirty="0"/>
          </a:p>
        </p:txBody>
      </p:sp>
      <p:sp>
        <p:nvSpPr>
          <p:cNvPr id="7" name="文本框 6"/>
          <p:cNvSpPr txBox="1"/>
          <p:nvPr/>
        </p:nvSpPr>
        <p:spPr>
          <a:xfrm>
            <a:off x="6351900" y="1288153"/>
            <a:ext cx="1974387" cy="461665"/>
          </a:xfrm>
          <a:prstGeom prst="rect">
            <a:avLst/>
          </a:prstGeom>
          <a:noFill/>
        </p:spPr>
        <p:txBody>
          <a:bodyPr wrap="none" rtlCol="0">
            <a:spAutoFit/>
          </a:bodyPr>
          <a:lstStyle/>
          <a:p>
            <a:r>
              <a:rPr kumimoji="1" lang="en-US" altLang="zh-CN" sz="2400" smtClean="0"/>
              <a:t>gender </a:t>
            </a:r>
            <a:r>
              <a:rPr kumimoji="1" lang="en-US" altLang="zh-CN" sz="2400" dirty="0" smtClean="0"/>
              <a:t>= male</a:t>
            </a:r>
            <a:endParaRPr kumimoji="1" lang="zh-CN" altLang="en-US" sz="2400" dirty="0"/>
          </a:p>
        </p:txBody>
      </p:sp>
      <p:sp>
        <p:nvSpPr>
          <p:cNvPr id="8" name="文本框 7"/>
          <p:cNvSpPr txBox="1"/>
          <p:nvPr/>
        </p:nvSpPr>
        <p:spPr>
          <a:xfrm>
            <a:off x="9253084" y="1288153"/>
            <a:ext cx="2622706" cy="461665"/>
          </a:xfrm>
          <a:prstGeom prst="rect">
            <a:avLst/>
          </a:prstGeom>
          <a:noFill/>
        </p:spPr>
        <p:txBody>
          <a:bodyPr wrap="none" rtlCol="0">
            <a:spAutoFit/>
          </a:bodyPr>
          <a:lstStyle/>
          <a:p>
            <a:r>
              <a:rPr kumimoji="1" lang="en-US" altLang="zh-CN" sz="2400" smtClean="0"/>
              <a:t>product_id</a:t>
            </a:r>
            <a:r>
              <a:rPr kumimoji="1" lang="en-US" altLang="zh-CN" sz="2400" dirty="0" smtClean="0"/>
              <a:t> = 13584</a:t>
            </a:r>
            <a:endParaRPr kumimoji="1" lang="zh-CN" altLang="en-US" sz="2400" dirty="0"/>
          </a:p>
        </p:txBody>
      </p:sp>
      <p:sp>
        <p:nvSpPr>
          <p:cNvPr id="9" name="文本框 8"/>
          <p:cNvSpPr txBox="1"/>
          <p:nvPr/>
        </p:nvSpPr>
        <p:spPr>
          <a:xfrm>
            <a:off x="3473853" y="1943542"/>
            <a:ext cx="1923925" cy="461665"/>
          </a:xfrm>
          <a:prstGeom prst="rect">
            <a:avLst/>
          </a:prstGeom>
          <a:noFill/>
        </p:spPr>
        <p:txBody>
          <a:bodyPr wrap="none" rtlCol="0">
            <a:spAutoFit/>
          </a:bodyPr>
          <a:lstStyle/>
          <a:p>
            <a:r>
              <a:rPr kumimoji="1" lang="en-US" altLang="zh-CN" sz="2400" dirty="0" smtClean="0"/>
              <a:t>[0,0,0,0,</a:t>
            </a:r>
            <a:r>
              <a:rPr kumimoji="1" lang="en-US" altLang="zh-CN" sz="2400" dirty="0" smtClean="0">
                <a:solidFill>
                  <a:srgbClr val="C00000"/>
                </a:solidFill>
              </a:rPr>
              <a:t>1</a:t>
            </a:r>
            <a:r>
              <a:rPr kumimoji="1" lang="en-US" altLang="zh-CN" sz="2400" dirty="0" smtClean="0"/>
              <a:t>,0,0]</a:t>
            </a:r>
            <a:endParaRPr kumimoji="1" lang="zh-CN" altLang="en-US" sz="2400" dirty="0"/>
          </a:p>
        </p:txBody>
      </p:sp>
      <p:sp>
        <p:nvSpPr>
          <p:cNvPr id="10" name="文本框 9"/>
          <p:cNvSpPr txBox="1"/>
          <p:nvPr/>
        </p:nvSpPr>
        <p:spPr>
          <a:xfrm>
            <a:off x="6848685" y="1950579"/>
            <a:ext cx="761747" cy="461665"/>
          </a:xfrm>
          <a:prstGeom prst="rect">
            <a:avLst/>
          </a:prstGeom>
          <a:noFill/>
        </p:spPr>
        <p:txBody>
          <a:bodyPr wrap="none" rtlCol="0">
            <a:spAutoFit/>
          </a:bodyPr>
          <a:lstStyle/>
          <a:p>
            <a:r>
              <a:rPr kumimoji="1" lang="en-US" altLang="zh-CN" sz="2400" dirty="0" smtClean="0"/>
              <a:t>[0,</a:t>
            </a:r>
            <a:r>
              <a:rPr kumimoji="1" lang="en-US" altLang="zh-CN" sz="2400" dirty="0" smtClean="0">
                <a:solidFill>
                  <a:srgbClr val="C00000"/>
                </a:solidFill>
              </a:rPr>
              <a:t>1</a:t>
            </a:r>
            <a:r>
              <a:rPr kumimoji="1" lang="en-US" altLang="zh-CN" sz="2400" dirty="0" smtClean="0"/>
              <a:t>]</a:t>
            </a:r>
            <a:endParaRPr kumimoji="1" lang="zh-CN" altLang="en-US" sz="2400" dirty="0"/>
          </a:p>
        </p:txBody>
      </p:sp>
      <p:sp>
        <p:nvSpPr>
          <p:cNvPr id="11" name="文本框 10"/>
          <p:cNvSpPr txBox="1"/>
          <p:nvPr/>
        </p:nvSpPr>
        <p:spPr>
          <a:xfrm>
            <a:off x="9434359" y="1910615"/>
            <a:ext cx="2271776" cy="461665"/>
          </a:xfrm>
          <a:prstGeom prst="rect">
            <a:avLst/>
          </a:prstGeom>
          <a:noFill/>
        </p:spPr>
        <p:txBody>
          <a:bodyPr wrap="none" rtlCol="0">
            <a:spAutoFit/>
          </a:bodyPr>
          <a:lstStyle/>
          <a:p>
            <a:r>
              <a:rPr kumimoji="1" lang="en-US" altLang="zh-CN" sz="2400" dirty="0" smtClean="0"/>
              <a:t>[0,0,</a:t>
            </a:r>
            <a:r>
              <a:rPr kumimoji="1" lang="mr-IN" altLang="zh-CN" sz="2400" dirty="0" smtClean="0"/>
              <a:t>…</a:t>
            </a:r>
            <a:r>
              <a:rPr kumimoji="1" lang="en-US" altLang="zh-CN" sz="2400" dirty="0" smtClean="0"/>
              <a:t>,0,</a:t>
            </a:r>
            <a:r>
              <a:rPr kumimoji="1" lang="en-US" altLang="zh-CN" sz="2400" dirty="0" smtClean="0">
                <a:solidFill>
                  <a:srgbClr val="C00000"/>
                </a:solidFill>
              </a:rPr>
              <a:t>1</a:t>
            </a:r>
            <a:r>
              <a:rPr kumimoji="1" lang="en-US" altLang="zh-CN" sz="2400" dirty="0" smtClean="0"/>
              <a:t>,</a:t>
            </a:r>
            <a:r>
              <a:rPr kumimoji="1" lang="mr-IN" altLang="zh-CN" sz="2400" dirty="0" smtClean="0"/>
              <a:t>…</a:t>
            </a:r>
            <a:r>
              <a:rPr kumimoji="1" lang="en-US" altLang="zh-CN" sz="2400" dirty="0" smtClean="0"/>
              <a:t>,0,0]</a:t>
            </a:r>
            <a:endParaRPr kumimoji="1" lang="zh-CN" altLang="en-US" sz="2400" dirty="0"/>
          </a:p>
        </p:txBody>
      </p:sp>
      <p:cxnSp>
        <p:nvCxnSpPr>
          <p:cNvPr id="13" name="直线箭头连接符 12"/>
          <p:cNvCxnSpPr/>
          <p:nvPr/>
        </p:nvCxnSpPr>
        <p:spPr bwMode="auto">
          <a:xfrm>
            <a:off x="4291545" y="1645711"/>
            <a:ext cx="0" cy="4100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线箭头连接符 14"/>
          <p:cNvCxnSpPr/>
          <p:nvPr/>
        </p:nvCxnSpPr>
        <p:spPr bwMode="auto">
          <a:xfrm>
            <a:off x="7205433" y="1633519"/>
            <a:ext cx="0" cy="4100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线箭头连接符 15"/>
          <p:cNvCxnSpPr/>
          <p:nvPr/>
        </p:nvCxnSpPr>
        <p:spPr bwMode="auto">
          <a:xfrm>
            <a:off x="10350969" y="1596943"/>
            <a:ext cx="0" cy="4100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文本框 16"/>
              <p:cNvSpPr txBox="1"/>
              <p:nvPr/>
            </p:nvSpPr>
            <p:spPr>
              <a:xfrm>
                <a:off x="4729328" y="2759519"/>
                <a:ext cx="6173571" cy="461665"/>
              </a:xfrm>
              <a:prstGeom prst="rect">
                <a:avLst/>
              </a:prstGeom>
              <a:noFill/>
            </p:spPr>
            <p:txBody>
              <a:bodyPr wrap="square" rtlCol="0">
                <a:spAutoFit/>
              </a:bodyPr>
              <a:lstStyle/>
              <a:p>
                <a14:m>
                  <m:oMath xmlns:m="http://schemas.openxmlformats.org/officeDocument/2006/math">
                    <m:r>
                      <a:rPr kumimoji="1" lang="en-US" altLang="zh-CN" sz="2400" b="1" i="1" dirty="0" smtClean="0">
                        <a:latin typeface="Cambria Math" charset="0"/>
                      </a:rPr>
                      <m:t>𝒙</m:t>
                    </m:r>
                  </m:oMath>
                </a14:m>
                <a:r>
                  <a:rPr kumimoji="1" lang="en-US" altLang="zh-CN" sz="2400" dirty="0" smtClean="0"/>
                  <a:t> = </a:t>
                </a:r>
                <a:r>
                  <a:rPr kumimoji="1" lang="en-US" altLang="zh-CN" sz="2400" dirty="0"/>
                  <a:t>[</a:t>
                </a:r>
                <a:r>
                  <a:rPr kumimoji="1" lang="en-US" altLang="zh-CN" sz="2400" dirty="0" smtClean="0"/>
                  <a:t>0,0,0,0,</a:t>
                </a:r>
                <a:r>
                  <a:rPr kumimoji="1" lang="en-US" altLang="zh-CN" sz="2400" dirty="0" smtClean="0">
                    <a:solidFill>
                      <a:srgbClr val="C00000"/>
                    </a:solidFill>
                  </a:rPr>
                  <a:t>1</a:t>
                </a:r>
                <a:r>
                  <a:rPr kumimoji="1" lang="en-US" altLang="zh-CN" sz="2400" dirty="0" smtClean="0"/>
                  <a:t>,0,0</a:t>
                </a:r>
                <a:r>
                  <a:rPr kumimoji="1" lang="en-US" altLang="zh-CN" sz="2400" dirty="0"/>
                  <a:t>,</a:t>
                </a:r>
                <a:r>
                  <a:rPr kumimoji="1" lang="en-US" altLang="zh-CN" sz="2400" dirty="0" smtClean="0"/>
                  <a:t> 0,</a:t>
                </a:r>
                <a:r>
                  <a:rPr kumimoji="1" lang="en-US" altLang="zh-CN" sz="2400" dirty="0" smtClean="0">
                    <a:solidFill>
                      <a:srgbClr val="C00000"/>
                    </a:solidFill>
                  </a:rPr>
                  <a:t>1</a:t>
                </a:r>
                <a:r>
                  <a:rPr kumimoji="1" lang="en-US" altLang="zh-CN" sz="2400" dirty="0" smtClean="0"/>
                  <a:t>,0,0,</a:t>
                </a:r>
                <a:r>
                  <a:rPr kumimoji="1" lang="mr-IN" altLang="zh-CN" sz="2400" dirty="0" smtClean="0"/>
                  <a:t>…</a:t>
                </a:r>
                <a:r>
                  <a:rPr kumimoji="1" lang="en-US" altLang="zh-CN" sz="2400" dirty="0" smtClean="0"/>
                  <a:t>,0,</a:t>
                </a:r>
                <a:r>
                  <a:rPr kumimoji="1" lang="en-US" altLang="zh-CN" sz="2400" dirty="0" smtClean="0">
                    <a:solidFill>
                      <a:srgbClr val="C00000"/>
                    </a:solidFill>
                  </a:rPr>
                  <a:t>1</a:t>
                </a:r>
                <a:r>
                  <a:rPr kumimoji="1" lang="en-US" altLang="zh-CN" sz="2400" dirty="0" smtClean="0"/>
                  <a:t>,</a:t>
                </a:r>
                <a:r>
                  <a:rPr kumimoji="1" lang="mr-IN" altLang="zh-CN" sz="2400" dirty="0" smtClean="0"/>
                  <a:t>…</a:t>
                </a:r>
                <a:r>
                  <a:rPr kumimoji="1" lang="en-US" altLang="zh-CN" sz="2400" dirty="0" smtClean="0"/>
                  <a:t>,0,0]</a:t>
                </a:r>
                <a:endParaRPr kumimoji="1" lang="zh-CN" altLang="en-US"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729328" y="2759519"/>
                <a:ext cx="6173571" cy="461665"/>
              </a:xfrm>
              <a:prstGeom prst="rect">
                <a:avLst/>
              </a:prstGeom>
              <a:blipFill rotWithShape="0">
                <a:blip r:embed="rId3"/>
                <a:stretch>
                  <a:fillRect t="-10667" b="-30667"/>
                </a:stretch>
              </a:blipFill>
            </p:spPr>
            <p:txBody>
              <a:bodyPr/>
              <a:lstStyle/>
              <a:p>
                <a:r>
                  <a:rPr lang="zh-CN" altLang="en-US">
                    <a:noFill/>
                  </a:rPr>
                  <a:t> </a:t>
                </a:r>
              </a:p>
            </p:txBody>
          </p:sp>
        </mc:Fallback>
      </mc:AlternateContent>
      <p:cxnSp>
        <p:nvCxnSpPr>
          <p:cNvPr id="19" name="直线箭头连接符 18"/>
          <p:cNvCxnSpPr>
            <a:stCxn id="9" idx="2"/>
          </p:cNvCxnSpPr>
          <p:nvPr/>
        </p:nvCxnSpPr>
        <p:spPr bwMode="auto">
          <a:xfrm>
            <a:off x="4435816" y="2405207"/>
            <a:ext cx="1916084" cy="3220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线箭头连接符 19"/>
          <p:cNvCxnSpPr/>
          <p:nvPr/>
        </p:nvCxnSpPr>
        <p:spPr bwMode="auto">
          <a:xfrm>
            <a:off x="7211529" y="2389423"/>
            <a:ext cx="0" cy="4100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线箭头连接符 21"/>
          <p:cNvCxnSpPr>
            <a:endCxn id="17" idx="0"/>
          </p:cNvCxnSpPr>
          <p:nvPr/>
        </p:nvCxnSpPr>
        <p:spPr bwMode="auto">
          <a:xfrm flipH="1">
            <a:off x="7816114" y="2372280"/>
            <a:ext cx="2534855" cy="3872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橢圓 19"/>
          <p:cNvSpPr/>
          <p:nvPr/>
        </p:nvSpPr>
        <p:spPr>
          <a:xfrm>
            <a:off x="2284892" y="621816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20"/>
          <p:cNvSpPr/>
          <p:nvPr/>
        </p:nvSpPr>
        <p:spPr>
          <a:xfrm>
            <a:off x="1567773" y="6223884"/>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6"/>
          <p:cNvSpPr/>
          <p:nvPr/>
        </p:nvSpPr>
        <p:spPr>
          <a:xfrm>
            <a:off x="1978919" y="4743787"/>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7"/>
          <p:cNvSpPr/>
          <p:nvPr/>
        </p:nvSpPr>
        <p:spPr>
          <a:xfrm>
            <a:off x="2754851" y="4743787"/>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30"/>
          <p:cNvSpPr/>
          <p:nvPr/>
        </p:nvSpPr>
        <p:spPr>
          <a:xfrm>
            <a:off x="5067560" y="4743787"/>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31"/>
          <p:cNvSpPr/>
          <p:nvPr/>
        </p:nvSpPr>
        <p:spPr>
          <a:xfrm>
            <a:off x="4238929" y="4743787"/>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19"/>
          <p:cNvSpPr/>
          <p:nvPr/>
        </p:nvSpPr>
        <p:spPr>
          <a:xfrm>
            <a:off x="2985932" y="62242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0" name="橢圓 19"/>
          <p:cNvSpPr/>
          <p:nvPr/>
        </p:nvSpPr>
        <p:spPr>
          <a:xfrm>
            <a:off x="4686716" y="620597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1" name="橢圓 20"/>
          <p:cNvSpPr/>
          <p:nvPr/>
        </p:nvSpPr>
        <p:spPr>
          <a:xfrm>
            <a:off x="3969597" y="6211692"/>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橢圓 19"/>
          <p:cNvSpPr/>
          <p:nvPr/>
        </p:nvSpPr>
        <p:spPr>
          <a:xfrm>
            <a:off x="5387756" y="621207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4" name="直线箭头连接符 33"/>
          <p:cNvCxnSpPr>
            <a:stCxn id="24" idx="0"/>
            <a:endCxn id="25" idx="4"/>
          </p:cNvCxnSpPr>
          <p:nvPr/>
        </p:nvCxnSpPr>
        <p:spPr bwMode="auto">
          <a:xfrm flipV="1">
            <a:off x="1854852" y="5317945"/>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a:stCxn id="23" idx="0"/>
            <a:endCxn id="25" idx="4"/>
          </p:cNvCxnSpPr>
          <p:nvPr/>
        </p:nvCxnSpPr>
        <p:spPr bwMode="auto">
          <a:xfrm flipH="1" flipV="1">
            <a:off x="2265998" y="5317945"/>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a:stCxn id="29" idx="0"/>
            <a:endCxn id="25" idx="4"/>
          </p:cNvCxnSpPr>
          <p:nvPr/>
        </p:nvCxnSpPr>
        <p:spPr bwMode="auto">
          <a:xfrm flipH="1" flipV="1">
            <a:off x="2265998" y="5317945"/>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线箭头连接符 39"/>
          <p:cNvCxnSpPr/>
          <p:nvPr/>
        </p:nvCxnSpPr>
        <p:spPr bwMode="auto">
          <a:xfrm flipV="1">
            <a:off x="1909716" y="5317945"/>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线箭头连接符 41"/>
          <p:cNvCxnSpPr>
            <a:stCxn id="31" idx="0"/>
            <a:endCxn id="25" idx="4"/>
          </p:cNvCxnSpPr>
          <p:nvPr/>
        </p:nvCxnSpPr>
        <p:spPr bwMode="auto">
          <a:xfrm flipH="1" flipV="1">
            <a:off x="2265998" y="5317945"/>
            <a:ext cx="1990678"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线箭头连接符 49"/>
          <p:cNvCxnSpPr>
            <a:stCxn id="30" idx="0"/>
            <a:endCxn id="25" idx="4"/>
          </p:cNvCxnSpPr>
          <p:nvPr/>
        </p:nvCxnSpPr>
        <p:spPr bwMode="auto">
          <a:xfrm flipH="1" flipV="1">
            <a:off x="2265998" y="5317945"/>
            <a:ext cx="270779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线箭头连接符 51"/>
          <p:cNvCxnSpPr>
            <a:stCxn id="32" idx="0"/>
            <a:endCxn id="25" idx="4"/>
          </p:cNvCxnSpPr>
          <p:nvPr/>
        </p:nvCxnSpPr>
        <p:spPr bwMode="auto">
          <a:xfrm flipH="1" flipV="1">
            <a:off x="2265998" y="5317945"/>
            <a:ext cx="340883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线箭头连接符 52"/>
          <p:cNvCxnSpPr/>
          <p:nvPr/>
        </p:nvCxnSpPr>
        <p:spPr bwMode="auto">
          <a:xfrm flipV="1">
            <a:off x="1909716" y="5317945"/>
            <a:ext cx="267115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线箭头连接符 56"/>
          <p:cNvCxnSpPr/>
          <p:nvPr/>
        </p:nvCxnSpPr>
        <p:spPr bwMode="auto">
          <a:xfrm flipV="1">
            <a:off x="1909716" y="5317945"/>
            <a:ext cx="3499787"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线箭头连接符 59"/>
          <p:cNvCxnSpPr/>
          <p:nvPr/>
        </p:nvCxnSpPr>
        <p:spPr bwMode="auto">
          <a:xfrm flipV="1">
            <a:off x="2555892" y="5305753"/>
            <a:ext cx="267115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线箭头连接符 64"/>
          <p:cNvCxnSpPr>
            <a:stCxn id="23" idx="0"/>
            <a:endCxn id="28" idx="4"/>
          </p:cNvCxnSpPr>
          <p:nvPr/>
        </p:nvCxnSpPr>
        <p:spPr bwMode="auto">
          <a:xfrm flipV="1">
            <a:off x="2571971" y="5317945"/>
            <a:ext cx="1954037"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线箭头连接符 66"/>
          <p:cNvCxnSpPr>
            <a:stCxn id="23" idx="0"/>
            <a:endCxn id="26" idx="4"/>
          </p:cNvCxnSpPr>
          <p:nvPr/>
        </p:nvCxnSpPr>
        <p:spPr bwMode="auto">
          <a:xfrm flipV="1">
            <a:off x="2571971" y="5317945"/>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线箭头连接符 68"/>
          <p:cNvCxnSpPr>
            <a:stCxn id="29" idx="0"/>
            <a:endCxn id="26" idx="4"/>
          </p:cNvCxnSpPr>
          <p:nvPr/>
        </p:nvCxnSpPr>
        <p:spPr bwMode="auto">
          <a:xfrm flipH="1" flipV="1">
            <a:off x="3041930" y="5317945"/>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线箭头连接符 70"/>
          <p:cNvCxnSpPr>
            <a:stCxn id="29" idx="0"/>
            <a:endCxn id="28" idx="4"/>
          </p:cNvCxnSpPr>
          <p:nvPr/>
        </p:nvCxnSpPr>
        <p:spPr bwMode="auto">
          <a:xfrm flipV="1">
            <a:off x="3273011" y="5317945"/>
            <a:ext cx="1252997"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线箭头连接符 72"/>
          <p:cNvCxnSpPr>
            <a:stCxn id="29" idx="0"/>
            <a:endCxn id="27" idx="4"/>
          </p:cNvCxnSpPr>
          <p:nvPr/>
        </p:nvCxnSpPr>
        <p:spPr bwMode="auto">
          <a:xfrm flipV="1">
            <a:off x="3273011" y="5317945"/>
            <a:ext cx="2081628"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线箭头连接符 74"/>
          <p:cNvCxnSpPr>
            <a:stCxn id="31" idx="0"/>
            <a:endCxn id="26" idx="4"/>
          </p:cNvCxnSpPr>
          <p:nvPr/>
        </p:nvCxnSpPr>
        <p:spPr bwMode="auto">
          <a:xfrm flipH="1" flipV="1">
            <a:off x="3041930" y="5317945"/>
            <a:ext cx="1214746"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线箭头连接符 76"/>
          <p:cNvCxnSpPr>
            <a:stCxn id="31" idx="0"/>
            <a:endCxn id="28" idx="4"/>
          </p:cNvCxnSpPr>
          <p:nvPr/>
        </p:nvCxnSpPr>
        <p:spPr bwMode="auto">
          <a:xfrm flipV="1">
            <a:off x="4256676" y="5317945"/>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线箭头连接符 78"/>
          <p:cNvCxnSpPr>
            <a:stCxn id="31" idx="0"/>
            <a:endCxn id="27" idx="4"/>
          </p:cNvCxnSpPr>
          <p:nvPr/>
        </p:nvCxnSpPr>
        <p:spPr bwMode="auto">
          <a:xfrm flipV="1">
            <a:off x="4256676" y="5317945"/>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线箭头连接符 80"/>
          <p:cNvCxnSpPr>
            <a:stCxn id="30" idx="0"/>
            <a:endCxn id="26" idx="4"/>
          </p:cNvCxnSpPr>
          <p:nvPr/>
        </p:nvCxnSpPr>
        <p:spPr bwMode="auto">
          <a:xfrm flipH="1" flipV="1">
            <a:off x="3041930" y="5317945"/>
            <a:ext cx="1931865"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线箭头连接符 82"/>
          <p:cNvCxnSpPr>
            <a:stCxn id="30" idx="0"/>
            <a:endCxn id="28" idx="4"/>
          </p:cNvCxnSpPr>
          <p:nvPr/>
        </p:nvCxnSpPr>
        <p:spPr bwMode="auto">
          <a:xfrm flipH="1" flipV="1">
            <a:off x="4526008" y="5317945"/>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线箭头连接符 84"/>
          <p:cNvCxnSpPr>
            <a:stCxn id="30" idx="0"/>
            <a:endCxn id="27" idx="4"/>
          </p:cNvCxnSpPr>
          <p:nvPr/>
        </p:nvCxnSpPr>
        <p:spPr bwMode="auto">
          <a:xfrm flipV="1">
            <a:off x="4973795" y="5317945"/>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线箭头连接符 86"/>
          <p:cNvCxnSpPr>
            <a:stCxn id="32" idx="0"/>
            <a:endCxn id="26" idx="4"/>
          </p:cNvCxnSpPr>
          <p:nvPr/>
        </p:nvCxnSpPr>
        <p:spPr bwMode="auto">
          <a:xfrm flipH="1" flipV="1">
            <a:off x="3041930" y="5317945"/>
            <a:ext cx="2632905"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线箭头连接符 88"/>
          <p:cNvCxnSpPr>
            <a:stCxn id="32" idx="0"/>
            <a:endCxn id="28" idx="4"/>
          </p:cNvCxnSpPr>
          <p:nvPr/>
        </p:nvCxnSpPr>
        <p:spPr bwMode="auto">
          <a:xfrm flipH="1" flipV="1">
            <a:off x="4526008" y="5317945"/>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线箭头连接符 90"/>
          <p:cNvCxnSpPr>
            <a:stCxn id="32" idx="0"/>
            <a:endCxn id="27" idx="4"/>
          </p:cNvCxnSpPr>
          <p:nvPr/>
        </p:nvCxnSpPr>
        <p:spPr bwMode="auto">
          <a:xfrm flipH="1" flipV="1">
            <a:off x="5354639" y="5317945"/>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文本框 91"/>
          <p:cNvSpPr txBox="1"/>
          <p:nvPr/>
        </p:nvSpPr>
        <p:spPr>
          <a:xfrm>
            <a:off x="6799426" y="6330378"/>
            <a:ext cx="1832553"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1000</a:t>
            </a:r>
            <a:r>
              <a:rPr kumimoji="1" lang="zh-CN" altLang="en-US" sz="2400" dirty="0" smtClean="0">
                <a:latin typeface="Microsoft YaHei" charset="-122"/>
                <a:ea typeface="Microsoft YaHei" charset="-122"/>
                <a:cs typeface="Microsoft YaHei" charset="-122"/>
              </a:rPr>
              <a:t>万节点</a:t>
            </a:r>
            <a:endParaRPr kumimoji="1" lang="zh-CN" altLang="en-US" sz="2400" dirty="0">
              <a:latin typeface="Microsoft YaHei" charset="-122"/>
              <a:ea typeface="Microsoft YaHei" charset="-122"/>
              <a:cs typeface="Microsoft YaHei" charset="-122"/>
            </a:endParaRPr>
          </a:p>
        </p:txBody>
      </p:sp>
      <p:sp>
        <p:nvSpPr>
          <p:cNvPr id="93" name="文本框 92"/>
          <p:cNvSpPr txBox="1"/>
          <p:nvPr/>
        </p:nvSpPr>
        <p:spPr>
          <a:xfrm>
            <a:off x="6903826" y="4824233"/>
            <a:ext cx="1343638"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500</a:t>
            </a:r>
            <a:r>
              <a:rPr kumimoji="1" lang="zh-CN" altLang="en-US" sz="2400" dirty="0" smtClean="0">
                <a:latin typeface="Microsoft YaHei" charset="-122"/>
                <a:ea typeface="Microsoft YaHei" charset="-122"/>
                <a:cs typeface="Microsoft YaHei" charset="-122"/>
              </a:rPr>
              <a:t>节点</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4" name="文本框 93"/>
              <p:cNvSpPr txBox="1"/>
              <p:nvPr/>
            </p:nvSpPr>
            <p:spPr>
              <a:xfrm>
                <a:off x="7457493" y="5642213"/>
                <a:ext cx="375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oMath>
                  </m:oMathPara>
                </a14:m>
                <a:endParaRPr kumimoji="1" lang="zh-CN" altLang="en-US" sz="2400" dirty="0"/>
              </a:p>
            </p:txBody>
          </p:sp>
        </mc:Choice>
        <mc:Fallback xmlns="">
          <p:sp>
            <p:nvSpPr>
              <p:cNvPr id="94" name="文本框 93"/>
              <p:cNvSpPr txBox="1">
                <a:spLocks noRot="1" noChangeAspect="1" noMove="1" noResize="1" noEditPoints="1" noAdjustHandles="1" noChangeArrowheads="1" noChangeShapeType="1" noTextEdit="1"/>
              </p:cNvSpPr>
              <p:nvPr/>
            </p:nvSpPr>
            <p:spPr>
              <a:xfrm>
                <a:off x="7457493" y="5642213"/>
                <a:ext cx="375103" cy="369332"/>
              </a:xfrm>
              <a:prstGeom prst="rect">
                <a:avLst/>
              </a:prstGeom>
              <a:blipFill rotWithShape="0">
                <a:blip r:embed="rId4"/>
                <a:stretch>
                  <a:fillRect l="-24194" r="-25806" b="-25000"/>
                </a:stretch>
              </a:blipFill>
            </p:spPr>
            <p:txBody>
              <a:bodyPr/>
              <a:lstStyle/>
              <a:p>
                <a:r>
                  <a:rPr lang="zh-CN" altLang="en-US">
                    <a:noFill/>
                  </a:rPr>
                  <a:t> </a:t>
                </a:r>
              </a:p>
            </p:txBody>
          </p:sp>
        </mc:Fallback>
      </mc:AlternateContent>
      <p:cxnSp>
        <p:nvCxnSpPr>
          <p:cNvPr id="96" name="直线箭头连接符 95"/>
          <p:cNvCxnSpPr/>
          <p:nvPr/>
        </p:nvCxnSpPr>
        <p:spPr bwMode="auto">
          <a:xfrm>
            <a:off x="7638093" y="5249322"/>
            <a:ext cx="0" cy="4678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线箭头连接符 98"/>
          <p:cNvCxnSpPr/>
          <p:nvPr/>
        </p:nvCxnSpPr>
        <p:spPr bwMode="auto">
          <a:xfrm flipV="1">
            <a:off x="7626756" y="5974970"/>
            <a:ext cx="1" cy="3554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线箭头连接符 101"/>
          <p:cNvCxnSpPr/>
          <p:nvPr/>
        </p:nvCxnSpPr>
        <p:spPr bwMode="auto">
          <a:xfrm>
            <a:off x="7796020" y="5826879"/>
            <a:ext cx="112085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文本框 102"/>
          <p:cNvSpPr txBox="1"/>
          <p:nvPr/>
        </p:nvSpPr>
        <p:spPr>
          <a:xfrm>
            <a:off x="9007306" y="5623925"/>
            <a:ext cx="1470274"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50</a:t>
            </a:r>
            <a:r>
              <a:rPr kumimoji="1" lang="zh-CN" altLang="en-US" sz="2400" dirty="0" smtClean="0">
                <a:latin typeface="Microsoft YaHei" charset="-122"/>
                <a:ea typeface="Microsoft YaHei" charset="-122"/>
                <a:cs typeface="Microsoft YaHei" charset="-122"/>
              </a:rPr>
              <a:t>亿参数</a:t>
            </a:r>
            <a:endParaRPr kumimoji="1" lang="zh-CN" altLang="en-US" sz="2400" dirty="0">
              <a:latin typeface="Microsoft YaHei" charset="-122"/>
              <a:ea typeface="Microsoft YaHei" charset="-122"/>
              <a:cs typeface="Microsoft YaHei" charset="-122"/>
            </a:endParaRPr>
          </a:p>
        </p:txBody>
      </p:sp>
      <p:sp>
        <p:nvSpPr>
          <p:cNvPr id="104" name="文本框 103"/>
          <p:cNvSpPr txBox="1"/>
          <p:nvPr/>
        </p:nvSpPr>
        <p:spPr>
          <a:xfrm>
            <a:off x="3583482" y="4719500"/>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sp>
        <p:nvSpPr>
          <p:cNvPr id="105" name="文本框 104"/>
          <p:cNvSpPr txBox="1"/>
          <p:nvPr/>
        </p:nvSpPr>
        <p:spPr>
          <a:xfrm>
            <a:off x="3607866" y="620692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spTree>
    <p:extLst>
      <p:ext uri="{BB962C8B-B14F-4D97-AF65-F5344CB8AC3E}">
        <p14:creationId xmlns:p14="http://schemas.microsoft.com/office/powerpoint/2010/main" val="224545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30237" y="1147763"/>
            <a:ext cx="10708323" cy="3789997"/>
          </a:xfrm>
        </p:spPr>
        <p:txBody>
          <a:bodyPr/>
          <a:lstStyle/>
          <a:p>
            <a:pPr marL="457200" indent="-457200">
              <a:buSzPct val="100000"/>
              <a:buFont typeface="Arial" charset="0"/>
              <a:buChar char="•"/>
            </a:pPr>
            <a:r>
              <a:rPr kumimoji="1" lang="zh-CN" altLang="en-US" dirty="0" smtClean="0"/>
              <a:t>解决方案：从</a:t>
            </a:r>
            <a:r>
              <a:rPr kumimoji="1" lang="en-US" altLang="zh-CN" dirty="0" err="1" smtClean="0"/>
              <a:t>OneHot</a:t>
            </a:r>
            <a:r>
              <a:rPr kumimoji="1" lang="zh-CN" altLang="en-US" dirty="0" smtClean="0"/>
              <a:t>到稠密向量</a:t>
            </a:r>
            <a:endParaRPr kumimoji="1" lang="en-US" altLang="zh-CN" dirty="0" smtClean="0"/>
          </a:p>
          <a:p>
            <a:pPr marL="457200" indent="-457200">
              <a:buSzPct val="100000"/>
              <a:buFont typeface="Arial" charset="0"/>
              <a:buChar char="•"/>
            </a:pPr>
            <a:endParaRPr kumimoji="1" lang="en-US" altLang="zh-CN" dirty="0"/>
          </a:p>
          <a:p>
            <a:pPr marL="457200" indent="-457200">
              <a:buSzPct val="100000"/>
              <a:buFont typeface="Arial" charset="0"/>
              <a:buChar char="•"/>
            </a:pPr>
            <a:endParaRPr kumimoji="1" lang="en-US" altLang="zh-CN" dirty="0" smtClean="0"/>
          </a:p>
          <a:p>
            <a:pPr marL="457200" indent="-457200">
              <a:buSzPct val="100000"/>
              <a:buFont typeface="Arial" charset="0"/>
              <a:buChar char="•"/>
            </a:pPr>
            <a:endParaRPr kumimoji="1" lang="en-US" altLang="zh-CN" dirty="0"/>
          </a:p>
        </p:txBody>
      </p:sp>
      <p:sp>
        <p:nvSpPr>
          <p:cNvPr id="2" name="标题 1"/>
          <p:cNvSpPr>
            <a:spLocks noGrp="1"/>
          </p:cNvSpPr>
          <p:nvPr>
            <p:ph type="title"/>
          </p:nvPr>
        </p:nvSpPr>
        <p:spPr/>
        <p:txBody>
          <a:bodyPr>
            <a:normAutofit/>
          </a:bodyPr>
          <a:lstStyle/>
          <a:p>
            <a:r>
              <a:rPr kumimoji="1" lang="zh-CN" altLang="en-US" dirty="0"/>
              <a:t>插入：</a:t>
            </a:r>
            <a:r>
              <a:rPr kumimoji="1" lang="en-US" altLang="zh-CN" dirty="0"/>
              <a:t>embedding</a:t>
            </a:r>
            <a:r>
              <a:rPr kumimoji="1" lang="zh-CN" altLang="en-US" dirty="0"/>
              <a:t>编码</a:t>
            </a:r>
          </a:p>
        </p:txBody>
      </p:sp>
      <p:sp>
        <p:nvSpPr>
          <p:cNvPr id="5" name="橢圓 19"/>
          <p:cNvSpPr/>
          <p:nvPr/>
        </p:nvSpPr>
        <p:spPr>
          <a:xfrm>
            <a:off x="3418748" y="37858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20"/>
          <p:cNvSpPr/>
          <p:nvPr/>
        </p:nvSpPr>
        <p:spPr>
          <a:xfrm>
            <a:off x="2665053" y="3791580"/>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26"/>
          <p:cNvSpPr/>
          <p:nvPr/>
        </p:nvSpPr>
        <p:spPr>
          <a:xfrm>
            <a:off x="3112775" y="2311483"/>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27"/>
          <p:cNvSpPr/>
          <p:nvPr/>
        </p:nvSpPr>
        <p:spPr>
          <a:xfrm>
            <a:off x="3888707" y="2311483"/>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30"/>
          <p:cNvSpPr/>
          <p:nvPr/>
        </p:nvSpPr>
        <p:spPr>
          <a:xfrm>
            <a:off x="6201416" y="2311483"/>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31"/>
          <p:cNvSpPr/>
          <p:nvPr/>
        </p:nvSpPr>
        <p:spPr>
          <a:xfrm>
            <a:off x="5372785" y="2311483"/>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2" name="橢圓 19"/>
          <p:cNvSpPr/>
          <p:nvPr/>
        </p:nvSpPr>
        <p:spPr>
          <a:xfrm>
            <a:off x="4119788" y="379195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9"/>
          <p:cNvSpPr/>
          <p:nvPr/>
        </p:nvSpPr>
        <p:spPr>
          <a:xfrm>
            <a:off x="5820572" y="377367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20"/>
          <p:cNvSpPr/>
          <p:nvPr/>
        </p:nvSpPr>
        <p:spPr>
          <a:xfrm>
            <a:off x="5103453" y="3779388"/>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9"/>
          <p:cNvSpPr/>
          <p:nvPr/>
        </p:nvSpPr>
        <p:spPr>
          <a:xfrm>
            <a:off x="6521612" y="377976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16" name="直线箭头连接符 15"/>
          <p:cNvCxnSpPr>
            <a:stCxn id="28" idx="0"/>
          </p:cNvCxnSpPr>
          <p:nvPr/>
        </p:nvCxnSpPr>
        <p:spPr bwMode="auto">
          <a:xfrm flipV="1">
            <a:off x="2988708" y="2885641"/>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线箭头连接符 16"/>
          <p:cNvCxnSpPr>
            <a:stCxn id="27" idx="0"/>
          </p:cNvCxnSpPr>
          <p:nvPr/>
        </p:nvCxnSpPr>
        <p:spPr bwMode="auto">
          <a:xfrm flipH="1" flipV="1">
            <a:off x="3399854" y="2885641"/>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线箭头连接符 17"/>
          <p:cNvCxnSpPr>
            <a:stCxn id="33" idx="0"/>
          </p:cNvCxnSpPr>
          <p:nvPr/>
        </p:nvCxnSpPr>
        <p:spPr bwMode="auto">
          <a:xfrm flipH="1" flipV="1">
            <a:off x="3399854" y="2885641"/>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线箭头连接符 18"/>
          <p:cNvCxnSpPr/>
          <p:nvPr/>
        </p:nvCxnSpPr>
        <p:spPr bwMode="auto">
          <a:xfrm flipV="1">
            <a:off x="3043572" y="2885641"/>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线箭头连接符 26"/>
          <p:cNvCxnSpPr>
            <a:stCxn id="27" idx="0"/>
          </p:cNvCxnSpPr>
          <p:nvPr/>
        </p:nvCxnSpPr>
        <p:spPr bwMode="auto">
          <a:xfrm flipV="1">
            <a:off x="3705827" y="2885641"/>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线箭头连接符 27"/>
          <p:cNvCxnSpPr>
            <a:stCxn id="33" idx="0"/>
          </p:cNvCxnSpPr>
          <p:nvPr/>
        </p:nvCxnSpPr>
        <p:spPr bwMode="auto">
          <a:xfrm flipH="1" flipV="1">
            <a:off x="4175786" y="2885641"/>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线箭头连接符 31"/>
          <p:cNvCxnSpPr>
            <a:stCxn id="35" idx="0"/>
            <a:endCxn id="32" idx="4"/>
          </p:cNvCxnSpPr>
          <p:nvPr/>
        </p:nvCxnSpPr>
        <p:spPr bwMode="auto">
          <a:xfrm flipV="1">
            <a:off x="5390532" y="2885641"/>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线箭头连接符 32"/>
          <p:cNvCxnSpPr>
            <a:stCxn id="35" idx="0"/>
          </p:cNvCxnSpPr>
          <p:nvPr/>
        </p:nvCxnSpPr>
        <p:spPr bwMode="auto">
          <a:xfrm flipV="1">
            <a:off x="5390532" y="2885641"/>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箭头连接符 34"/>
          <p:cNvCxnSpPr>
            <a:endCxn id="32" idx="4"/>
          </p:cNvCxnSpPr>
          <p:nvPr/>
        </p:nvCxnSpPr>
        <p:spPr bwMode="auto">
          <a:xfrm flipH="1" flipV="1">
            <a:off x="5659864" y="2885641"/>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p:nvPr/>
        </p:nvCxnSpPr>
        <p:spPr bwMode="auto">
          <a:xfrm flipV="1">
            <a:off x="6107651" y="2885641"/>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a:stCxn id="36" idx="0"/>
            <a:endCxn id="32" idx="4"/>
          </p:cNvCxnSpPr>
          <p:nvPr/>
        </p:nvCxnSpPr>
        <p:spPr bwMode="auto">
          <a:xfrm flipH="1" flipV="1">
            <a:off x="5659864" y="2885641"/>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箭头连接符 38"/>
          <p:cNvCxnSpPr>
            <a:stCxn id="36" idx="0"/>
          </p:cNvCxnSpPr>
          <p:nvPr/>
        </p:nvCxnSpPr>
        <p:spPr bwMode="auto">
          <a:xfrm flipH="1" flipV="1">
            <a:off x="6488495" y="2885641"/>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橢圓 30"/>
          <p:cNvSpPr/>
          <p:nvPr/>
        </p:nvSpPr>
        <p:spPr>
          <a:xfrm>
            <a:off x="9023864" y="2244427"/>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橢圓 31"/>
          <p:cNvSpPr/>
          <p:nvPr/>
        </p:nvSpPr>
        <p:spPr>
          <a:xfrm>
            <a:off x="8195233" y="2244427"/>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2" name="橢圓 19"/>
          <p:cNvSpPr/>
          <p:nvPr/>
        </p:nvSpPr>
        <p:spPr>
          <a:xfrm>
            <a:off x="8643020" y="370661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3" name="橢圓 20"/>
          <p:cNvSpPr/>
          <p:nvPr/>
        </p:nvSpPr>
        <p:spPr>
          <a:xfrm>
            <a:off x="7925901" y="3712332"/>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4" name="橢圓 19"/>
          <p:cNvSpPr/>
          <p:nvPr/>
        </p:nvSpPr>
        <p:spPr>
          <a:xfrm>
            <a:off x="9344060" y="371271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45" name="直线箭头连接符 44"/>
          <p:cNvCxnSpPr/>
          <p:nvPr/>
        </p:nvCxnSpPr>
        <p:spPr bwMode="auto">
          <a:xfrm flipV="1">
            <a:off x="8212980" y="2818585"/>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线箭头连接符 45"/>
          <p:cNvCxnSpPr/>
          <p:nvPr/>
        </p:nvCxnSpPr>
        <p:spPr bwMode="auto">
          <a:xfrm flipV="1">
            <a:off x="8212980" y="2818585"/>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线箭头连接符 46"/>
          <p:cNvCxnSpPr/>
          <p:nvPr/>
        </p:nvCxnSpPr>
        <p:spPr bwMode="auto">
          <a:xfrm flipH="1" flipV="1">
            <a:off x="8482312" y="2818585"/>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线箭头连接符 47"/>
          <p:cNvCxnSpPr/>
          <p:nvPr/>
        </p:nvCxnSpPr>
        <p:spPr bwMode="auto">
          <a:xfrm flipV="1">
            <a:off x="8930099" y="2818585"/>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线箭头连接符 48"/>
          <p:cNvCxnSpPr/>
          <p:nvPr/>
        </p:nvCxnSpPr>
        <p:spPr bwMode="auto">
          <a:xfrm flipH="1" flipV="1">
            <a:off x="8482312" y="2818585"/>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线箭头连接符 49"/>
          <p:cNvCxnSpPr/>
          <p:nvPr/>
        </p:nvCxnSpPr>
        <p:spPr bwMode="auto">
          <a:xfrm flipH="1" flipV="1">
            <a:off x="9310943" y="2818585"/>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p:cNvSpPr txBox="1"/>
          <p:nvPr/>
        </p:nvSpPr>
        <p:spPr>
          <a:xfrm>
            <a:off x="786384" y="2402923"/>
            <a:ext cx="1462260" cy="400110"/>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51" name="文本框 50"/>
          <p:cNvSpPr txBox="1"/>
          <p:nvPr/>
        </p:nvSpPr>
        <p:spPr>
          <a:xfrm>
            <a:off x="636631" y="3947719"/>
            <a:ext cx="2141933" cy="400110"/>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52" name="文本框 51"/>
          <p:cNvSpPr txBox="1"/>
          <p:nvPr/>
        </p:nvSpPr>
        <p:spPr>
          <a:xfrm>
            <a:off x="2701629" y="5203825"/>
            <a:ext cx="4801314" cy="461665"/>
          </a:xfrm>
          <a:prstGeom prst="rect">
            <a:avLst/>
          </a:prstGeom>
          <a:noFill/>
        </p:spPr>
        <p:txBody>
          <a:bodyPr wrap="none" rtlCol="0">
            <a:spAutoFit/>
          </a:bodyPr>
          <a:lstStyle/>
          <a:p>
            <a:r>
              <a:rPr kumimoji="1" lang="zh-CN" altLang="en-US" sz="2400" dirty="0" smtClean="0">
                <a:solidFill>
                  <a:srgbClr val="C00000"/>
                </a:solidFill>
                <a:latin typeface="Microsoft YaHei" charset="-122"/>
                <a:ea typeface="Microsoft YaHei" charset="-122"/>
                <a:cs typeface="Microsoft YaHei" charset="-122"/>
              </a:rPr>
              <a:t>基本思想：避免全连接、分而治之</a:t>
            </a:r>
            <a:endParaRPr kumimoji="1" lang="zh-CN" altLang="en-US" sz="2400" dirty="0">
              <a:solidFill>
                <a:srgbClr val="C00000"/>
              </a:solidFill>
              <a:latin typeface="Microsoft YaHei" charset="-122"/>
              <a:ea typeface="Microsoft YaHei" charset="-122"/>
              <a:cs typeface="Microsoft YaHei" charset="-122"/>
            </a:endParaRPr>
          </a:p>
        </p:txBody>
      </p:sp>
      <p:sp>
        <p:nvSpPr>
          <p:cNvPr id="53" name="文本框 52"/>
          <p:cNvSpPr txBox="1"/>
          <p:nvPr/>
        </p:nvSpPr>
        <p:spPr>
          <a:xfrm>
            <a:off x="7338618" y="3719756"/>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sp>
        <p:nvSpPr>
          <p:cNvPr id="54" name="文本框 53"/>
          <p:cNvSpPr txBox="1"/>
          <p:nvPr/>
        </p:nvSpPr>
        <p:spPr>
          <a:xfrm>
            <a:off x="7344714" y="2317676"/>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spTree>
    <p:extLst>
      <p:ext uri="{BB962C8B-B14F-4D97-AF65-F5344CB8AC3E}">
        <p14:creationId xmlns:p14="http://schemas.microsoft.com/office/powerpoint/2010/main" val="2093154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561763" cy="5237271"/>
          </a:xfrm>
        </p:spPr>
        <p:txBody>
          <a:bodyPr/>
          <a:lstStyle/>
          <a:p>
            <a:r>
              <a:rPr kumimoji="1" lang="zh-CN" altLang="en-US" dirty="0" smtClean="0"/>
              <a:t>基于</a:t>
            </a:r>
            <a:r>
              <a:rPr kumimoji="1" lang="en-US" altLang="zh-CN" dirty="0" smtClean="0"/>
              <a:t>MLP</a:t>
            </a:r>
            <a:r>
              <a:rPr kumimoji="1" lang="zh-CN" altLang="en-US" dirty="0" smtClean="0"/>
              <a:t>的</a:t>
            </a:r>
            <a:r>
              <a:rPr kumimoji="1" lang="en-US" altLang="zh-CN" dirty="0" smtClean="0"/>
              <a:t>MF</a:t>
            </a:r>
            <a:r>
              <a:rPr kumimoji="1" lang="zh-CN" altLang="en-US" dirty="0" smtClean="0"/>
              <a:t>：将用户和</a:t>
            </a:r>
            <a:r>
              <a:rPr kumimoji="1" lang="en-US" altLang="zh-CN" dirty="0" smtClean="0"/>
              <a:t>Item</a:t>
            </a:r>
            <a:r>
              <a:rPr kumimoji="1" lang="zh-CN" altLang="en-US" dirty="0" smtClean="0"/>
              <a:t>的隐含特征直接串联，送入全连接</a:t>
            </a:r>
            <a:r>
              <a:rPr kumimoji="1" lang="en-US" altLang="zh-CN" dirty="0" smtClean="0"/>
              <a:t>NN</a:t>
            </a:r>
            <a:endParaRPr kumimoji="1" lang="zh-CN" altLang="en-US" dirty="0"/>
          </a:p>
        </p:txBody>
      </p:sp>
      <p:sp>
        <p:nvSpPr>
          <p:cNvPr id="3" name="标题 2"/>
          <p:cNvSpPr>
            <a:spLocks noGrp="1"/>
          </p:cNvSpPr>
          <p:nvPr>
            <p:ph type="title"/>
          </p:nvPr>
        </p:nvSpPr>
        <p:spPr/>
        <p:txBody>
          <a:bodyPr/>
          <a:lstStyle/>
          <a:p>
            <a:r>
              <a:rPr lang="en-US" altLang="zh-CN" dirty="0"/>
              <a:t>Neural Collaborative </a:t>
            </a:r>
            <a:r>
              <a:rPr lang="en-US" altLang="zh-CN" dirty="0" smtClean="0"/>
              <a:t>Filtering</a:t>
            </a:r>
            <a:r>
              <a:rPr lang="zh-CN" altLang="en-US" dirty="0" smtClean="0"/>
              <a:t>（</a:t>
            </a:r>
            <a:r>
              <a:rPr lang="en-US" altLang="zh-CN" dirty="0" smtClean="0"/>
              <a:t>cont.</a:t>
            </a:r>
            <a:r>
              <a:rPr lang="zh-CN" altLang="en-US" dirty="0" smtClean="0"/>
              <a:t>）</a:t>
            </a:r>
            <a:endParaRPr kumimoji="1" lang="zh-CN" altLang="en-US" dirty="0"/>
          </a:p>
        </p:txBody>
      </p:sp>
      <p:pic>
        <p:nvPicPr>
          <p:cNvPr id="4" name="图片 3"/>
          <p:cNvPicPr>
            <a:picLocks noChangeAspect="1"/>
          </p:cNvPicPr>
          <p:nvPr/>
        </p:nvPicPr>
        <p:blipFill>
          <a:blip r:embed="rId2"/>
          <a:stretch>
            <a:fillRect/>
          </a:stretch>
        </p:blipFill>
        <p:spPr>
          <a:xfrm>
            <a:off x="1012952" y="1901934"/>
            <a:ext cx="9378618" cy="4956066"/>
          </a:xfrm>
          <a:prstGeom prst="rect">
            <a:avLst/>
          </a:prstGeom>
        </p:spPr>
      </p:pic>
      <mc:AlternateContent xmlns:mc="http://schemas.openxmlformats.org/markup-compatibility/2006" xmlns:a14="http://schemas.microsoft.com/office/drawing/2010/main">
        <mc:Choice Requires="a14">
          <p:sp>
            <p:nvSpPr>
              <p:cNvPr id="13" name="椭圆 12"/>
              <p:cNvSpPr/>
              <p:nvPr/>
            </p:nvSpPr>
            <p:spPr bwMode="auto">
              <a:xfrm>
                <a:off x="6254496" y="2340864"/>
                <a:ext cx="463296" cy="475488"/>
              </a:xfrm>
              <a:prstGeom prst="ellipse">
                <a:avLst/>
              </a:prstGeom>
              <a:solidFill>
                <a:srgbClr val="E9BF18"/>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charset="0"/>
                            </a:rPr>
                          </m:ctrlPr>
                        </m:sSubPr>
                        <m:e>
                          <m:r>
                            <a:rPr kumimoji="1" lang="zh-CN" altLang="en-US" sz="1600" b="0" i="1" smtClean="0">
                              <a:latin typeface="Cambria Math" charset="0"/>
                            </a:rPr>
                            <m:t>  </m:t>
                          </m:r>
                          <m:acc>
                            <m:accPr>
                              <m:chr m:val="̂"/>
                              <m:ctrlPr>
                                <a:rPr kumimoji="1" lang="zh-CN" altLang="en-US" sz="1600" i="1">
                                  <a:latin typeface="Cambria Math" charset="0"/>
                                </a:rPr>
                              </m:ctrlPr>
                            </m:accPr>
                            <m:e>
                              <m:r>
                                <a:rPr kumimoji="1" lang="en-US" altLang="zh-CN" sz="1600" i="1">
                                  <a:latin typeface="Cambria Math" charset="0"/>
                                </a:rPr>
                                <m:t>𝑟</m:t>
                              </m:r>
                            </m:e>
                          </m:acc>
                        </m:e>
                        <m:sub>
                          <m:r>
                            <a:rPr kumimoji="1" lang="en-US" altLang="zh-CN" sz="1600" i="1">
                              <a:latin typeface="Cambria Math" charset="0"/>
                            </a:rPr>
                            <m:t>𝑢</m:t>
                          </m:r>
                          <m:r>
                            <a:rPr kumimoji="1" lang="en-US" altLang="zh-CN" sz="1600" i="1">
                              <a:latin typeface="Cambria Math" charset="0"/>
                            </a:rPr>
                            <m:t>,</m:t>
                          </m:r>
                          <m:r>
                            <a:rPr kumimoji="1" lang="en-US" altLang="zh-CN" sz="1600" i="1">
                              <a:latin typeface="Cambria Math" charset="0"/>
                            </a:rPr>
                            <m:t>𝑖</m:t>
                          </m:r>
                        </m:sub>
                      </m:sSub>
                    </m:oMath>
                  </m:oMathPara>
                </a14:m>
                <a:endParaRPr kumimoji="1" lang="zh-CN" altLang="en-US" sz="2800" dirty="0">
                  <a:latin typeface="Times New Roman" pitchFamily="18" charset="0"/>
                  <a:cs typeface="Times New Roman" pitchFamily="18" charset="0"/>
                </a:endParaRPr>
              </a:p>
            </p:txBody>
          </p:sp>
        </mc:Choice>
        <mc:Fallback xmlns="">
          <p:sp>
            <p:nvSpPr>
              <p:cNvPr id="13" name="椭圆 12"/>
              <p:cNvSpPr>
                <a:spLocks noRot="1" noChangeAspect="1" noMove="1" noResize="1" noEditPoints="1" noAdjustHandles="1" noChangeArrowheads="1" noChangeShapeType="1" noTextEdit="1"/>
              </p:cNvSpPr>
              <p:nvPr/>
            </p:nvSpPr>
            <p:spPr bwMode="auto">
              <a:xfrm>
                <a:off x="6254496" y="2340864"/>
                <a:ext cx="463296" cy="475488"/>
              </a:xfrm>
              <a:prstGeom prst="ellipse">
                <a:avLst/>
              </a:prstGeom>
              <a:blipFill rotWithShape="0">
                <a:blip r:embed="rId3"/>
                <a:stretch>
                  <a:fillRect l="-17105" t="-47436" b="-67949"/>
                </a:stretch>
              </a:blipFill>
              <a:ln w="19050" cap="flat" cmpd="sng" algn="ctr">
                <a:noFill/>
                <a:prstDash val="solid"/>
                <a:round/>
                <a:headEnd type="none" w="med" len="med"/>
                <a:tailEnd type="none" w="med" len="med"/>
              </a:ln>
              <a:effectLst/>
              <a:extLst/>
            </p:spPr>
            <p:txBody>
              <a:bodyPr/>
              <a:lstStyle/>
              <a:p>
                <a:r>
                  <a:rPr lang="zh-CN" altLang="en-US">
                    <a:noFill/>
                  </a:rPr>
                  <a:t> </a:t>
                </a:r>
              </a:p>
            </p:txBody>
          </p:sp>
        </mc:Fallback>
      </mc:AlternateContent>
      <p:sp>
        <p:nvSpPr>
          <p:cNvPr id="14" name="文本框 13"/>
          <p:cNvSpPr txBox="1"/>
          <p:nvPr/>
        </p:nvSpPr>
        <p:spPr>
          <a:xfrm>
            <a:off x="7297313" y="3465513"/>
            <a:ext cx="877163" cy="369332"/>
          </a:xfrm>
          <a:prstGeom prst="rect">
            <a:avLst/>
          </a:prstGeom>
          <a:noFill/>
        </p:spPr>
        <p:txBody>
          <a:bodyPr wrap="none" rtlCol="0">
            <a:spAutoFit/>
          </a:bodyPr>
          <a:lstStyle/>
          <a:p>
            <a:r>
              <a:rPr kumimoji="1" lang="zh-CN" altLang="en-US" smtClean="0">
                <a:latin typeface="Microsoft YaHei" charset="-122"/>
                <a:ea typeface="Microsoft YaHei" charset="-122"/>
                <a:cs typeface="Microsoft YaHei" charset="-122"/>
              </a:rPr>
              <a:t>全连接</a:t>
            </a:r>
            <a:endParaRPr kumimoji="1" lang="zh-CN" altLang="en-US">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38588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561763" cy="5237271"/>
          </a:xfrm>
        </p:spPr>
        <p:txBody>
          <a:bodyPr/>
          <a:lstStyle/>
          <a:p>
            <a:r>
              <a:rPr kumimoji="1" lang="zh-CN" altLang="en-US" dirty="0" smtClean="0"/>
              <a:t>融合</a:t>
            </a:r>
            <a:r>
              <a:rPr kumimoji="1" lang="en-US" altLang="zh-CN" dirty="0" smtClean="0"/>
              <a:t>GMF</a:t>
            </a:r>
            <a:r>
              <a:rPr kumimoji="1" lang="zh-CN" altLang="en-US" dirty="0" smtClean="0"/>
              <a:t>和基于</a:t>
            </a:r>
            <a:r>
              <a:rPr kumimoji="1" lang="en-US" altLang="zh-CN" dirty="0" smtClean="0"/>
              <a:t>MLP</a:t>
            </a:r>
            <a:r>
              <a:rPr kumimoji="1" lang="zh-CN" altLang="en-US" dirty="0" smtClean="0"/>
              <a:t>的</a:t>
            </a:r>
            <a:r>
              <a:rPr kumimoji="1" lang="en-US" altLang="zh-CN" dirty="0" smtClean="0"/>
              <a:t>MF</a:t>
            </a:r>
            <a:r>
              <a:rPr kumimoji="1" lang="zh-CN" altLang="en-US" dirty="0" smtClean="0"/>
              <a:t>（两种</a:t>
            </a:r>
            <a:r>
              <a:rPr kumimoji="1" lang="en-US" altLang="zh-CN" dirty="0" smtClean="0"/>
              <a:t>embedding</a:t>
            </a:r>
            <a:r>
              <a:rPr kumimoji="1" lang="zh-CN" altLang="en-US" dirty="0" smtClean="0"/>
              <a:t>编码不必相同，学习能力更强）</a:t>
            </a:r>
            <a:endParaRPr kumimoji="1" lang="zh-CN" altLang="en-US" dirty="0"/>
          </a:p>
        </p:txBody>
      </p:sp>
      <p:sp>
        <p:nvSpPr>
          <p:cNvPr id="3" name="标题 2"/>
          <p:cNvSpPr>
            <a:spLocks noGrp="1"/>
          </p:cNvSpPr>
          <p:nvPr>
            <p:ph type="title"/>
          </p:nvPr>
        </p:nvSpPr>
        <p:spPr/>
        <p:txBody>
          <a:bodyPr/>
          <a:lstStyle/>
          <a:p>
            <a:r>
              <a:rPr lang="en-US" altLang="zh-CN" dirty="0"/>
              <a:t>Neural Collaborative </a:t>
            </a:r>
            <a:r>
              <a:rPr lang="en-US" altLang="zh-CN" dirty="0" smtClean="0"/>
              <a:t>Filtering</a:t>
            </a:r>
            <a:r>
              <a:rPr lang="zh-CN" altLang="en-US" dirty="0" smtClean="0"/>
              <a:t>（</a:t>
            </a:r>
            <a:r>
              <a:rPr lang="en-US" altLang="zh-CN" dirty="0" smtClean="0"/>
              <a:t>cont.</a:t>
            </a:r>
            <a:r>
              <a:rPr lang="zh-CN" altLang="en-US" dirty="0" smtClean="0"/>
              <a:t>）</a:t>
            </a:r>
            <a:endParaRPr kumimoji="1" lang="zh-CN" altLang="en-US" dirty="0"/>
          </a:p>
        </p:txBody>
      </p:sp>
      <p:pic>
        <p:nvPicPr>
          <p:cNvPr id="5" name="图片 4"/>
          <p:cNvPicPr>
            <a:picLocks noChangeAspect="1"/>
          </p:cNvPicPr>
          <p:nvPr/>
        </p:nvPicPr>
        <p:blipFill>
          <a:blip r:embed="rId2"/>
          <a:stretch>
            <a:fillRect/>
          </a:stretch>
        </p:blipFill>
        <p:spPr>
          <a:xfrm>
            <a:off x="2627248" y="1815130"/>
            <a:ext cx="7979225" cy="5042870"/>
          </a:xfrm>
          <a:prstGeom prst="rect">
            <a:avLst/>
          </a:prstGeom>
        </p:spPr>
      </p:pic>
      <mc:AlternateContent xmlns:mc="http://schemas.openxmlformats.org/markup-compatibility/2006" xmlns:a14="http://schemas.microsoft.com/office/drawing/2010/main">
        <mc:Choice Requires="a14">
          <p:sp>
            <p:nvSpPr>
              <p:cNvPr id="13" name="椭圆 12"/>
              <p:cNvSpPr/>
              <p:nvPr/>
            </p:nvSpPr>
            <p:spPr bwMode="auto">
              <a:xfrm>
                <a:off x="6181344" y="1810512"/>
                <a:ext cx="463296" cy="475488"/>
              </a:xfrm>
              <a:prstGeom prst="ellipse">
                <a:avLst/>
              </a:prstGeom>
              <a:solidFill>
                <a:srgbClr val="E9BF18"/>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charset="0"/>
                            </a:rPr>
                          </m:ctrlPr>
                        </m:sSubPr>
                        <m:e>
                          <m:r>
                            <a:rPr kumimoji="1" lang="zh-CN" altLang="en-US" sz="1600" b="0" i="1" smtClean="0">
                              <a:latin typeface="Cambria Math" charset="0"/>
                            </a:rPr>
                            <m:t>  </m:t>
                          </m:r>
                          <m:acc>
                            <m:accPr>
                              <m:chr m:val="̂"/>
                              <m:ctrlPr>
                                <a:rPr kumimoji="1" lang="zh-CN" altLang="en-US" sz="1600" i="1">
                                  <a:latin typeface="Cambria Math" charset="0"/>
                                </a:rPr>
                              </m:ctrlPr>
                            </m:accPr>
                            <m:e>
                              <m:r>
                                <a:rPr kumimoji="1" lang="en-US" altLang="zh-CN" sz="1600" i="1">
                                  <a:latin typeface="Cambria Math" charset="0"/>
                                </a:rPr>
                                <m:t>𝑟</m:t>
                              </m:r>
                            </m:e>
                          </m:acc>
                        </m:e>
                        <m:sub>
                          <m:r>
                            <a:rPr kumimoji="1" lang="en-US" altLang="zh-CN" sz="1600" i="1">
                              <a:latin typeface="Cambria Math" charset="0"/>
                            </a:rPr>
                            <m:t>𝑢</m:t>
                          </m:r>
                          <m:r>
                            <a:rPr kumimoji="1" lang="en-US" altLang="zh-CN" sz="1600" i="1">
                              <a:latin typeface="Cambria Math" charset="0"/>
                            </a:rPr>
                            <m:t>,</m:t>
                          </m:r>
                          <m:r>
                            <a:rPr kumimoji="1" lang="en-US" altLang="zh-CN" sz="1600" i="1">
                              <a:latin typeface="Cambria Math" charset="0"/>
                            </a:rPr>
                            <m:t>𝑖</m:t>
                          </m:r>
                        </m:sub>
                      </m:sSub>
                    </m:oMath>
                  </m:oMathPara>
                </a14:m>
                <a:endParaRPr kumimoji="1" lang="zh-CN" altLang="en-US" sz="2800" dirty="0">
                  <a:latin typeface="Times New Roman" pitchFamily="18" charset="0"/>
                  <a:cs typeface="Times New Roman" pitchFamily="18" charset="0"/>
                </a:endParaRPr>
              </a:p>
            </p:txBody>
          </p:sp>
        </mc:Choice>
        <mc:Fallback xmlns="">
          <p:sp>
            <p:nvSpPr>
              <p:cNvPr id="13" name="椭圆 12"/>
              <p:cNvSpPr>
                <a:spLocks noRot="1" noChangeAspect="1" noMove="1" noResize="1" noEditPoints="1" noAdjustHandles="1" noChangeArrowheads="1" noChangeShapeType="1" noTextEdit="1"/>
              </p:cNvSpPr>
              <p:nvPr/>
            </p:nvSpPr>
            <p:spPr bwMode="auto">
              <a:xfrm>
                <a:off x="6181344" y="1810512"/>
                <a:ext cx="463296" cy="475488"/>
              </a:xfrm>
              <a:prstGeom prst="ellipse">
                <a:avLst/>
              </a:prstGeom>
              <a:blipFill rotWithShape="0">
                <a:blip r:embed="rId3"/>
                <a:stretch>
                  <a:fillRect l="-17105" t="-47436" b="-67949"/>
                </a:stretch>
              </a:blipFill>
              <a:ln w="19050" cap="flat" cmpd="sng" algn="ctr">
                <a:noFill/>
                <a:prstDash val="solid"/>
                <a:round/>
                <a:headEnd type="none" w="med" len="med"/>
                <a:tailEnd type="none" w="med" len="med"/>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2027263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74771" y="1437150"/>
            <a:ext cx="507468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latin typeface="微软雅黑" panose="020B0503020204020204" pitchFamily="34" charset="-122"/>
                <a:ea typeface="微软雅黑" panose="020B0503020204020204" pitchFamily="34" charset="-122"/>
              </a:rPr>
              <a:t>推荐系统</a:t>
            </a:r>
            <a:endParaRPr kumimoji="1" lang="en-US" altLang="zh-CN" sz="2800" dirty="0" smtClean="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物体检测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3873733"/>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325437" y="1147763"/>
                <a:ext cx="5770563" cy="5237271"/>
              </a:xfrm>
            </p:spPr>
            <p:txBody>
              <a:bodyPr/>
              <a:lstStyle/>
              <a:p>
                <a:r>
                  <a:rPr kumimoji="1" lang="en-US" altLang="zh-CN" dirty="0" smtClean="0"/>
                  <a:t>Word2Vec</a:t>
                </a:r>
                <a:r>
                  <a:rPr kumimoji="1" lang="zh-CN" altLang="en-US" dirty="0" smtClean="0"/>
                  <a:t>：有</a:t>
                </a:r>
                <a:r>
                  <a:rPr kumimoji="1" lang="zh-CN" altLang="en-US" dirty="0" smtClean="0">
                    <a:solidFill>
                      <a:srgbClr val="C00000"/>
                    </a:solidFill>
                  </a:rPr>
                  <a:t>相似上下文</a:t>
                </a:r>
                <a:r>
                  <a:rPr kumimoji="1" lang="zh-CN" altLang="en-US" dirty="0" smtClean="0"/>
                  <a:t>的词语有</a:t>
                </a:r>
                <a:r>
                  <a:rPr kumimoji="1" lang="zh-CN" altLang="en-US" dirty="0" smtClean="0">
                    <a:solidFill>
                      <a:srgbClr val="C00000"/>
                    </a:solidFill>
                  </a:rPr>
                  <a:t>相似的语义</a:t>
                </a:r>
                <a:endParaRPr kumimoji="1" lang="en-US" altLang="zh-CN" dirty="0" smtClean="0">
                  <a:solidFill>
                    <a:srgbClr val="C00000"/>
                  </a:solidFill>
                </a:endParaRPr>
              </a:p>
              <a:p>
                <a:r>
                  <a:rPr lang="zh-CN" altLang="en-US" dirty="0" smtClean="0"/>
                  <a:t> </a:t>
                </a:r>
                <a:r>
                  <a:rPr lang="en-US" altLang="zh-CN" dirty="0" smtClean="0"/>
                  <a:t>Prod2Vec</a:t>
                </a:r>
                <a:r>
                  <a:rPr lang="zh-CN" altLang="en-US" dirty="0" smtClean="0"/>
                  <a:t>：</a:t>
                </a:r>
                <a:endParaRPr lang="en-US" altLang="zh-CN" dirty="0" smtClean="0"/>
              </a:p>
              <a:p>
                <a:pPr lvl="1"/>
                <a:r>
                  <a:rPr kumimoji="1" lang="en-US" altLang="zh-CN" dirty="0"/>
                  <a:t> </a:t>
                </a:r>
                <a:r>
                  <a:rPr kumimoji="1" lang="zh-CN" altLang="en-US" dirty="0"/>
                  <a:t>单词集合：某个用户购买的商品集合</a:t>
                </a:r>
                <a:endParaRPr kumimoji="1" lang="en-US" altLang="zh-CN" dirty="0"/>
              </a:p>
              <a:p>
                <a:pPr lvl="1"/>
                <a:r>
                  <a:rPr kumimoji="1" lang="zh-CN" altLang="en-US" dirty="0"/>
                  <a:t> </a:t>
                </a:r>
                <a:r>
                  <a:rPr kumimoji="1" lang="zh-CN" altLang="en-US" dirty="0" smtClean="0"/>
                  <a:t>输入：某个用户购买的第</a:t>
                </a:r>
                <a14:m>
                  <m:oMath xmlns:m="http://schemas.openxmlformats.org/officeDocument/2006/math">
                    <m:r>
                      <a:rPr kumimoji="1" lang="en-US" altLang="zh-CN" i="1" dirty="0" smtClean="0">
                        <a:latin typeface="Cambria Math" charset="0"/>
                      </a:rPr>
                      <m:t>𝑖</m:t>
                    </m:r>
                  </m:oMath>
                </a14:m>
                <a:r>
                  <a:rPr kumimoji="1" lang="zh-CN" altLang="en-US" dirty="0" smtClean="0"/>
                  <a:t>个</a:t>
                </a:r>
                <a:r>
                  <a:rPr kumimoji="1" lang="en-US" altLang="zh-CN" dirty="0" smtClean="0"/>
                  <a:t>Item</a:t>
                </a:r>
              </a:p>
              <a:p>
                <a:pPr lvl="1"/>
                <a:r>
                  <a:rPr kumimoji="1" lang="zh-CN" altLang="en-US" dirty="0" smtClean="0"/>
                  <a:t> 输出：该用户购买的其他</a:t>
                </a:r>
                <a:r>
                  <a:rPr kumimoji="1" lang="en-US" altLang="zh-CN" dirty="0" smtClean="0"/>
                  <a:t>Items</a:t>
                </a:r>
                <a:endParaRPr kumimoji="1" lang="en-US" altLang="zh-CN" dirty="0"/>
              </a:p>
              <a:p>
                <a:endParaRPr lang="en-US" altLang="zh-CN" dirty="0" smtClean="0"/>
              </a:p>
              <a:p>
                <a:endParaRPr lang="en-US" altLang="zh-CN"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325437" y="1147763"/>
                <a:ext cx="5770563" cy="5237271"/>
              </a:xfrm>
              <a:blipFill rotWithShape="0">
                <a:blip r:embed="rId3"/>
                <a:stretch>
                  <a:fillRect l="-1795" r="-158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t>Prod2Vec using Word </a:t>
            </a:r>
            <a:r>
              <a:rPr lang="en-US" altLang="zh-CN" dirty="0" smtClean="0"/>
              <a:t>Embedding </a:t>
            </a:r>
            <a:endParaRPr kumimoji="1" lang="zh-CN" altLang="en-US" dirty="0"/>
          </a:p>
        </p:txBody>
      </p:sp>
      <p:sp>
        <p:nvSpPr>
          <p:cNvPr id="4" name="矩形 3"/>
          <p:cNvSpPr/>
          <p:nvPr/>
        </p:nvSpPr>
        <p:spPr>
          <a:xfrm>
            <a:off x="746126" y="6385034"/>
            <a:ext cx="10636576" cy="369332"/>
          </a:xfrm>
          <a:prstGeom prst="rect">
            <a:avLst/>
          </a:prstGeom>
        </p:spPr>
        <p:txBody>
          <a:bodyPr wrap="square">
            <a:spAutoFit/>
          </a:bodyPr>
          <a:lstStyle/>
          <a:p>
            <a:r>
              <a:rPr lang="en-US" altLang="zh-CN" i="1">
                <a:solidFill>
                  <a:srgbClr val="09405E"/>
                </a:solidFill>
                <a:latin typeface="Calibri" charset="0"/>
              </a:rPr>
              <a:t>Mihajlo </a:t>
            </a:r>
            <a:r>
              <a:rPr lang="en-US" altLang="zh-CN" i="1" dirty="0" err="1">
                <a:solidFill>
                  <a:srgbClr val="09405E"/>
                </a:solidFill>
                <a:latin typeface="Calibri" charset="0"/>
              </a:rPr>
              <a:t>Grbovic</a:t>
            </a:r>
            <a:r>
              <a:rPr lang="en-US" altLang="zh-CN" i="1" dirty="0">
                <a:solidFill>
                  <a:srgbClr val="09405E"/>
                </a:solidFill>
                <a:latin typeface="Calibri" charset="0"/>
              </a:rPr>
              <a:t> et al., “E-commerce in Your Inbox: Product Recommendations at Scale,” KDD 2015 </a:t>
            </a:r>
            <a:endParaRPr lang="en-US" altLang="zh-CN" dirty="0">
              <a:solidFill>
                <a:srgbClr val="09405E"/>
              </a:solidFill>
              <a:effectLst/>
            </a:endParaRPr>
          </a:p>
        </p:txBody>
      </p:sp>
      <p:pic>
        <p:nvPicPr>
          <p:cNvPr id="5" name="图片 4"/>
          <p:cNvPicPr>
            <a:picLocks noChangeAspect="1"/>
          </p:cNvPicPr>
          <p:nvPr/>
        </p:nvPicPr>
        <p:blipFill>
          <a:blip r:embed="rId4"/>
          <a:stretch>
            <a:fillRect/>
          </a:stretch>
        </p:blipFill>
        <p:spPr>
          <a:xfrm>
            <a:off x="6046125" y="1308164"/>
            <a:ext cx="6187435" cy="3593020"/>
          </a:xfrm>
          <a:prstGeom prst="rect">
            <a:avLst/>
          </a:prstGeom>
        </p:spPr>
      </p:pic>
      <p:sp>
        <p:nvSpPr>
          <p:cNvPr id="6" name="矩形 5"/>
          <p:cNvSpPr/>
          <p:nvPr/>
        </p:nvSpPr>
        <p:spPr>
          <a:xfrm>
            <a:off x="9158130" y="4901184"/>
            <a:ext cx="3283848" cy="369332"/>
          </a:xfrm>
          <a:prstGeom prst="rect">
            <a:avLst/>
          </a:prstGeom>
        </p:spPr>
        <p:txBody>
          <a:bodyPr wrap="none">
            <a:spAutoFit/>
          </a:bodyPr>
          <a:lstStyle/>
          <a:p>
            <a:pPr eaLnBrk="1" fontAlgn="auto" hangingPunct="1">
              <a:spcBef>
                <a:spcPts val="0"/>
              </a:spcBef>
              <a:spcAft>
                <a:spcPts val="0"/>
              </a:spcAft>
              <a:defRPr/>
            </a:pPr>
            <a:r>
              <a:rPr lang="en-US" altLang="zh-CN" dirty="0">
                <a:solidFill>
                  <a:srgbClr val="09405E"/>
                </a:solidFill>
                <a:latin typeface="Microsoft YaHei" charset="-122"/>
                <a:ea typeface="Microsoft YaHei" charset="-122"/>
                <a:cs typeface="Microsoft YaHei" charset="-122"/>
              </a:rPr>
              <a:t>Prod2Vec Skip-gram model </a:t>
            </a:r>
          </a:p>
        </p:txBody>
      </p:sp>
    </p:spTree>
    <p:extLst>
      <p:ext uri="{BB962C8B-B14F-4D97-AF65-F5344CB8AC3E}">
        <p14:creationId xmlns:p14="http://schemas.microsoft.com/office/powerpoint/2010/main" val="1886067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25437" y="1147763"/>
            <a:ext cx="5770563" cy="5237271"/>
          </a:xfrm>
        </p:spPr>
        <p:txBody>
          <a:bodyPr/>
          <a:lstStyle/>
          <a:p>
            <a:r>
              <a:rPr lang="en-US" altLang="zh-CN" dirty="0" smtClean="0"/>
              <a:t>Prod2Vec</a:t>
            </a:r>
            <a:r>
              <a:rPr lang="zh-CN" altLang="en-US" dirty="0" smtClean="0"/>
              <a:t>：其他网络结构</a:t>
            </a:r>
            <a:endParaRPr lang="en-US" altLang="zh-CN" dirty="0" smtClean="0"/>
          </a:p>
          <a:p>
            <a:endParaRPr lang="en-US" altLang="zh-CN" dirty="0" smtClean="0"/>
          </a:p>
          <a:p>
            <a:endParaRPr lang="en-US" altLang="zh-CN" dirty="0"/>
          </a:p>
          <a:p>
            <a:endParaRPr kumimoji="1" lang="zh-CN" altLang="en-US" dirty="0"/>
          </a:p>
        </p:txBody>
      </p:sp>
      <p:sp>
        <p:nvSpPr>
          <p:cNvPr id="3" name="标题 2"/>
          <p:cNvSpPr>
            <a:spLocks noGrp="1"/>
          </p:cNvSpPr>
          <p:nvPr>
            <p:ph type="title"/>
          </p:nvPr>
        </p:nvSpPr>
        <p:spPr/>
        <p:txBody>
          <a:bodyPr/>
          <a:lstStyle/>
          <a:p>
            <a:r>
              <a:rPr lang="en-US" altLang="zh-CN" dirty="0"/>
              <a:t>Prod2Vec using Word </a:t>
            </a:r>
            <a:r>
              <a:rPr lang="en-US" altLang="zh-CN" dirty="0" smtClean="0"/>
              <a:t>Embedding </a:t>
            </a:r>
            <a:endParaRPr kumimoji="1" lang="zh-CN" altLang="en-US" dirty="0"/>
          </a:p>
        </p:txBody>
      </p:sp>
      <p:sp>
        <p:nvSpPr>
          <p:cNvPr id="4" name="矩形 3"/>
          <p:cNvSpPr/>
          <p:nvPr/>
        </p:nvSpPr>
        <p:spPr>
          <a:xfrm>
            <a:off x="746126" y="6515374"/>
            <a:ext cx="10636576" cy="369332"/>
          </a:xfrm>
          <a:prstGeom prst="rect">
            <a:avLst/>
          </a:prstGeom>
        </p:spPr>
        <p:txBody>
          <a:bodyPr wrap="square">
            <a:spAutoFit/>
          </a:bodyPr>
          <a:lstStyle/>
          <a:p>
            <a:r>
              <a:rPr lang="en-US" altLang="zh-CN" i="1" dirty="0">
                <a:solidFill>
                  <a:srgbClr val="09405E"/>
                </a:solidFill>
                <a:latin typeface="Calibri" charset="0"/>
              </a:rPr>
              <a:t>Mihajlo </a:t>
            </a:r>
            <a:r>
              <a:rPr lang="en-US" altLang="zh-CN" i="1" dirty="0" err="1">
                <a:solidFill>
                  <a:srgbClr val="09405E"/>
                </a:solidFill>
                <a:latin typeface="Calibri" charset="0"/>
              </a:rPr>
              <a:t>Grbovic</a:t>
            </a:r>
            <a:r>
              <a:rPr lang="en-US" altLang="zh-CN" i="1" dirty="0">
                <a:solidFill>
                  <a:srgbClr val="09405E"/>
                </a:solidFill>
                <a:latin typeface="Calibri" charset="0"/>
              </a:rPr>
              <a:t> et al., “E-commerce in Your Inbox: Product Recommendations at Scale,” KDD 2015 </a:t>
            </a:r>
            <a:endParaRPr lang="en-US" altLang="zh-CN" dirty="0">
              <a:solidFill>
                <a:srgbClr val="09405E"/>
              </a:solidFill>
              <a:effectLst/>
            </a:endParaRPr>
          </a:p>
        </p:txBody>
      </p:sp>
      <p:sp>
        <p:nvSpPr>
          <p:cNvPr id="6" name="矩形 5"/>
          <p:cNvSpPr/>
          <p:nvPr/>
        </p:nvSpPr>
        <p:spPr>
          <a:xfrm>
            <a:off x="333003" y="6015701"/>
            <a:ext cx="3439596" cy="369332"/>
          </a:xfrm>
          <a:prstGeom prst="rect">
            <a:avLst/>
          </a:prstGeom>
        </p:spPr>
        <p:txBody>
          <a:bodyPr wrap="none">
            <a:spAutoFit/>
          </a:bodyPr>
          <a:lstStyle/>
          <a:p>
            <a:pPr eaLnBrk="1" fontAlgn="auto" hangingPunct="1">
              <a:spcBef>
                <a:spcPts val="0"/>
              </a:spcBef>
              <a:spcAft>
                <a:spcPts val="0"/>
              </a:spcAft>
              <a:defRPr/>
            </a:pPr>
            <a:r>
              <a:rPr lang="en-US" altLang="zh-CN" b="1" dirty="0">
                <a:solidFill>
                  <a:srgbClr val="09405E"/>
                </a:solidFill>
                <a:latin typeface="Microsoft YaHei" charset="-122"/>
                <a:ea typeface="Microsoft YaHei" charset="-122"/>
                <a:cs typeface="Microsoft YaHei" charset="-122"/>
              </a:rPr>
              <a:t>Prod2Vec Skip-gram model </a:t>
            </a:r>
          </a:p>
        </p:txBody>
      </p:sp>
      <p:pic>
        <p:nvPicPr>
          <p:cNvPr id="7" name="图片 6"/>
          <p:cNvPicPr>
            <a:picLocks noChangeAspect="1"/>
          </p:cNvPicPr>
          <p:nvPr/>
        </p:nvPicPr>
        <p:blipFill>
          <a:blip r:embed="rId3"/>
          <a:stretch>
            <a:fillRect/>
          </a:stretch>
        </p:blipFill>
        <p:spPr>
          <a:xfrm>
            <a:off x="663591" y="1923642"/>
            <a:ext cx="6558061" cy="4092058"/>
          </a:xfrm>
          <a:prstGeom prst="rect">
            <a:avLst/>
          </a:prstGeom>
        </p:spPr>
      </p:pic>
      <p:sp>
        <p:nvSpPr>
          <p:cNvPr id="8" name="矩形 7"/>
          <p:cNvSpPr/>
          <p:nvPr/>
        </p:nvSpPr>
        <p:spPr>
          <a:xfrm>
            <a:off x="3768463" y="6015701"/>
            <a:ext cx="3591881" cy="369332"/>
          </a:xfrm>
          <a:prstGeom prst="rect">
            <a:avLst/>
          </a:prstGeom>
        </p:spPr>
        <p:txBody>
          <a:bodyPr wrap="none">
            <a:spAutoFit/>
          </a:bodyPr>
          <a:lstStyle/>
          <a:p>
            <a:r>
              <a:rPr lang="en-US" altLang="zh-CN" b="1">
                <a:solidFill>
                  <a:srgbClr val="09405E"/>
                </a:solidFill>
                <a:latin typeface="Microsoft YaHei" charset="-122"/>
                <a:ea typeface="Microsoft YaHei" charset="-122"/>
                <a:cs typeface="Microsoft YaHei" charset="-122"/>
              </a:rPr>
              <a:t>User embedding + Prod2Vec </a:t>
            </a:r>
            <a:endParaRPr lang="en-US" altLang="zh-CN" b="1">
              <a:solidFill>
                <a:srgbClr val="09405E"/>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23058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719767" y="832757"/>
            <a:ext cx="10752465" cy="5237271"/>
          </a:xfrm>
        </p:spPr>
        <p:txBody>
          <a:bodyPr/>
          <a:lstStyle/>
          <a:p>
            <a:r>
              <a:rPr kumimoji="1" lang="zh-CN" altLang="en-US" dirty="0" smtClean="0"/>
              <a:t>用</a:t>
            </a:r>
            <a:r>
              <a:rPr kumimoji="1" lang="en-US" altLang="zh-CN" dirty="0" smtClean="0"/>
              <a:t>MLP</a:t>
            </a:r>
            <a:r>
              <a:rPr kumimoji="1" lang="zh-CN" altLang="en-US" dirty="0" smtClean="0"/>
              <a:t>学习用户和</a:t>
            </a:r>
            <a:r>
              <a:rPr kumimoji="1" lang="en-US" altLang="zh-CN" dirty="0" smtClean="0"/>
              <a:t>Item</a:t>
            </a:r>
            <a:r>
              <a:rPr kumimoji="1" lang="zh-CN" altLang="en-US" dirty="0" smtClean="0"/>
              <a:t>的表示</a:t>
            </a:r>
            <a:endParaRPr kumimoji="1" lang="en-US" altLang="zh-CN" dirty="0" smtClean="0"/>
          </a:p>
          <a:p>
            <a:r>
              <a:rPr kumimoji="1" lang="zh-CN" altLang="en-US" dirty="0"/>
              <a:t> </a:t>
            </a:r>
            <a:r>
              <a:rPr kumimoji="1" lang="zh-CN" altLang="en-US" dirty="0" smtClean="0"/>
              <a:t>打分函数：点积</a:t>
            </a:r>
            <a:endParaRPr kumimoji="1" lang="zh-CN" altLang="en-US" dirty="0"/>
          </a:p>
        </p:txBody>
      </p:sp>
      <p:sp>
        <p:nvSpPr>
          <p:cNvPr id="3" name="标题 2"/>
          <p:cNvSpPr>
            <a:spLocks noGrp="1"/>
          </p:cNvSpPr>
          <p:nvPr>
            <p:ph type="title"/>
          </p:nvPr>
        </p:nvSpPr>
        <p:spPr/>
        <p:txBody>
          <a:bodyPr/>
          <a:lstStyle/>
          <a:p>
            <a:r>
              <a:rPr lang="en-US" altLang="zh-CN" dirty="0" smtClean="0"/>
              <a:t>Deep</a:t>
            </a:r>
            <a:r>
              <a:rPr lang="zh-CN" altLang="en-US" dirty="0" smtClean="0"/>
              <a:t> </a:t>
            </a:r>
            <a:r>
              <a:rPr lang="en-US" altLang="zh-CN" dirty="0" smtClean="0"/>
              <a:t>Matrix </a:t>
            </a:r>
            <a:r>
              <a:rPr lang="en-US" altLang="zh-CN" dirty="0"/>
              <a:t>Factorization </a:t>
            </a:r>
            <a:endParaRPr kumimoji="1" lang="zh-CN" altLang="en-US" dirty="0"/>
          </a:p>
        </p:txBody>
      </p:sp>
      <p:pic>
        <p:nvPicPr>
          <p:cNvPr id="4" name="图片 3"/>
          <p:cNvPicPr>
            <a:picLocks noChangeAspect="1"/>
          </p:cNvPicPr>
          <p:nvPr/>
        </p:nvPicPr>
        <p:blipFill>
          <a:blip r:embed="rId2"/>
          <a:stretch>
            <a:fillRect/>
          </a:stretch>
        </p:blipFill>
        <p:spPr>
          <a:xfrm>
            <a:off x="1102360" y="2524234"/>
            <a:ext cx="8952648" cy="4333766"/>
          </a:xfrm>
          <a:prstGeom prst="rect">
            <a:avLst/>
          </a:prstGeom>
        </p:spPr>
      </p:pic>
    </p:spTree>
    <p:extLst>
      <p:ext uri="{BB962C8B-B14F-4D97-AF65-F5344CB8AC3E}">
        <p14:creationId xmlns:p14="http://schemas.microsoft.com/office/powerpoint/2010/main" val="1155488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75592" y="832757"/>
            <a:ext cx="11330115" cy="5237271"/>
          </a:xfrm>
        </p:spPr>
        <p:txBody>
          <a:bodyPr/>
          <a:lstStyle/>
          <a:p>
            <a:pPr>
              <a:lnSpc>
                <a:spcPct val="100000"/>
              </a:lnSpc>
            </a:pPr>
            <a:r>
              <a:rPr lang="zh-CN" altLang="en-US" dirty="0"/>
              <a:t>在时间和潜在空间中将一组最近的物品序列嵌入到一张“图像”</a:t>
            </a:r>
            <a:r>
              <a:rPr lang="zh-CN" altLang="en-US" dirty="0" smtClean="0"/>
              <a:t>中</a:t>
            </a:r>
            <a:endParaRPr lang="en-US" altLang="zh-CN" dirty="0" smtClean="0"/>
          </a:p>
          <a:p>
            <a:pPr>
              <a:lnSpc>
                <a:spcPct val="100000"/>
              </a:lnSpc>
            </a:pPr>
            <a:r>
              <a:rPr lang="zh-CN" altLang="en-US" dirty="0" smtClean="0"/>
              <a:t>卷积：学习局部</a:t>
            </a:r>
            <a:r>
              <a:rPr lang="zh-CN" altLang="en-US" dirty="0"/>
              <a:t>特征的序列</a:t>
            </a:r>
            <a:r>
              <a:rPr lang="zh-CN" altLang="en-US" dirty="0" smtClean="0"/>
              <a:t>模式</a:t>
            </a:r>
            <a:endParaRPr lang="en-US" altLang="zh-CN" dirty="0" smtClean="0"/>
          </a:p>
        </p:txBody>
      </p:sp>
      <p:sp>
        <p:nvSpPr>
          <p:cNvPr id="3" name="标题 2"/>
          <p:cNvSpPr>
            <a:spLocks noGrp="1"/>
          </p:cNvSpPr>
          <p:nvPr>
            <p:ph type="title"/>
          </p:nvPr>
        </p:nvSpPr>
        <p:spPr>
          <a:xfrm>
            <a:off x="746126" y="158524"/>
            <a:ext cx="11445874" cy="674233"/>
          </a:xfrm>
        </p:spPr>
        <p:txBody>
          <a:bodyPr/>
          <a:lstStyle/>
          <a:p>
            <a:r>
              <a:rPr lang="en-US" altLang="zh-CN" sz="2400" b="0" dirty="0" smtClean="0"/>
              <a:t>Caser</a:t>
            </a:r>
            <a:r>
              <a:rPr lang="zh-CN" altLang="en-US" sz="2400" b="0" dirty="0" smtClean="0"/>
              <a:t>：</a:t>
            </a:r>
            <a:r>
              <a:rPr lang="en-US" altLang="zh-CN" sz="2400" b="0" dirty="0" smtClean="0"/>
              <a:t>Convolutional </a:t>
            </a:r>
            <a:r>
              <a:rPr lang="en-US" altLang="zh-CN" sz="2400" b="0" dirty="0"/>
              <a:t>Sequence Embedding Recommendation </a:t>
            </a:r>
            <a:r>
              <a:rPr lang="en-US" altLang="zh-CN" sz="2400" b="0" dirty="0" smtClean="0"/>
              <a:t>Model</a:t>
            </a:r>
            <a:endParaRPr kumimoji="1" lang="zh-CN" altLang="en-US" sz="24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26" y="2048648"/>
            <a:ext cx="10058400" cy="4787053"/>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2654808" y="4895912"/>
                <a:ext cx="1505712" cy="646331"/>
              </a:xfrm>
              <a:prstGeom prst="rect">
                <a:avLst/>
              </a:prstGeom>
            </p:spPr>
            <p:txBody>
              <a:bodyPr wrap="square">
                <a:spAutoFit/>
              </a:bodyPr>
              <a:lstStyle/>
              <a:p>
                <a14:m>
                  <m:oMath xmlns:m="http://schemas.openxmlformats.org/officeDocument/2006/math">
                    <m:r>
                      <a:rPr lang="en-US" altLang="zh-CN" i="1" dirty="0" smtClean="0">
                        <a:solidFill>
                          <a:srgbClr val="333333"/>
                        </a:solidFill>
                        <a:latin typeface="Cambria Math" charset="0"/>
                        <a:ea typeface="Microsoft YaHei" charset="-122"/>
                        <a:cs typeface="Microsoft YaHei" charset="-122"/>
                      </a:rPr>
                      <m:t>𝐿</m:t>
                    </m:r>
                  </m:oMath>
                </a14:m>
                <a:r>
                  <a:rPr lang="zh-CN" altLang="en-US" dirty="0">
                    <a:solidFill>
                      <a:srgbClr val="333333"/>
                    </a:solidFill>
                    <a:latin typeface="Microsoft YaHei" charset="-122"/>
                    <a:ea typeface="Microsoft YaHei" charset="-122"/>
                    <a:cs typeface="Microsoft YaHei" charset="-122"/>
                  </a:rPr>
                  <a:t>个物品在隐空间的</a:t>
                </a:r>
                <a:r>
                  <a:rPr lang="zh-CN" altLang="en-US" dirty="0" smtClean="0">
                    <a:solidFill>
                      <a:srgbClr val="333333"/>
                    </a:solidFill>
                    <a:latin typeface="Microsoft YaHei" charset="-122"/>
                    <a:ea typeface="Microsoft YaHei" charset="-122"/>
                    <a:cs typeface="Microsoft YaHei" charset="-122"/>
                  </a:rPr>
                  <a:t>表示</a:t>
                </a:r>
                <a:endParaRPr lang="zh-CN" altLang="en-US" dirty="0">
                  <a:latin typeface="Microsoft YaHei" charset="-122"/>
                  <a:ea typeface="Microsoft YaHei"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654808" y="4895912"/>
                <a:ext cx="1505712" cy="646331"/>
              </a:xfrm>
              <a:prstGeom prst="rect">
                <a:avLst/>
              </a:prstGeom>
              <a:blipFill rotWithShape="0">
                <a:blip r:embed="rId4"/>
                <a:stretch>
                  <a:fillRect l="-3644" t="-4717" r="-81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0" y="1863982"/>
                <a:ext cx="5309616" cy="369332"/>
              </a:xfrm>
              <a:prstGeom prst="rect">
                <a:avLst/>
              </a:prstGeom>
            </p:spPr>
            <p:txBody>
              <a:bodyPr wrap="square">
                <a:spAutoFit/>
              </a:bodyPr>
              <a:lstStyle/>
              <a:p>
                <a:r>
                  <a:rPr lang="zh-CN" altLang="en-US" dirty="0">
                    <a:solidFill>
                      <a:srgbClr val="333333"/>
                    </a:solidFill>
                    <a:latin typeface="Microsoft YaHei" charset="-122"/>
                    <a:ea typeface="Microsoft YaHei" charset="-122"/>
                    <a:cs typeface="Microsoft YaHei" charset="-122"/>
                  </a:rPr>
                  <a:t>训练</a:t>
                </a:r>
                <a:r>
                  <a:rPr lang="zh-CN" altLang="en-US" dirty="0" smtClean="0">
                    <a:solidFill>
                      <a:srgbClr val="333333"/>
                    </a:solidFill>
                    <a:latin typeface="Microsoft YaHei" charset="-122"/>
                    <a:ea typeface="Microsoft YaHei" charset="-122"/>
                    <a:cs typeface="Microsoft YaHei" charset="-122"/>
                  </a:rPr>
                  <a:t>样本： </a:t>
                </a:r>
                <a:r>
                  <a:rPr lang="en-US" altLang="zh-CN" dirty="0" smtClean="0">
                    <a:solidFill>
                      <a:srgbClr val="333333"/>
                    </a:solidFill>
                    <a:latin typeface="Microsoft YaHei" charset="-122"/>
                    <a:ea typeface="Microsoft YaHei" charset="-122"/>
                    <a:cs typeface="Microsoft YaHei" charset="-122"/>
                  </a:rPr>
                  <a:t>(</a:t>
                </a:r>
                <a:r>
                  <a:rPr lang="zh-CN" altLang="en-US" dirty="0">
                    <a:solidFill>
                      <a:srgbClr val="333333"/>
                    </a:solidFill>
                    <a:latin typeface="Microsoft YaHei" charset="-122"/>
                    <a:ea typeface="Microsoft YaHei" charset="-122"/>
                    <a:cs typeface="Microsoft YaHei" charset="-122"/>
                  </a:rPr>
                  <a:t>用户</a:t>
                </a:r>
                <a14:m>
                  <m:oMath xmlns:m="http://schemas.openxmlformats.org/officeDocument/2006/math">
                    <m:r>
                      <a:rPr lang="en-US" altLang="zh-CN" i="1" dirty="0" smtClean="0">
                        <a:solidFill>
                          <a:srgbClr val="333333"/>
                        </a:solidFill>
                        <a:latin typeface="Cambria Math" charset="0"/>
                        <a:ea typeface="Microsoft YaHei" charset="-122"/>
                        <a:cs typeface="Microsoft YaHei" charset="-122"/>
                      </a:rPr>
                      <m:t>𝑢</m:t>
                    </m:r>
                  </m:oMath>
                </a14:m>
                <a:r>
                  <a:rPr lang="zh-CN" altLang="en-US" dirty="0">
                    <a:solidFill>
                      <a:srgbClr val="333333"/>
                    </a:solidFill>
                    <a:latin typeface="Microsoft YaHei" charset="-122"/>
                    <a:ea typeface="Microsoft YaHei" charset="-122"/>
                    <a:cs typeface="Microsoft YaHei" charset="-122"/>
                  </a:rPr>
                  <a:t>，前</a:t>
                </a:r>
                <a14:m>
                  <m:oMath xmlns:m="http://schemas.openxmlformats.org/officeDocument/2006/math">
                    <m:r>
                      <a:rPr lang="en-US" altLang="zh-CN" i="1" dirty="0" smtClean="0">
                        <a:solidFill>
                          <a:srgbClr val="333333"/>
                        </a:solidFill>
                        <a:latin typeface="Cambria Math" charset="0"/>
                        <a:ea typeface="Microsoft YaHei" charset="-122"/>
                        <a:cs typeface="Microsoft YaHei" charset="-122"/>
                      </a:rPr>
                      <m:t>𝐿</m:t>
                    </m:r>
                  </m:oMath>
                </a14:m>
                <a:r>
                  <a:rPr lang="zh-CN" altLang="en-US" dirty="0">
                    <a:solidFill>
                      <a:srgbClr val="333333"/>
                    </a:solidFill>
                    <a:latin typeface="Microsoft YaHei" charset="-122"/>
                    <a:ea typeface="Microsoft YaHei" charset="-122"/>
                    <a:cs typeface="Microsoft YaHei" charset="-122"/>
                  </a:rPr>
                  <a:t>个物品，后</a:t>
                </a:r>
                <a14:m>
                  <m:oMath xmlns:m="http://schemas.openxmlformats.org/officeDocument/2006/math">
                    <m:r>
                      <a:rPr lang="en-US" altLang="zh-CN" i="1" dirty="0" smtClean="0">
                        <a:solidFill>
                          <a:srgbClr val="333333"/>
                        </a:solidFill>
                        <a:latin typeface="Cambria Math" charset="0"/>
                        <a:ea typeface="Microsoft YaHei" charset="-122"/>
                        <a:cs typeface="Microsoft YaHei" charset="-122"/>
                      </a:rPr>
                      <m:t>𝑇</m:t>
                    </m:r>
                  </m:oMath>
                </a14:m>
                <a:r>
                  <a:rPr lang="zh-CN" altLang="en-US" dirty="0">
                    <a:solidFill>
                      <a:srgbClr val="333333"/>
                    </a:solidFill>
                    <a:latin typeface="Microsoft YaHei" charset="-122"/>
                    <a:ea typeface="Microsoft YaHei" charset="-122"/>
                    <a:cs typeface="Microsoft YaHei" charset="-122"/>
                  </a:rPr>
                  <a:t>个物品</a:t>
                </a:r>
                <a:r>
                  <a:rPr lang="en-US" altLang="zh-CN" dirty="0">
                    <a:solidFill>
                      <a:srgbClr val="333333"/>
                    </a:solidFill>
                    <a:latin typeface="Microsoft YaHei" charset="-122"/>
                    <a:ea typeface="Microsoft YaHei" charset="-122"/>
                    <a:cs typeface="Microsoft YaHei" charset="-122"/>
                  </a:rPr>
                  <a:t>)</a:t>
                </a:r>
                <a:endParaRPr lang="zh-CN" altLang="en-US" dirty="0">
                  <a:latin typeface="Microsoft YaHei" charset="-122"/>
                  <a:ea typeface="Microsoft YaHei" charset="-122"/>
                  <a:cs typeface="Microsoft YaHei"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0" y="1863982"/>
                <a:ext cx="5309616" cy="369332"/>
              </a:xfrm>
              <a:prstGeom prst="rect">
                <a:avLst/>
              </a:prstGeom>
              <a:blipFill rotWithShape="0">
                <a:blip r:embed="rId5"/>
                <a:stretch>
                  <a:fillRect l="-918"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455521" y="5943026"/>
                <a:ext cx="4173387" cy="400110"/>
              </a:xfrm>
              <a:prstGeom prst="rect">
                <a:avLst/>
              </a:prstGeom>
            </p:spPr>
            <p:txBody>
              <a:bodyPr wrap="none">
                <a:spAutoFit/>
              </a:bodyPr>
              <a:lstStyle/>
              <a:p>
                <a:r>
                  <a:rPr lang="zh-CN" altLang="en-US" sz="2000" dirty="0">
                    <a:solidFill>
                      <a:srgbClr val="09405E"/>
                    </a:solidFill>
                    <a:latin typeface="Microsoft YaHei" charset="-122"/>
                    <a:ea typeface="Microsoft YaHei" charset="-122"/>
                    <a:cs typeface="Microsoft YaHei" charset="-122"/>
                  </a:rPr>
                  <a:t>前</a:t>
                </a:r>
                <a14:m>
                  <m:oMath xmlns:m="http://schemas.openxmlformats.org/officeDocument/2006/math">
                    <m:r>
                      <a:rPr lang="en-US" altLang="zh-CN" sz="2000" i="1" dirty="0">
                        <a:solidFill>
                          <a:srgbClr val="333333"/>
                        </a:solidFill>
                        <a:latin typeface="Cambria Math" charset="0"/>
                        <a:ea typeface="Microsoft YaHei" charset="-122"/>
                        <a:cs typeface="Microsoft YaHei" charset="-122"/>
                      </a:rPr>
                      <m:t>𝐿</m:t>
                    </m:r>
                  </m:oMath>
                </a14:m>
                <a:r>
                  <a:rPr lang="zh-CN" altLang="en-US" sz="2000" dirty="0">
                    <a:solidFill>
                      <a:srgbClr val="09405E"/>
                    </a:solidFill>
                    <a:latin typeface="Microsoft YaHei" charset="-122"/>
                    <a:ea typeface="Microsoft YaHei" charset="-122"/>
                    <a:cs typeface="Microsoft YaHei" charset="-122"/>
                  </a:rPr>
                  <a:t>项</a:t>
                </a:r>
                <a:r>
                  <a:rPr lang="zh-CN" altLang="en-US" sz="2000" dirty="0" smtClean="0">
                    <a:solidFill>
                      <a:srgbClr val="09405E"/>
                    </a:solidFill>
                    <a:latin typeface="Microsoft YaHei" charset="-122"/>
                    <a:ea typeface="Microsoft YaHei" charset="-122"/>
                    <a:cs typeface="Microsoft YaHei" charset="-122"/>
                  </a:rPr>
                  <a:t>物品的</a:t>
                </a:r>
                <a:r>
                  <a:rPr lang="zh-CN" altLang="en-US" sz="2000" dirty="0">
                    <a:solidFill>
                      <a:srgbClr val="09405E"/>
                    </a:solidFill>
                    <a:latin typeface="Microsoft YaHei" charset="-122"/>
                    <a:ea typeface="Microsoft YaHei" charset="-122"/>
                    <a:cs typeface="Microsoft YaHei" charset="-122"/>
                  </a:rPr>
                  <a:t>加权</a:t>
                </a:r>
                <a:r>
                  <a:rPr lang="zh-CN" altLang="en-US" sz="2000" dirty="0" smtClean="0">
                    <a:solidFill>
                      <a:srgbClr val="09405E"/>
                    </a:solidFill>
                    <a:latin typeface="Microsoft YaHei" charset="-122"/>
                    <a:ea typeface="Microsoft YaHei" charset="-122"/>
                    <a:cs typeface="Microsoft YaHei" charset="-122"/>
                  </a:rPr>
                  <a:t>和：点</a:t>
                </a:r>
                <a:r>
                  <a:rPr lang="zh-CN" altLang="en-US" sz="2000" dirty="0">
                    <a:solidFill>
                      <a:srgbClr val="09405E"/>
                    </a:solidFill>
                    <a:latin typeface="Microsoft YaHei" charset="-122"/>
                    <a:ea typeface="Microsoft YaHei" charset="-122"/>
                    <a:cs typeface="Microsoft YaHei" charset="-122"/>
                  </a:rPr>
                  <a:t>级序列模式</a:t>
                </a:r>
              </a:p>
            </p:txBody>
          </p:sp>
        </mc:Choice>
        <mc:Fallback xmlns="">
          <p:sp>
            <p:nvSpPr>
              <p:cNvPr id="10" name="矩形 9"/>
              <p:cNvSpPr>
                <a:spLocks noRot="1" noChangeAspect="1" noMove="1" noResize="1" noEditPoints="1" noAdjustHandles="1" noChangeArrowheads="1" noChangeShapeType="1" noTextEdit="1"/>
              </p:cNvSpPr>
              <p:nvPr/>
            </p:nvSpPr>
            <p:spPr>
              <a:xfrm>
                <a:off x="4455521" y="5943026"/>
                <a:ext cx="4173387" cy="400110"/>
              </a:xfrm>
              <a:prstGeom prst="rect">
                <a:avLst/>
              </a:prstGeom>
              <a:blipFill rotWithShape="0">
                <a:blip r:embed="rId6"/>
                <a:stretch>
                  <a:fillRect l="-1606" t="-9091" r="-876" b="-25758"/>
                </a:stretch>
              </a:blipFill>
            </p:spPr>
            <p:txBody>
              <a:bodyPr/>
              <a:lstStyle/>
              <a:p>
                <a:r>
                  <a:rPr lang="zh-CN" altLang="en-US">
                    <a:noFill/>
                  </a:rPr>
                  <a:t> </a:t>
                </a:r>
              </a:p>
            </p:txBody>
          </p:sp>
        </mc:Fallback>
      </mc:AlternateContent>
      <p:sp>
        <p:nvSpPr>
          <p:cNvPr id="11" name="矩形 10"/>
          <p:cNvSpPr/>
          <p:nvPr/>
        </p:nvSpPr>
        <p:spPr>
          <a:xfrm>
            <a:off x="4913551" y="2478297"/>
            <a:ext cx="1723549" cy="400110"/>
          </a:xfrm>
          <a:prstGeom prst="rect">
            <a:avLst/>
          </a:prstGeom>
        </p:spPr>
        <p:txBody>
          <a:bodyPr wrap="none">
            <a:spAutoFit/>
          </a:bodyPr>
          <a:lstStyle/>
          <a:p>
            <a:r>
              <a:rPr lang="zh-CN" altLang="en-US" sz="2000" smtClean="0">
                <a:solidFill>
                  <a:srgbClr val="09405E"/>
                </a:solidFill>
                <a:latin typeface="Microsoft YaHei" charset="-122"/>
                <a:ea typeface="Microsoft YaHei" charset="-122"/>
                <a:cs typeface="Microsoft YaHei" charset="-122"/>
              </a:rPr>
              <a:t>时间序列</a:t>
            </a:r>
            <a:r>
              <a:rPr lang="zh-CN" altLang="en-US" sz="2000" dirty="0">
                <a:solidFill>
                  <a:srgbClr val="09405E"/>
                </a:solidFill>
                <a:latin typeface="Microsoft YaHei" charset="-122"/>
                <a:ea typeface="Microsoft YaHei" charset="-122"/>
                <a:cs typeface="Microsoft YaHei" charset="-122"/>
              </a:rPr>
              <a:t>模式</a:t>
            </a:r>
          </a:p>
        </p:txBody>
      </p:sp>
    </p:spTree>
    <p:extLst>
      <p:ext uri="{BB962C8B-B14F-4D97-AF65-F5344CB8AC3E}">
        <p14:creationId xmlns:p14="http://schemas.microsoft.com/office/powerpoint/2010/main" val="455699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3" name="标题 2"/>
          <p:cNvSpPr>
            <a:spLocks noGrp="1"/>
          </p:cNvSpPr>
          <p:nvPr>
            <p:ph type="title"/>
          </p:nvPr>
        </p:nvSpPr>
        <p:spPr>
          <a:xfrm>
            <a:off x="746126" y="67084"/>
            <a:ext cx="11177650" cy="674233"/>
          </a:xfrm>
        </p:spPr>
        <p:txBody>
          <a:bodyPr/>
          <a:lstStyle/>
          <a:p>
            <a:r>
              <a:rPr lang="en-US" altLang="zh-CN" b="0" dirty="0"/>
              <a:t>Behavior Sequence Transformer</a:t>
            </a:r>
            <a:endParaRPr lang="en-US" altLang="zh-CN" dirty="0"/>
          </a:p>
        </p:txBody>
      </p:sp>
      <p:pic>
        <p:nvPicPr>
          <p:cNvPr id="49158" name="Picture 6" descr="https://pic2.zhimg.com/80/v2-93efc96287ba91d822db6fe09e574e65_144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59" y="741317"/>
            <a:ext cx="10289747" cy="6116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0889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kumimoji="1" lang="zh-CN" altLang="en-US" dirty="0" smtClean="0"/>
              <a:t>推荐系统的一般框架</a:t>
            </a:r>
            <a:endParaRPr kumimoji="1" lang="zh-CN" altLang="en-US" dirty="0"/>
          </a:p>
        </p:txBody>
      </p:sp>
      <p:pic>
        <p:nvPicPr>
          <p:cNvPr id="4" name="图片 3"/>
          <p:cNvPicPr>
            <a:picLocks noChangeAspect="1"/>
          </p:cNvPicPr>
          <p:nvPr/>
        </p:nvPicPr>
        <p:blipFill>
          <a:blip r:embed="rId2"/>
          <a:stretch>
            <a:fillRect/>
          </a:stretch>
        </p:blipFill>
        <p:spPr>
          <a:xfrm>
            <a:off x="746126" y="1147763"/>
            <a:ext cx="10359618" cy="5237271"/>
          </a:xfrm>
          <a:prstGeom prst="rect">
            <a:avLst/>
          </a:prstGeom>
        </p:spPr>
      </p:pic>
      <p:sp>
        <p:nvSpPr>
          <p:cNvPr id="6" name="任意形状 5"/>
          <p:cNvSpPr/>
          <p:nvPr/>
        </p:nvSpPr>
        <p:spPr bwMode="auto">
          <a:xfrm>
            <a:off x="4187952" y="3712464"/>
            <a:ext cx="7680960" cy="3145536"/>
          </a:xfrm>
          <a:custGeom>
            <a:avLst/>
            <a:gdLst>
              <a:gd name="connsiteX0" fmla="*/ 2249424 w 7424928"/>
              <a:gd name="connsiteY0" fmla="*/ 219456 h 2834640"/>
              <a:gd name="connsiteX1" fmla="*/ 2249424 w 7424928"/>
              <a:gd name="connsiteY1" fmla="*/ 219456 h 2834640"/>
              <a:gd name="connsiteX2" fmla="*/ 2267712 w 7424928"/>
              <a:gd name="connsiteY2" fmla="*/ 384048 h 2834640"/>
              <a:gd name="connsiteX3" fmla="*/ 2231136 w 7424928"/>
              <a:gd name="connsiteY3" fmla="*/ 493776 h 2834640"/>
              <a:gd name="connsiteX4" fmla="*/ 2212848 w 7424928"/>
              <a:gd name="connsiteY4" fmla="*/ 548640 h 2834640"/>
              <a:gd name="connsiteX5" fmla="*/ 2194560 w 7424928"/>
              <a:gd name="connsiteY5" fmla="*/ 603504 h 2834640"/>
              <a:gd name="connsiteX6" fmla="*/ 2139696 w 7424928"/>
              <a:gd name="connsiteY6" fmla="*/ 676656 h 2834640"/>
              <a:gd name="connsiteX7" fmla="*/ 2048256 w 7424928"/>
              <a:gd name="connsiteY7" fmla="*/ 841248 h 2834640"/>
              <a:gd name="connsiteX8" fmla="*/ 1938528 w 7424928"/>
              <a:gd name="connsiteY8" fmla="*/ 1005840 h 2834640"/>
              <a:gd name="connsiteX9" fmla="*/ 1847088 w 7424928"/>
              <a:gd name="connsiteY9" fmla="*/ 1152144 h 2834640"/>
              <a:gd name="connsiteX10" fmla="*/ 1737360 w 7424928"/>
              <a:gd name="connsiteY10" fmla="*/ 1316736 h 2834640"/>
              <a:gd name="connsiteX11" fmla="*/ 1700784 w 7424928"/>
              <a:gd name="connsiteY11" fmla="*/ 1371600 h 2834640"/>
              <a:gd name="connsiteX12" fmla="*/ 1682496 w 7424928"/>
              <a:gd name="connsiteY12" fmla="*/ 1426464 h 2834640"/>
              <a:gd name="connsiteX13" fmla="*/ 1627632 w 7424928"/>
              <a:gd name="connsiteY13" fmla="*/ 1481328 h 2834640"/>
              <a:gd name="connsiteX14" fmla="*/ 1463040 w 7424928"/>
              <a:gd name="connsiteY14" fmla="*/ 1554480 h 2834640"/>
              <a:gd name="connsiteX15" fmla="*/ 1353312 w 7424928"/>
              <a:gd name="connsiteY15" fmla="*/ 1591056 h 2834640"/>
              <a:gd name="connsiteX16" fmla="*/ 1188720 w 7424928"/>
              <a:gd name="connsiteY16" fmla="*/ 1645920 h 2834640"/>
              <a:gd name="connsiteX17" fmla="*/ 1133856 w 7424928"/>
              <a:gd name="connsiteY17" fmla="*/ 1664208 h 2834640"/>
              <a:gd name="connsiteX18" fmla="*/ 932688 w 7424928"/>
              <a:gd name="connsiteY18" fmla="*/ 1700784 h 2834640"/>
              <a:gd name="connsiteX19" fmla="*/ 310896 w 7424928"/>
              <a:gd name="connsiteY19" fmla="*/ 1719072 h 2834640"/>
              <a:gd name="connsiteX20" fmla="*/ 182880 w 7424928"/>
              <a:gd name="connsiteY20" fmla="*/ 1755648 h 2834640"/>
              <a:gd name="connsiteX21" fmla="*/ 73152 w 7424928"/>
              <a:gd name="connsiteY21" fmla="*/ 1828800 h 2834640"/>
              <a:gd name="connsiteX22" fmla="*/ 36576 w 7424928"/>
              <a:gd name="connsiteY22" fmla="*/ 1883664 h 2834640"/>
              <a:gd name="connsiteX23" fmla="*/ 0 w 7424928"/>
              <a:gd name="connsiteY23" fmla="*/ 1993392 h 2834640"/>
              <a:gd name="connsiteX24" fmla="*/ 36576 w 7424928"/>
              <a:gd name="connsiteY24" fmla="*/ 2103120 h 2834640"/>
              <a:gd name="connsiteX25" fmla="*/ 73152 w 7424928"/>
              <a:gd name="connsiteY25" fmla="*/ 2157984 h 2834640"/>
              <a:gd name="connsiteX26" fmla="*/ 91440 w 7424928"/>
              <a:gd name="connsiteY26" fmla="*/ 2212848 h 2834640"/>
              <a:gd name="connsiteX27" fmla="*/ 146304 w 7424928"/>
              <a:gd name="connsiteY27" fmla="*/ 2249424 h 2834640"/>
              <a:gd name="connsiteX28" fmla="*/ 182880 w 7424928"/>
              <a:gd name="connsiteY28" fmla="*/ 2304288 h 2834640"/>
              <a:gd name="connsiteX29" fmla="*/ 237744 w 7424928"/>
              <a:gd name="connsiteY29" fmla="*/ 2340864 h 2834640"/>
              <a:gd name="connsiteX30" fmla="*/ 310896 w 7424928"/>
              <a:gd name="connsiteY30" fmla="*/ 2395728 h 2834640"/>
              <a:gd name="connsiteX31" fmla="*/ 365760 w 7424928"/>
              <a:gd name="connsiteY31" fmla="*/ 2414016 h 2834640"/>
              <a:gd name="connsiteX32" fmla="*/ 475488 w 7424928"/>
              <a:gd name="connsiteY32" fmla="*/ 2487168 h 2834640"/>
              <a:gd name="connsiteX33" fmla="*/ 530352 w 7424928"/>
              <a:gd name="connsiteY33" fmla="*/ 2523744 h 2834640"/>
              <a:gd name="connsiteX34" fmla="*/ 585216 w 7424928"/>
              <a:gd name="connsiteY34" fmla="*/ 2542032 h 2834640"/>
              <a:gd name="connsiteX35" fmla="*/ 640080 w 7424928"/>
              <a:gd name="connsiteY35" fmla="*/ 2596896 h 2834640"/>
              <a:gd name="connsiteX36" fmla="*/ 694944 w 7424928"/>
              <a:gd name="connsiteY36" fmla="*/ 2615184 h 2834640"/>
              <a:gd name="connsiteX37" fmla="*/ 768096 w 7424928"/>
              <a:gd name="connsiteY37" fmla="*/ 2651760 h 2834640"/>
              <a:gd name="connsiteX38" fmla="*/ 914400 w 7424928"/>
              <a:gd name="connsiteY38" fmla="*/ 2688336 h 2834640"/>
              <a:gd name="connsiteX39" fmla="*/ 969264 w 7424928"/>
              <a:gd name="connsiteY39" fmla="*/ 2706624 h 2834640"/>
              <a:gd name="connsiteX40" fmla="*/ 1280160 w 7424928"/>
              <a:gd name="connsiteY40" fmla="*/ 2724912 h 2834640"/>
              <a:gd name="connsiteX41" fmla="*/ 2249424 w 7424928"/>
              <a:gd name="connsiteY41" fmla="*/ 2743200 h 2834640"/>
              <a:gd name="connsiteX42" fmla="*/ 2523744 w 7424928"/>
              <a:gd name="connsiteY42" fmla="*/ 2761488 h 2834640"/>
              <a:gd name="connsiteX43" fmla="*/ 2852928 w 7424928"/>
              <a:gd name="connsiteY43" fmla="*/ 2798064 h 2834640"/>
              <a:gd name="connsiteX44" fmla="*/ 2999232 w 7424928"/>
              <a:gd name="connsiteY44" fmla="*/ 2816352 h 2834640"/>
              <a:gd name="connsiteX45" fmla="*/ 3218688 w 7424928"/>
              <a:gd name="connsiteY45" fmla="*/ 2834640 h 2834640"/>
              <a:gd name="connsiteX46" fmla="*/ 3968496 w 7424928"/>
              <a:gd name="connsiteY46" fmla="*/ 2816352 h 2834640"/>
              <a:gd name="connsiteX47" fmla="*/ 4352544 w 7424928"/>
              <a:gd name="connsiteY47" fmla="*/ 2798064 h 2834640"/>
              <a:gd name="connsiteX48" fmla="*/ 4498848 w 7424928"/>
              <a:gd name="connsiteY48" fmla="*/ 2779776 h 2834640"/>
              <a:gd name="connsiteX49" fmla="*/ 5175504 w 7424928"/>
              <a:gd name="connsiteY49" fmla="*/ 2761488 h 2834640"/>
              <a:gd name="connsiteX50" fmla="*/ 5504688 w 7424928"/>
              <a:gd name="connsiteY50" fmla="*/ 2724912 h 2834640"/>
              <a:gd name="connsiteX51" fmla="*/ 6345936 w 7424928"/>
              <a:gd name="connsiteY51" fmla="*/ 2706624 h 2834640"/>
              <a:gd name="connsiteX52" fmla="*/ 6729984 w 7424928"/>
              <a:gd name="connsiteY52" fmla="*/ 2670048 h 2834640"/>
              <a:gd name="connsiteX53" fmla="*/ 6839712 w 7424928"/>
              <a:gd name="connsiteY53" fmla="*/ 2633472 h 2834640"/>
              <a:gd name="connsiteX54" fmla="*/ 6949440 w 7424928"/>
              <a:gd name="connsiteY54" fmla="*/ 2560320 h 2834640"/>
              <a:gd name="connsiteX55" fmla="*/ 7022592 w 7424928"/>
              <a:gd name="connsiteY55" fmla="*/ 2450592 h 2834640"/>
              <a:gd name="connsiteX56" fmla="*/ 7205472 w 7424928"/>
              <a:gd name="connsiteY56" fmla="*/ 2286000 h 2834640"/>
              <a:gd name="connsiteX57" fmla="*/ 7296912 w 7424928"/>
              <a:gd name="connsiteY57" fmla="*/ 2194560 h 2834640"/>
              <a:gd name="connsiteX58" fmla="*/ 7370064 w 7424928"/>
              <a:gd name="connsiteY58" fmla="*/ 2084832 h 2834640"/>
              <a:gd name="connsiteX59" fmla="*/ 7406640 w 7424928"/>
              <a:gd name="connsiteY59" fmla="*/ 2029968 h 2834640"/>
              <a:gd name="connsiteX60" fmla="*/ 7424928 w 7424928"/>
              <a:gd name="connsiteY60" fmla="*/ 1975104 h 2834640"/>
              <a:gd name="connsiteX61" fmla="*/ 7388352 w 7424928"/>
              <a:gd name="connsiteY61" fmla="*/ 1700784 h 2834640"/>
              <a:gd name="connsiteX62" fmla="*/ 7351776 w 7424928"/>
              <a:gd name="connsiteY62" fmla="*/ 1627632 h 2834640"/>
              <a:gd name="connsiteX63" fmla="*/ 7132320 w 7424928"/>
              <a:gd name="connsiteY63" fmla="*/ 1408176 h 2834640"/>
              <a:gd name="connsiteX64" fmla="*/ 7059168 w 7424928"/>
              <a:gd name="connsiteY64" fmla="*/ 1353312 h 2834640"/>
              <a:gd name="connsiteX65" fmla="*/ 6967728 w 7424928"/>
              <a:gd name="connsiteY65" fmla="*/ 1316736 h 2834640"/>
              <a:gd name="connsiteX66" fmla="*/ 6858000 w 7424928"/>
              <a:gd name="connsiteY66" fmla="*/ 1243584 h 2834640"/>
              <a:gd name="connsiteX67" fmla="*/ 6656832 w 7424928"/>
              <a:gd name="connsiteY67" fmla="*/ 1170432 h 2834640"/>
              <a:gd name="connsiteX68" fmla="*/ 6364224 w 7424928"/>
              <a:gd name="connsiteY68" fmla="*/ 1060704 h 2834640"/>
              <a:gd name="connsiteX69" fmla="*/ 6272784 w 7424928"/>
              <a:gd name="connsiteY69" fmla="*/ 1042416 h 2834640"/>
              <a:gd name="connsiteX70" fmla="*/ 6181344 w 7424928"/>
              <a:gd name="connsiteY70" fmla="*/ 1005840 h 2834640"/>
              <a:gd name="connsiteX71" fmla="*/ 6071616 w 7424928"/>
              <a:gd name="connsiteY71" fmla="*/ 969264 h 2834640"/>
              <a:gd name="connsiteX72" fmla="*/ 5980176 w 7424928"/>
              <a:gd name="connsiteY72" fmla="*/ 932688 h 2834640"/>
              <a:gd name="connsiteX73" fmla="*/ 5907024 w 7424928"/>
              <a:gd name="connsiteY73" fmla="*/ 914400 h 2834640"/>
              <a:gd name="connsiteX74" fmla="*/ 5833872 w 7424928"/>
              <a:gd name="connsiteY74" fmla="*/ 877824 h 2834640"/>
              <a:gd name="connsiteX75" fmla="*/ 5779008 w 7424928"/>
              <a:gd name="connsiteY75" fmla="*/ 859536 h 2834640"/>
              <a:gd name="connsiteX76" fmla="*/ 5632704 w 7424928"/>
              <a:gd name="connsiteY76" fmla="*/ 768096 h 2834640"/>
              <a:gd name="connsiteX77" fmla="*/ 5559552 w 7424928"/>
              <a:gd name="connsiteY77" fmla="*/ 749808 h 2834640"/>
              <a:gd name="connsiteX78" fmla="*/ 5431536 w 7424928"/>
              <a:gd name="connsiteY78" fmla="*/ 658368 h 2834640"/>
              <a:gd name="connsiteX79" fmla="*/ 5376672 w 7424928"/>
              <a:gd name="connsiteY79" fmla="*/ 621792 h 2834640"/>
              <a:gd name="connsiteX80" fmla="*/ 5230368 w 7424928"/>
              <a:gd name="connsiteY80" fmla="*/ 548640 h 2834640"/>
              <a:gd name="connsiteX81" fmla="*/ 5157216 w 7424928"/>
              <a:gd name="connsiteY81" fmla="*/ 512064 h 2834640"/>
              <a:gd name="connsiteX82" fmla="*/ 5029200 w 7424928"/>
              <a:gd name="connsiteY82" fmla="*/ 438912 h 2834640"/>
              <a:gd name="connsiteX83" fmla="*/ 4919472 w 7424928"/>
              <a:gd name="connsiteY83" fmla="*/ 347472 h 2834640"/>
              <a:gd name="connsiteX84" fmla="*/ 4846320 w 7424928"/>
              <a:gd name="connsiteY84" fmla="*/ 292608 h 2834640"/>
              <a:gd name="connsiteX85" fmla="*/ 4736592 w 7424928"/>
              <a:gd name="connsiteY85" fmla="*/ 164592 h 2834640"/>
              <a:gd name="connsiteX86" fmla="*/ 4608576 w 7424928"/>
              <a:gd name="connsiteY86" fmla="*/ 91440 h 2834640"/>
              <a:gd name="connsiteX87" fmla="*/ 4498848 w 7424928"/>
              <a:gd name="connsiteY87" fmla="*/ 54864 h 2834640"/>
              <a:gd name="connsiteX88" fmla="*/ 4334256 w 7424928"/>
              <a:gd name="connsiteY88" fmla="*/ 36576 h 2834640"/>
              <a:gd name="connsiteX89" fmla="*/ 4114800 w 7424928"/>
              <a:gd name="connsiteY89" fmla="*/ 0 h 2834640"/>
              <a:gd name="connsiteX90" fmla="*/ 3931920 w 7424928"/>
              <a:gd name="connsiteY90" fmla="*/ 18288 h 2834640"/>
              <a:gd name="connsiteX91" fmla="*/ 3858768 w 7424928"/>
              <a:gd name="connsiteY91" fmla="*/ 36576 h 2834640"/>
              <a:gd name="connsiteX92" fmla="*/ 3749040 w 7424928"/>
              <a:gd name="connsiteY92" fmla="*/ 73152 h 2834640"/>
              <a:gd name="connsiteX93" fmla="*/ 3675888 w 7424928"/>
              <a:gd name="connsiteY93" fmla="*/ 91440 h 2834640"/>
              <a:gd name="connsiteX94" fmla="*/ 3621024 w 7424928"/>
              <a:gd name="connsiteY94" fmla="*/ 109728 h 2834640"/>
              <a:gd name="connsiteX95" fmla="*/ 3438144 w 7424928"/>
              <a:gd name="connsiteY95" fmla="*/ 146304 h 2834640"/>
              <a:gd name="connsiteX96" fmla="*/ 3200400 w 7424928"/>
              <a:gd name="connsiteY96" fmla="*/ 201168 h 2834640"/>
              <a:gd name="connsiteX97" fmla="*/ 2724912 w 7424928"/>
              <a:gd name="connsiteY97" fmla="*/ 237744 h 2834640"/>
              <a:gd name="connsiteX98" fmla="*/ 2249424 w 7424928"/>
              <a:gd name="connsiteY98" fmla="*/ 219456 h 283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424928" h="2834640">
                <a:moveTo>
                  <a:pt x="2249424" y="219456"/>
                </a:moveTo>
                <a:lnTo>
                  <a:pt x="2249424" y="219456"/>
                </a:lnTo>
                <a:cubicBezTo>
                  <a:pt x="2255520" y="274320"/>
                  <a:pt x="2271384" y="328969"/>
                  <a:pt x="2267712" y="384048"/>
                </a:cubicBezTo>
                <a:cubicBezTo>
                  <a:pt x="2265147" y="422517"/>
                  <a:pt x="2243328" y="457200"/>
                  <a:pt x="2231136" y="493776"/>
                </a:cubicBezTo>
                <a:lnTo>
                  <a:pt x="2212848" y="548640"/>
                </a:lnTo>
                <a:cubicBezTo>
                  <a:pt x="2206752" y="566928"/>
                  <a:pt x="2206126" y="588082"/>
                  <a:pt x="2194560" y="603504"/>
                </a:cubicBezTo>
                <a:lnTo>
                  <a:pt x="2139696" y="676656"/>
                </a:lnTo>
                <a:cubicBezTo>
                  <a:pt x="2107507" y="773223"/>
                  <a:pt x="2132101" y="715480"/>
                  <a:pt x="2048256" y="841248"/>
                </a:cubicBezTo>
                <a:lnTo>
                  <a:pt x="1938528" y="1005840"/>
                </a:lnTo>
                <a:cubicBezTo>
                  <a:pt x="1827678" y="1172115"/>
                  <a:pt x="2001490" y="909512"/>
                  <a:pt x="1847088" y="1152144"/>
                </a:cubicBezTo>
                <a:lnTo>
                  <a:pt x="1737360" y="1316736"/>
                </a:lnTo>
                <a:cubicBezTo>
                  <a:pt x="1725168" y="1335024"/>
                  <a:pt x="1707735" y="1350748"/>
                  <a:pt x="1700784" y="1371600"/>
                </a:cubicBezTo>
                <a:cubicBezTo>
                  <a:pt x="1694688" y="1389888"/>
                  <a:pt x="1693189" y="1410424"/>
                  <a:pt x="1682496" y="1426464"/>
                </a:cubicBezTo>
                <a:cubicBezTo>
                  <a:pt x="1668150" y="1447983"/>
                  <a:pt x="1647501" y="1464771"/>
                  <a:pt x="1627632" y="1481328"/>
                </a:cubicBezTo>
                <a:cubicBezTo>
                  <a:pt x="1569670" y="1529630"/>
                  <a:pt x="1542783" y="1527899"/>
                  <a:pt x="1463040" y="1554480"/>
                </a:cubicBezTo>
                <a:lnTo>
                  <a:pt x="1353312" y="1591056"/>
                </a:lnTo>
                <a:lnTo>
                  <a:pt x="1188720" y="1645920"/>
                </a:lnTo>
                <a:cubicBezTo>
                  <a:pt x="1170432" y="1652016"/>
                  <a:pt x="1152558" y="1659533"/>
                  <a:pt x="1133856" y="1664208"/>
                </a:cubicBezTo>
                <a:cubicBezTo>
                  <a:pt x="1060568" y="1682530"/>
                  <a:pt x="1014101" y="1696813"/>
                  <a:pt x="932688" y="1700784"/>
                </a:cubicBezTo>
                <a:cubicBezTo>
                  <a:pt x="725581" y="1710887"/>
                  <a:pt x="518160" y="1712976"/>
                  <a:pt x="310896" y="1719072"/>
                </a:cubicBezTo>
                <a:cubicBezTo>
                  <a:pt x="293678" y="1723377"/>
                  <a:pt x="204346" y="1743722"/>
                  <a:pt x="182880" y="1755648"/>
                </a:cubicBezTo>
                <a:cubicBezTo>
                  <a:pt x="144453" y="1776996"/>
                  <a:pt x="73152" y="1828800"/>
                  <a:pt x="73152" y="1828800"/>
                </a:cubicBezTo>
                <a:cubicBezTo>
                  <a:pt x="60960" y="1847088"/>
                  <a:pt x="45503" y="1863579"/>
                  <a:pt x="36576" y="1883664"/>
                </a:cubicBezTo>
                <a:cubicBezTo>
                  <a:pt x="20918" y="1918896"/>
                  <a:pt x="0" y="1993392"/>
                  <a:pt x="0" y="1993392"/>
                </a:cubicBezTo>
                <a:cubicBezTo>
                  <a:pt x="12192" y="2029968"/>
                  <a:pt x="15190" y="2071041"/>
                  <a:pt x="36576" y="2103120"/>
                </a:cubicBezTo>
                <a:cubicBezTo>
                  <a:pt x="48768" y="2121408"/>
                  <a:pt x="63322" y="2138325"/>
                  <a:pt x="73152" y="2157984"/>
                </a:cubicBezTo>
                <a:cubicBezTo>
                  <a:pt x="81773" y="2175226"/>
                  <a:pt x="79398" y="2197795"/>
                  <a:pt x="91440" y="2212848"/>
                </a:cubicBezTo>
                <a:cubicBezTo>
                  <a:pt x="105170" y="2230011"/>
                  <a:pt x="128016" y="2237232"/>
                  <a:pt x="146304" y="2249424"/>
                </a:cubicBezTo>
                <a:cubicBezTo>
                  <a:pt x="158496" y="2267712"/>
                  <a:pt x="167338" y="2288746"/>
                  <a:pt x="182880" y="2304288"/>
                </a:cubicBezTo>
                <a:cubicBezTo>
                  <a:pt x="198422" y="2319830"/>
                  <a:pt x="219859" y="2328089"/>
                  <a:pt x="237744" y="2340864"/>
                </a:cubicBezTo>
                <a:cubicBezTo>
                  <a:pt x="262547" y="2358580"/>
                  <a:pt x="284432" y="2380606"/>
                  <a:pt x="310896" y="2395728"/>
                </a:cubicBezTo>
                <a:cubicBezTo>
                  <a:pt x="327633" y="2405292"/>
                  <a:pt x="348909" y="2404654"/>
                  <a:pt x="365760" y="2414016"/>
                </a:cubicBezTo>
                <a:cubicBezTo>
                  <a:pt x="404187" y="2435364"/>
                  <a:pt x="438912" y="2462784"/>
                  <a:pt x="475488" y="2487168"/>
                </a:cubicBezTo>
                <a:cubicBezTo>
                  <a:pt x="493776" y="2499360"/>
                  <a:pt x="509500" y="2516793"/>
                  <a:pt x="530352" y="2523744"/>
                </a:cubicBezTo>
                <a:lnTo>
                  <a:pt x="585216" y="2542032"/>
                </a:lnTo>
                <a:cubicBezTo>
                  <a:pt x="603504" y="2560320"/>
                  <a:pt x="618561" y="2582550"/>
                  <a:pt x="640080" y="2596896"/>
                </a:cubicBezTo>
                <a:cubicBezTo>
                  <a:pt x="656120" y="2607589"/>
                  <a:pt x="677225" y="2607590"/>
                  <a:pt x="694944" y="2615184"/>
                </a:cubicBezTo>
                <a:cubicBezTo>
                  <a:pt x="720002" y="2625923"/>
                  <a:pt x="742233" y="2643139"/>
                  <a:pt x="768096" y="2651760"/>
                </a:cubicBezTo>
                <a:cubicBezTo>
                  <a:pt x="815785" y="2667656"/>
                  <a:pt x="866711" y="2672440"/>
                  <a:pt x="914400" y="2688336"/>
                </a:cubicBezTo>
                <a:cubicBezTo>
                  <a:pt x="932688" y="2694432"/>
                  <a:pt x="950082" y="2704706"/>
                  <a:pt x="969264" y="2706624"/>
                </a:cubicBezTo>
                <a:cubicBezTo>
                  <a:pt x="1072560" y="2716954"/>
                  <a:pt x="1176391" y="2721947"/>
                  <a:pt x="1280160" y="2724912"/>
                </a:cubicBezTo>
                <a:lnTo>
                  <a:pt x="2249424" y="2743200"/>
                </a:lnTo>
                <a:cubicBezTo>
                  <a:pt x="2340864" y="2749296"/>
                  <a:pt x="2432477" y="2753191"/>
                  <a:pt x="2523744" y="2761488"/>
                </a:cubicBezTo>
                <a:cubicBezTo>
                  <a:pt x="2633694" y="2771483"/>
                  <a:pt x="2743377" y="2784370"/>
                  <a:pt x="2852928" y="2798064"/>
                </a:cubicBezTo>
                <a:cubicBezTo>
                  <a:pt x="2901696" y="2804160"/>
                  <a:pt x="2950328" y="2811462"/>
                  <a:pt x="2999232" y="2816352"/>
                </a:cubicBezTo>
                <a:cubicBezTo>
                  <a:pt x="3072273" y="2823656"/>
                  <a:pt x="3145536" y="2828544"/>
                  <a:pt x="3218688" y="2834640"/>
                </a:cubicBezTo>
                <a:lnTo>
                  <a:pt x="3968496" y="2816352"/>
                </a:lnTo>
                <a:cubicBezTo>
                  <a:pt x="4096590" y="2812220"/>
                  <a:pt x="4224687" y="2806882"/>
                  <a:pt x="4352544" y="2798064"/>
                </a:cubicBezTo>
                <a:cubicBezTo>
                  <a:pt x="4401575" y="2794683"/>
                  <a:pt x="4449749" y="2781958"/>
                  <a:pt x="4498848" y="2779776"/>
                </a:cubicBezTo>
                <a:cubicBezTo>
                  <a:pt x="4724260" y="2769758"/>
                  <a:pt x="4949952" y="2767584"/>
                  <a:pt x="5175504" y="2761488"/>
                </a:cubicBezTo>
                <a:cubicBezTo>
                  <a:pt x="5248720" y="2752336"/>
                  <a:pt x="5439789" y="2727230"/>
                  <a:pt x="5504688" y="2724912"/>
                </a:cubicBezTo>
                <a:cubicBezTo>
                  <a:pt x="5784992" y="2714901"/>
                  <a:pt x="6065520" y="2712720"/>
                  <a:pt x="6345936" y="2706624"/>
                </a:cubicBezTo>
                <a:cubicBezTo>
                  <a:pt x="6533049" y="2695617"/>
                  <a:pt x="6592165" y="2711394"/>
                  <a:pt x="6729984" y="2670048"/>
                </a:cubicBezTo>
                <a:cubicBezTo>
                  <a:pt x="6766913" y="2658969"/>
                  <a:pt x="6807633" y="2654858"/>
                  <a:pt x="6839712" y="2633472"/>
                </a:cubicBezTo>
                <a:lnTo>
                  <a:pt x="6949440" y="2560320"/>
                </a:lnTo>
                <a:cubicBezTo>
                  <a:pt x="6973824" y="2523744"/>
                  <a:pt x="6986016" y="2474976"/>
                  <a:pt x="7022592" y="2450592"/>
                </a:cubicBezTo>
                <a:cubicBezTo>
                  <a:pt x="7096296" y="2401456"/>
                  <a:pt x="7148049" y="2372135"/>
                  <a:pt x="7205472" y="2286000"/>
                </a:cubicBezTo>
                <a:cubicBezTo>
                  <a:pt x="7254240" y="2212848"/>
                  <a:pt x="7223760" y="2243328"/>
                  <a:pt x="7296912" y="2194560"/>
                </a:cubicBezTo>
                <a:lnTo>
                  <a:pt x="7370064" y="2084832"/>
                </a:lnTo>
                <a:cubicBezTo>
                  <a:pt x="7382256" y="2066544"/>
                  <a:pt x="7399689" y="2050820"/>
                  <a:pt x="7406640" y="2029968"/>
                </a:cubicBezTo>
                <a:lnTo>
                  <a:pt x="7424928" y="1975104"/>
                </a:lnTo>
                <a:cubicBezTo>
                  <a:pt x="7415938" y="1867221"/>
                  <a:pt x="7426991" y="1790941"/>
                  <a:pt x="7388352" y="1700784"/>
                </a:cubicBezTo>
                <a:cubicBezTo>
                  <a:pt x="7377613" y="1675726"/>
                  <a:pt x="7365802" y="1651009"/>
                  <a:pt x="7351776" y="1627632"/>
                </a:cubicBezTo>
                <a:cubicBezTo>
                  <a:pt x="7264258" y="1481769"/>
                  <a:pt x="7286821" y="1524052"/>
                  <a:pt x="7132320" y="1408176"/>
                </a:cubicBezTo>
                <a:cubicBezTo>
                  <a:pt x="7107936" y="1389888"/>
                  <a:pt x="7087468" y="1364632"/>
                  <a:pt x="7059168" y="1353312"/>
                </a:cubicBezTo>
                <a:cubicBezTo>
                  <a:pt x="7028688" y="1341120"/>
                  <a:pt x="6996548" y="1332456"/>
                  <a:pt x="6967728" y="1316736"/>
                </a:cubicBezTo>
                <a:cubicBezTo>
                  <a:pt x="6929137" y="1295686"/>
                  <a:pt x="6896591" y="1264634"/>
                  <a:pt x="6858000" y="1243584"/>
                </a:cubicBezTo>
                <a:cubicBezTo>
                  <a:pt x="6810018" y="1217412"/>
                  <a:pt x="6704623" y="1188354"/>
                  <a:pt x="6656832" y="1170432"/>
                </a:cubicBezTo>
                <a:cubicBezTo>
                  <a:pt x="6558289" y="1133478"/>
                  <a:pt x="6465694" y="1088378"/>
                  <a:pt x="6364224" y="1060704"/>
                </a:cubicBezTo>
                <a:cubicBezTo>
                  <a:pt x="6334236" y="1052525"/>
                  <a:pt x="6302557" y="1051348"/>
                  <a:pt x="6272784" y="1042416"/>
                </a:cubicBezTo>
                <a:cubicBezTo>
                  <a:pt x="6241341" y="1032983"/>
                  <a:pt x="6212196" y="1017059"/>
                  <a:pt x="6181344" y="1005840"/>
                </a:cubicBezTo>
                <a:cubicBezTo>
                  <a:pt x="6145111" y="992664"/>
                  <a:pt x="6107849" y="982440"/>
                  <a:pt x="6071616" y="969264"/>
                </a:cubicBezTo>
                <a:cubicBezTo>
                  <a:pt x="6040764" y="958045"/>
                  <a:pt x="6011319" y="943069"/>
                  <a:pt x="5980176" y="932688"/>
                </a:cubicBezTo>
                <a:cubicBezTo>
                  <a:pt x="5956331" y="924740"/>
                  <a:pt x="5930558" y="923225"/>
                  <a:pt x="5907024" y="914400"/>
                </a:cubicBezTo>
                <a:cubicBezTo>
                  <a:pt x="5881498" y="904828"/>
                  <a:pt x="5858930" y="888563"/>
                  <a:pt x="5833872" y="877824"/>
                </a:cubicBezTo>
                <a:cubicBezTo>
                  <a:pt x="5816153" y="870230"/>
                  <a:pt x="5796727" y="867130"/>
                  <a:pt x="5779008" y="859536"/>
                </a:cubicBezTo>
                <a:cubicBezTo>
                  <a:pt x="5481731" y="732131"/>
                  <a:pt x="5947765" y="925627"/>
                  <a:pt x="5632704" y="768096"/>
                </a:cubicBezTo>
                <a:cubicBezTo>
                  <a:pt x="5610223" y="756856"/>
                  <a:pt x="5583936" y="755904"/>
                  <a:pt x="5559552" y="749808"/>
                </a:cubicBezTo>
                <a:cubicBezTo>
                  <a:pt x="5470187" y="660443"/>
                  <a:pt x="5543868" y="722558"/>
                  <a:pt x="5431536" y="658368"/>
                </a:cubicBezTo>
                <a:cubicBezTo>
                  <a:pt x="5412453" y="647463"/>
                  <a:pt x="5395968" y="632317"/>
                  <a:pt x="5376672" y="621792"/>
                </a:cubicBezTo>
                <a:cubicBezTo>
                  <a:pt x="5328805" y="595683"/>
                  <a:pt x="5279136" y="573024"/>
                  <a:pt x="5230368" y="548640"/>
                </a:cubicBezTo>
                <a:cubicBezTo>
                  <a:pt x="5205984" y="536448"/>
                  <a:pt x="5179899" y="527186"/>
                  <a:pt x="5157216" y="512064"/>
                </a:cubicBezTo>
                <a:cubicBezTo>
                  <a:pt x="5023549" y="422952"/>
                  <a:pt x="5191619" y="531723"/>
                  <a:pt x="5029200" y="438912"/>
                </a:cubicBezTo>
                <a:cubicBezTo>
                  <a:pt x="4948361" y="392718"/>
                  <a:pt x="4995121" y="412314"/>
                  <a:pt x="4919472" y="347472"/>
                </a:cubicBezTo>
                <a:cubicBezTo>
                  <a:pt x="4896330" y="327636"/>
                  <a:pt x="4867873" y="314161"/>
                  <a:pt x="4846320" y="292608"/>
                </a:cubicBezTo>
                <a:cubicBezTo>
                  <a:pt x="4725232" y="171520"/>
                  <a:pt x="4856034" y="264127"/>
                  <a:pt x="4736592" y="164592"/>
                </a:cubicBezTo>
                <a:cubicBezTo>
                  <a:pt x="4706138" y="139214"/>
                  <a:pt x="4642975" y="105199"/>
                  <a:pt x="4608576" y="91440"/>
                </a:cubicBezTo>
                <a:cubicBezTo>
                  <a:pt x="4572779" y="77121"/>
                  <a:pt x="4537167" y="59122"/>
                  <a:pt x="4498848" y="54864"/>
                </a:cubicBezTo>
                <a:lnTo>
                  <a:pt x="4334256" y="36576"/>
                </a:lnTo>
                <a:cubicBezTo>
                  <a:pt x="4248413" y="7962"/>
                  <a:pt x="4237301" y="0"/>
                  <a:pt x="4114800" y="0"/>
                </a:cubicBezTo>
                <a:cubicBezTo>
                  <a:pt x="4053536" y="0"/>
                  <a:pt x="3992880" y="12192"/>
                  <a:pt x="3931920" y="18288"/>
                </a:cubicBezTo>
                <a:cubicBezTo>
                  <a:pt x="3907536" y="24384"/>
                  <a:pt x="3882842" y="29354"/>
                  <a:pt x="3858768" y="36576"/>
                </a:cubicBezTo>
                <a:cubicBezTo>
                  <a:pt x="3821839" y="47655"/>
                  <a:pt x="3786443" y="63801"/>
                  <a:pt x="3749040" y="73152"/>
                </a:cubicBezTo>
                <a:cubicBezTo>
                  <a:pt x="3724656" y="79248"/>
                  <a:pt x="3700055" y="84535"/>
                  <a:pt x="3675888" y="91440"/>
                </a:cubicBezTo>
                <a:cubicBezTo>
                  <a:pt x="3657352" y="96736"/>
                  <a:pt x="3639560" y="104432"/>
                  <a:pt x="3621024" y="109728"/>
                </a:cubicBezTo>
                <a:cubicBezTo>
                  <a:pt x="3505673" y="142685"/>
                  <a:pt x="3581849" y="115510"/>
                  <a:pt x="3438144" y="146304"/>
                </a:cubicBezTo>
                <a:cubicBezTo>
                  <a:pt x="3371266" y="160635"/>
                  <a:pt x="3273373" y="191438"/>
                  <a:pt x="3200400" y="201168"/>
                </a:cubicBezTo>
                <a:cubicBezTo>
                  <a:pt x="3052100" y="220941"/>
                  <a:pt x="2868387" y="228777"/>
                  <a:pt x="2724912" y="237744"/>
                </a:cubicBezTo>
                <a:cubicBezTo>
                  <a:pt x="2426482" y="212875"/>
                  <a:pt x="2328672" y="222504"/>
                  <a:pt x="2249424" y="219456"/>
                </a:cubicBezTo>
                <a:close/>
              </a:path>
            </a:pathLst>
          </a:custGeom>
          <a:noFill/>
          <a:ln w="412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5097276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a:buClr>
                <a:srgbClr val="09405E"/>
              </a:buClr>
              <a:buFont typeface="Wingdings" charset="2"/>
              <a:buChar char="n"/>
            </a:pPr>
            <a:r>
              <a:rPr lang="zh-CN" altLang="en-US" dirty="0" smtClean="0"/>
              <a:t>协同过滤中只用到了用户和商品的历史交互信息</a:t>
            </a:r>
            <a:endParaRPr lang="en-US" altLang="zh-CN" dirty="0" smtClean="0"/>
          </a:p>
          <a:p>
            <a:pPr>
              <a:buClr>
                <a:srgbClr val="09405E"/>
              </a:buClr>
              <a:buFont typeface="Wingdings" charset="2"/>
              <a:buChar char="n"/>
            </a:pPr>
            <a:r>
              <a:rPr lang="zh-CN" altLang="en-US" dirty="0" smtClean="0"/>
              <a:t>更多边信息：</a:t>
            </a:r>
            <a:endParaRPr lang="en-US" altLang="zh-CN" dirty="0" smtClean="0"/>
          </a:p>
          <a:p>
            <a:pPr lvl="1">
              <a:buClr>
                <a:srgbClr val="09405E"/>
              </a:buClr>
              <a:buFont typeface="Wingdings" charset="2"/>
              <a:buChar char="n"/>
            </a:pPr>
            <a:r>
              <a:rPr lang="zh-CN" altLang="en-US" dirty="0" smtClean="0"/>
              <a:t>用户信息：性别、年龄、职业、</a:t>
            </a:r>
            <a:r>
              <a:rPr lang="mr-IN" altLang="zh-CN" dirty="0" smtClean="0"/>
              <a:t>…</a:t>
            </a:r>
            <a:endParaRPr lang="en-US" altLang="zh-CN" dirty="0" smtClean="0"/>
          </a:p>
          <a:p>
            <a:pPr lvl="1">
              <a:buClr>
                <a:srgbClr val="09405E"/>
              </a:buClr>
              <a:buFont typeface="Wingdings" charset="2"/>
              <a:buChar char="n"/>
            </a:pPr>
            <a:r>
              <a:rPr lang="zh-CN" altLang="en-US" dirty="0" smtClean="0"/>
              <a:t>商品：类别、描述、图像、</a:t>
            </a:r>
            <a:r>
              <a:rPr lang="mr-IN" altLang="zh-CN" dirty="0" smtClean="0"/>
              <a:t>…</a:t>
            </a:r>
            <a:endParaRPr lang="en-US" altLang="zh-CN" dirty="0" smtClean="0"/>
          </a:p>
          <a:p>
            <a:pPr lvl="1">
              <a:buClr>
                <a:srgbClr val="09405E"/>
              </a:buClr>
              <a:buFont typeface="Wingdings" charset="2"/>
              <a:buChar char="n"/>
            </a:pPr>
            <a:r>
              <a:rPr lang="zh-CN" altLang="en-US" dirty="0" smtClean="0"/>
              <a:t>搜索</a:t>
            </a:r>
            <a:r>
              <a:rPr lang="zh-CN" altLang="en-US" dirty="0"/>
              <a:t>上下文</a:t>
            </a:r>
            <a:r>
              <a:rPr lang="zh-CN" altLang="en-US" dirty="0" smtClean="0"/>
              <a:t>信息：位置、时间、浏览器、</a:t>
            </a:r>
            <a:r>
              <a:rPr lang="mr-IN" altLang="zh-CN" dirty="0" smtClean="0"/>
              <a:t>…</a:t>
            </a:r>
            <a:endParaRPr lang="en-US" altLang="zh-CN" dirty="0" smtClean="0"/>
          </a:p>
        </p:txBody>
      </p:sp>
      <p:sp>
        <p:nvSpPr>
          <p:cNvPr id="2" name="标题 1"/>
          <p:cNvSpPr>
            <a:spLocks noGrp="1"/>
          </p:cNvSpPr>
          <p:nvPr>
            <p:ph type="title"/>
          </p:nvPr>
        </p:nvSpPr>
        <p:spPr/>
        <p:txBody>
          <a:bodyPr>
            <a:normAutofit/>
          </a:bodyPr>
          <a:lstStyle/>
          <a:p>
            <a:r>
              <a:rPr kumimoji="1" lang="zh-CN" altLang="en-US" dirty="0" smtClean="0"/>
              <a:t>基于特征的推荐模型</a:t>
            </a:r>
            <a:endParaRPr kumimoji="1" lang="zh-CN" altLang="en-US" dirty="0"/>
          </a:p>
        </p:txBody>
      </p:sp>
      <p:pic>
        <p:nvPicPr>
          <p:cNvPr id="4" name="內容版面配置區 3"/>
          <p:cNvPicPr>
            <a:picLocks noGrp="1" noChangeAspect="1"/>
          </p:cNvPicPr>
          <p:nvPr/>
        </p:nvPicPr>
        <p:blipFill>
          <a:blip r:embed="rId3"/>
          <a:srcRect t="-12133" b="-12133"/>
          <a:stretch>
            <a:fillRect/>
          </a:stretch>
        </p:blipFill>
        <p:spPr>
          <a:xfrm>
            <a:off x="1152143" y="3465512"/>
            <a:ext cx="6168159" cy="3392487"/>
          </a:xfrm>
          <a:prstGeom prst="rect">
            <a:avLst/>
          </a:prstGeom>
        </p:spPr>
      </p:pic>
    </p:spTree>
    <p:extLst>
      <p:ext uri="{BB962C8B-B14F-4D97-AF65-F5344CB8AC3E}">
        <p14:creationId xmlns:p14="http://schemas.microsoft.com/office/powerpoint/2010/main" val="631944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Autofit/>
          </a:bodyPr>
          <a:lstStyle/>
          <a:p>
            <a:pPr>
              <a:buClr>
                <a:srgbClr val="09405E"/>
              </a:buClr>
              <a:buFont typeface="Wingdings" charset="2"/>
              <a:buChar char="n"/>
            </a:pPr>
            <a:r>
              <a:rPr lang="zh-CN" altLang="en-US" dirty="0" smtClean="0"/>
              <a:t>数据量大</a:t>
            </a:r>
            <a:endParaRPr lang="en-US" altLang="zh-CN" dirty="0"/>
          </a:p>
          <a:p>
            <a:pPr marL="800100" lvl="1" indent="-342900">
              <a:buClr>
                <a:srgbClr val="09405E"/>
              </a:buClr>
              <a:buFont typeface="Wingdings" charset="2"/>
              <a:buChar char="n"/>
            </a:pPr>
            <a:r>
              <a:rPr lang="zh-CN" altLang="en-US" sz="2800" dirty="0"/>
              <a:t>上亿的特征</a:t>
            </a:r>
            <a:r>
              <a:rPr lang="zh-CN" altLang="en-US" sz="2800" dirty="0" smtClean="0"/>
              <a:t>数目</a:t>
            </a:r>
            <a:endParaRPr lang="en-US" altLang="zh-CN" sz="2800" dirty="0" smtClean="0"/>
          </a:p>
          <a:p>
            <a:pPr marL="800100" lvl="1" indent="-342900">
              <a:buClr>
                <a:srgbClr val="09405E"/>
              </a:buClr>
              <a:buFont typeface="Wingdings" charset="2"/>
              <a:buChar char="n"/>
            </a:pPr>
            <a:r>
              <a:rPr lang="zh-CN" altLang="en-US" sz="2800" dirty="0" smtClean="0"/>
              <a:t>上亿</a:t>
            </a:r>
            <a:r>
              <a:rPr lang="zh-CN" altLang="en-US" sz="2800" dirty="0"/>
              <a:t>的训练样本数目</a:t>
            </a:r>
            <a:endParaRPr lang="en-US" altLang="zh-CN" sz="2800" dirty="0"/>
          </a:p>
          <a:p>
            <a:pPr marL="800100" lvl="1" indent="-342900">
              <a:buClr>
                <a:srgbClr val="09405E"/>
              </a:buClr>
              <a:buFont typeface="Wingdings" charset="2"/>
              <a:buChar char="n"/>
            </a:pPr>
            <a:r>
              <a:rPr lang="zh-CN" altLang="en-US" sz="2800" dirty="0" smtClean="0"/>
              <a:t>每天</a:t>
            </a:r>
            <a:r>
              <a:rPr lang="zh-CN" altLang="en-US" sz="2800" dirty="0"/>
              <a:t>有上亿的流量（提供上亿次预测服务</a:t>
            </a:r>
            <a:r>
              <a:rPr lang="zh-CN" altLang="en-US" sz="2800" dirty="0" smtClean="0"/>
              <a:t>）</a:t>
            </a:r>
            <a:endParaRPr lang="en-US" altLang="zh-CN" sz="2800" dirty="0" smtClean="0"/>
          </a:p>
          <a:p>
            <a:pPr marL="800100" lvl="1" indent="-342900">
              <a:buClr>
                <a:srgbClr val="09405E"/>
              </a:buClr>
              <a:buFont typeface="Wingdings" charset="2"/>
              <a:buChar char="n"/>
            </a:pPr>
            <a:endParaRPr lang="en-US" altLang="zh-CN" sz="2800" dirty="0" smtClean="0"/>
          </a:p>
          <a:p>
            <a:pPr>
              <a:buClr>
                <a:srgbClr val="09405E"/>
              </a:buClr>
              <a:buFont typeface="Wingdings" charset="2"/>
              <a:buChar char="n"/>
            </a:pPr>
            <a:r>
              <a:rPr lang="zh-CN" altLang="en-US" dirty="0" smtClean="0"/>
              <a:t>特征</a:t>
            </a:r>
            <a:r>
              <a:rPr lang="zh-CN" altLang="en-US" dirty="0"/>
              <a:t>组合</a:t>
            </a:r>
            <a:r>
              <a:rPr lang="zh-CN" altLang="en-US" dirty="0" smtClean="0"/>
              <a:t>对效果</a:t>
            </a:r>
            <a:r>
              <a:rPr lang="zh-CN" altLang="en-US" dirty="0"/>
              <a:t>非常关键</a:t>
            </a:r>
          </a:p>
          <a:p>
            <a:pPr marL="800100" lvl="1" indent="-342900">
              <a:buClr>
                <a:srgbClr val="09405E"/>
              </a:buClr>
              <a:buFont typeface="Wingdings" charset="2"/>
              <a:buChar char="n"/>
            </a:pPr>
            <a:endParaRPr lang="en-US" altLang="zh-CN" sz="2800" dirty="0" smtClean="0"/>
          </a:p>
          <a:p>
            <a:pPr marL="800100" lvl="1" indent="-342900">
              <a:buClr>
                <a:srgbClr val="09405E"/>
              </a:buClr>
              <a:buFont typeface="Wingdings" charset="2"/>
              <a:buChar char="n"/>
            </a:pPr>
            <a:endParaRPr lang="en-US" altLang="zh-CN" sz="2800" dirty="0"/>
          </a:p>
          <a:p>
            <a:pPr marL="628650" indent="-342900">
              <a:buClr>
                <a:srgbClr val="09405E"/>
              </a:buClr>
              <a:buFont typeface="Wingdings" charset="2"/>
              <a:buChar char="n"/>
            </a:pPr>
            <a:endParaRPr lang="en-US" altLang="zh-CN" sz="3200" dirty="0"/>
          </a:p>
        </p:txBody>
      </p:sp>
      <p:sp>
        <p:nvSpPr>
          <p:cNvPr id="2" name="标题 1"/>
          <p:cNvSpPr>
            <a:spLocks noGrp="1"/>
          </p:cNvSpPr>
          <p:nvPr>
            <p:ph type="title"/>
          </p:nvPr>
        </p:nvSpPr>
        <p:spPr/>
        <p:txBody>
          <a:bodyPr>
            <a:normAutofit/>
          </a:bodyPr>
          <a:lstStyle/>
          <a:p>
            <a:r>
              <a:rPr kumimoji="1" lang="zh-CN" altLang="en-US" dirty="0" smtClean="0"/>
              <a:t>推荐系统的挑战</a:t>
            </a:r>
            <a:endParaRPr kumimoji="1" lang="zh-CN" altLang="en-US" dirty="0"/>
          </a:p>
        </p:txBody>
      </p:sp>
    </p:spTree>
    <p:extLst>
      <p:ext uri="{BB962C8B-B14F-4D97-AF65-F5344CB8AC3E}">
        <p14:creationId xmlns:p14="http://schemas.microsoft.com/office/powerpoint/2010/main" val="1353553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特征工程</a:t>
            </a:r>
            <a:endParaRPr kumimoji="1" lang="zh-CN" altLang="en-US" dirty="0"/>
          </a:p>
        </p:txBody>
      </p:sp>
      <p:pic>
        <p:nvPicPr>
          <p:cNvPr id="4" name="图片 3"/>
          <p:cNvPicPr>
            <a:picLocks noChangeAspect="1"/>
          </p:cNvPicPr>
          <p:nvPr/>
        </p:nvPicPr>
        <p:blipFill>
          <a:blip r:embed="rId3"/>
          <a:stretch>
            <a:fillRect/>
          </a:stretch>
        </p:blipFill>
        <p:spPr>
          <a:xfrm>
            <a:off x="6095999" y="1041756"/>
            <a:ext cx="6337653" cy="3475861"/>
          </a:xfrm>
          <a:prstGeom prst="rect">
            <a:avLst/>
          </a:prstGeom>
        </p:spPr>
      </p:pic>
      <p:sp>
        <p:nvSpPr>
          <p:cNvPr id="5" name="矩形 4"/>
          <p:cNvSpPr/>
          <p:nvPr/>
        </p:nvSpPr>
        <p:spPr>
          <a:xfrm>
            <a:off x="567746" y="1041756"/>
            <a:ext cx="5528253" cy="4770537"/>
          </a:xfrm>
          <a:prstGeom prst="rect">
            <a:avLst/>
          </a:prstGeom>
        </p:spPr>
        <p:txBody>
          <a:bodyPr wrap="square">
            <a:spAutoFit/>
          </a:bodyPr>
          <a:lstStyle/>
          <a:p>
            <a:pPr marL="457200" indent="-457200">
              <a:buClr>
                <a:srgbClr val="09405E"/>
              </a:buClr>
              <a:buSzPct val="80000"/>
              <a:buFont typeface="Wingdings" charset="2"/>
              <a:buChar char="n"/>
            </a:pPr>
            <a:r>
              <a:rPr lang="zh-CN" altLang="en-US" sz="2800" dirty="0">
                <a:solidFill>
                  <a:srgbClr val="09405E"/>
                </a:solidFill>
                <a:latin typeface="Microsoft YaHei" charset="-122"/>
                <a:ea typeface="Microsoft YaHei" charset="-122"/>
                <a:cs typeface="Microsoft YaHei" charset="-122"/>
              </a:rPr>
              <a:t>大量离散特征</a:t>
            </a:r>
            <a:endParaRPr lang="en-US" altLang="zh-CN" sz="2800" dirty="0">
              <a:solidFill>
                <a:srgbClr val="09405E"/>
              </a:solidFill>
              <a:latin typeface="Microsoft YaHei" charset="-122"/>
              <a:ea typeface="Microsoft YaHei" charset="-122"/>
              <a:cs typeface="Microsoft YaHei" charset="-122"/>
            </a:endParaRPr>
          </a:p>
          <a:p>
            <a:pPr marL="1066785" lvl="1" indent="-457200">
              <a:buClr>
                <a:srgbClr val="09405E"/>
              </a:buClr>
              <a:buSzPct val="80000"/>
              <a:buFont typeface="Wingdings" charset="2"/>
              <a:buChar char="n"/>
            </a:pPr>
            <a:r>
              <a:rPr lang="zh-CN" altLang="en-US" sz="2400" dirty="0">
                <a:solidFill>
                  <a:srgbClr val="09405E"/>
                </a:solidFill>
                <a:latin typeface="Microsoft YaHei" charset="-122"/>
                <a:ea typeface="Microsoft YaHei" charset="-122"/>
                <a:cs typeface="Microsoft YaHei" charset="-122"/>
              </a:rPr>
              <a:t>独热编码后得到高维度稀疏</a:t>
            </a:r>
            <a:r>
              <a:rPr lang="zh-CN" altLang="en-US" sz="2400" dirty="0" smtClean="0">
                <a:solidFill>
                  <a:srgbClr val="09405E"/>
                </a:solidFill>
                <a:latin typeface="Microsoft YaHei" charset="-122"/>
                <a:ea typeface="Microsoft YaHei" charset="-122"/>
                <a:cs typeface="Microsoft YaHei" charset="-122"/>
              </a:rPr>
              <a:t>特征</a:t>
            </a:r>
            <a:endParaRPr lang="en-US" altLang="zh-CN" sz="2400" dirty="0" smtClean="0">
              <a:solidFill>
                <a:srgbClr val="09405E"/>
              </a:solidFill>
              <a:latin typeface="Microsoft YaHei" charset="-122"/>
              <a:ea typeface="Microsoft YaHei" charset="-122"/>
              <a:cs typeface="Microsoft YaHei" charset="-122"/>
            </a:endParaRPr>
          </a:p>
          <a:p>
            <a:pPr marL="1066785" lvl="1" indent="-457200">
              <a:buClr>
                <a:srgbClr val="09405E"/>
              </a:buClr>
              <a:buSzPct val="80000"/>
              <a:buFont typeface="Wingdings" charset="2"/>
              <a:buChar char="n"/>
            </a:pPr>
            <a:r>
              <a:rPr lang="en-US" altLang="zh-CN" sz="2400" dirty="0">
                <a:solidFill>
                  <a:srgbClr val="09405E"/>
                </a:solidFill>
                <a:latin typeface="Microsoft YaHei" charset="-122"/>
                <a:ea typeface="Microsoft YaHei" charset="-122"/>
                <a:cs typeface="Microsoft YaHei" charset="-122"/>
              </a:rPr>
              <a:t>Embedding</a:t>
            </a:r>
          </a:p>
          <a:p>
            <a:pPr marL="1066785" lvl="1" indent="-457200">
              <a:buClr>
                <a:srgbClr val="09405E"/>
              </a:buClr>
              <a:buSzPct val="80000"/>
              <a:buFont typeface="Wingdings" charset="2"/>
              <a:buChar char="n"/>
            </a:pPr>
            <a:endParaRPr lang="en-US" altLang="zh-CN" sz="2400" dirty="0">
              <a:solidFill>
                <a:srgbClr val="09405E"/>
              </a:solidFill>
              <a:latin typeface="Microsoft YaHei" charset="-122"/>
              <a:ea typeface="Microsoft YaHei" charset="-122"/>
              <a:cs typeface="Microsoft YaHei" charset="-122"/>
            </a:endParaRPr>
          </a:p>
          <a:p>
            <a:pPr marL="457200" indent="-457200">
              <a:buClr>
                <a:srgbClr val="09405E"/>
              </a:buClr>
              <a:buSzPct val="80000"/>
              <a:buFont typeface="Wingdings" charset="2"/>
              <a:buChar char="n"/>
            </a:pPr>
            <a:r>
              <a:rPr lang="zh-CN" altLang="en-US" sz="2800" dirty="0" smtClean="0">
                <a:solidFill>
                  <a:srgbClr val="09405E"/>
                </a:solidFill>
                <a:latin typeface="Microsoft YaHei" charset="-122"/>
                <a:ea typeface="Microsoft YaHei" charset="-122"/>
                <a:cs typeface="Microsoft YaHei" charset="-122"/>
              </a:rPr>
              <a:t>特征交叉</a:t>
            </a:r>
            <a:r>
              <a:rPr lang="en-US" altLang="zh-CN" sz="2800" dirty="0" smtClean="0">
                <a:solidFill>
                  <a:srgbClr val="09405E"/>
                </a:solidFill>
                <a:latin typeface="Microsoft YaHei" charset="-122"/>
                <a:ea typeface="Microsoft YaHei" charset="-122"/>
                <a:cs typeface="Microsoft YaHei" charset="-122"/>
              </a:rPr>
              <a:t>/</a:t>
            </a:r>
            <a:r>
              <a:rPr lang="zh-CN" altLang="en-US" sz="2800" dirty="0" smtClean="0">
                <a:solidFill>
                  <a:srgbClr val="09405E"/>
                </a:solidFill>
                <a:latin typeface="Microsoft YaHei" charset="-122"/>
                <a:ea typeface="Microsoft YaHei" charset="-122"/>
                <a:cs typeface="Microsoft YaHei" charset="-122"/>
              </a:rPr>
              <a:t>特征组合</a:t>
            </a:r>
            <a:endParaRPr lang="en-US" altLang="zh-CN" sz="2800" dirty="0">
              <a:solidFill>
                <a:srgbClr val="09405E"/>
              </a:solidFill>
              <a:latin typeface="Microsoft YaHei" charset="-122"/>
              <a:ea typeface="Microsoft YaHei" charset="-122"/>
              <a:cs typeface="Microsoft YaHei" charset="-122"/>
            </a:endParaRPr>
          </a:p>
          <a:p>
            <a:pPr marL="1066785" lvl="1" indent="-457200">
              <a:buClr>
                <a:srgbClr val="09405E"/>
              </a:buClr>
              <a:buSzPct val="80000"/>
              <a:buFont typeface="Wingdings" charset="2"/>
              <a:buChar char="n"/>
            </a:pPr>
            <a:r>
              <a:rPr lang="zh-CN" altLang="en-US" sz="2400" dirty="0">
                <a:solidFill>
                  <a:srgbClr val="09405E"/>
                </a:solidFill>
                <a:latin typeface="Microsoft YaHei" charset="-122"/>
                <a:ea typeface="Microsoft YaHei" charset="-122"/>
                <a:cs typeface="Microsoft YaHei" charset="-122"/>
              </a:rPr>
              <a:t>二阶特征</a:t>
            </a:r>
            <a:r>
              <a:rPr lang="zh-CN" altLang="en-US" sz="2400" dirty="0" smtClean="0">
                <a:solidFill>
                  <a:srgbClr val="09405E"/>
                </a:solidFill>
                <a:latin typeface="Microsoft YaHei" charset="-122"/>
                <a:ea typeface="Microsoft YaHei" charset="-122"/>
                <a:cs typeface="Microsoft YaHei" charset="-122"/>
              </a:rPr>
              <a:t>组合：</a:t>
            </a:r>
            <a:r>
              <a:rPr lang="en-US" altLang="zh-CN" sz="2400" dirty="0" smtClean="0">
                <a:solidFill>
                  <a:srgbClr val="09405E"/>
                </a:solidFill>
                <a:latin typeface="Microsoft YaHei" charset="-122"/>
                <a:ea typeface="Microsoft YaHei" charset="-122"/>
                <a:cs typeface="Microsoft YaHei" charset="-122"/>
              </a:rPr>
              <a:t>FM/FFM</a:t>
            </a:r>
          </a:p>
          <a:p>
            <a:pPr marL="1066785" lvl="1" indent="-457200">
              <a:buClr>
                <a:srgbClr val="09405E"/>
              </a:buClr>
              <a:buSzPct val="80000"/>
              <a:buFont typeface="Wingdings" charset="2"/>
              <a:buChar char="n"/>
            </a:pPr>
            <a:r>
              <a:rPr lang="zh-CN" altLang="en-US" sz="2400" dirty="0" smtClean="0">
                <a:solidFill>
                  <a:srgbClr val="09405E"/>
                </a:solidFill>
                <a:latin typeface="Microsoft YaHei" charset="-122"/>
                <a:ea typeface="Microsoft YaHei" charset="-122"/>
                <a:cs typeface="Microsoft YaHei" charset="-122"/>
              </a:rPr>
              <a:t>高阶特征组合：</a:t>
            </a:r>
            <a:r>
              <a:rPr lang="en-US" altLang="zh-CN" sz="2400" dirty="0" smtClean="0">
                <a:solidFill>
                  <a:srgbClr val="09405E"/>
                </a:solidFill>
                <a:latin typeface="Microsoft YaHei" charset="-122"/>
                <a:ea typeface="Microsoft YaHei" charset="-122"/>
                <a:cs typeface="Microsoft YaHei" charset="-122"/>
              </a:rPr>
              <a:t>GBDT</a:t>
            </a:r>
            <a:r>
              <a:rPr lang="zh-CN" altLang="en-US" sz="2400" dirty="0" smtClean="0">
                <a:solidFill>
                  <a:srgbClr val="09405E"/>
                </a:solidFill>
                <a:latin typeface="Microsoft YaHei" charset="-122"/>
                <a:ea typeface="Microsoft YaHei" charset="-122"/>
                <a:cs typeface="Microsoft YaHei" charset="-122"/>
              </a:rPr>
              <a:t>，用</a:t>
            </a:r>
            <a:r>
              <a:rPr lang="zh-CN" altLang="en-US" sz="2400" dirty="0">
                <a:solidFill>
                  <a:srgbClr val="09405E"/>
                </a:solidFill>
                <a:latin typeface="Microsoft YaHei" charset="-122"/>
                <a:ea typeface="Microsoft YaHei" charset="-122"/>
                <a:cs typeface="Microsoft YaHei" charset="-122"/>
              </a:rPr>
              <a:t>树的叶子节点索引作为样本特征</a:t>
            </a:r>
            <a:r>
              <a:rPr lang="zh-CN" altLang="en-US" sz="2400" dirty="0">
                <a:solidFill>
                  <a:srgbClr val="09405E"/>
                </a:solidFill>
                <a:latin typeface="Microsoft YaHei" charset="-122"/>
                <a:ea typeface="Microsoft YaHei" charset="-122"/>
                <a:cs typeface="Microsoft YaHei" charset="-122"/>
                <a:sym typeface="Wingdings"/>
              </a:rPr>
              <a:t>特征组合并</a:t>
            </a:r>
            <a:r>
              <a:rPr lang="zh-CN" altLang="en-US" sz="2400" dirty="0">
                <a:solidFill>
                  <a:srgbClr val="09405E"/>
                </a:solidFill>
                <a:latin typeface="Microsoft YaHei" charset="-122"/>
                <a:ea typeface="Microsoft YaHei" charset="-122"/>
                <a:cs typeface="Microsoft YaHei" charset="-122"/>
              </a:rPr>
              <a:t>特征离</a:t>
            </a:r>
            <a:r>
              <a:rPr lang="zh-CN" altLang="en-US" sz="2400" dirty="0" smtClean="0">
                <a:solidFill>
                  <a:srgbClr val="09405E"/>
                </a:solidFill>
                <a:latin typeface="Microsoft YaHei" charset="-122"/>
                <a:ea typeface="Microsoft YaHei" charset="-122"/>
                <a:cs typeface="Microsoft YaHei" charset="-122"/>
              </a:rPr>
              <a:t>散化</a:t>
            </a:r>
            <a:endParaRPr lang="en-US" altLang="zh-CN" sz="2400" dirty="0" smtClean="0">
              <a:solidFill>
                <a:srgbClr val="09405E"/>
              </a:solidFill>
              <a:latin typeface="Microsoft YaHei" charset="-122"/>
              <a:ea typeface="Microsoft YaHei" charset="-122"/>
              <a:cs typeface="Microsoft YaHei" charset="-122"/>
            </a:endParaRPr>
          </a:p>
          <a:p>
            <a:pPr marL="1066785" lvl="1" indent="-457200">
              <a:buClr>
                <a:srgbClr val="09405E"/>
              </a:buClr>
              <a:buSzPct val="80000"/>
              <a:buFont typeface="Wingdings" charset="2"/>
              <a:buChar char="n"/>
            </a:pPr>
            <a:endParaRPr lang="en-US" altLang="zh-CN" sz="2400" dirty="0" smtClean="0">
              <a:solidFill>
                <a:srgbClr val="09405E"/>
              </a:solidFill>
              <a:latin typeface="Microsoft YaHei" charset="-122"/>
              <a:ea typeface="Microsoft YaHei" charset="-122"/>
              <a:cs typeface="Microsoft YaHei" charset="-122"/>
            </a:endParaRPr>
          </a:p>
          <a:p>
            <a:pPr marL="457200" indent="-457200">
              <a:buClr>
                <a:srgbClr val="09405E"/>
              </a:buClr>
              <a:buSzPct val="80000"/>
              <a:buFont typeface="Wingdings" charset="2"/>
              <a:buChar char="n"/>
            </a:pPr>
            <a:r>
              <a:rPr lang="zh-CN" altLang="en-US" sz="2800" dirty="0" smtClean="0">
                <a:solidFill>
                  <a:srgbClr val="09405E"/>
                </a:solidFill>
                <a:latin typeface="Microsoft YaHei" charset="-122"/>
                <a:ea typeface="Microsoft YaHei" charset="-122"/>
                <a:cs typeface="Microsoft YaHei" charset="-122"/>
              </a:rPr>
              <a:t>特征</a:t>
            </a:r>
            <a:r>
              <a:rPr lang="zh-CN" altLang="en-US" sz="2800" dirty="0">
                <a:solidFill>
                  <a:srgbClr val="09405E"/>
                </a:solidFill>
                <a:latin typeface="Microsoft YaHei" charset="-122"/>
                <a:ea typeface="Microsoft YaHei" charset="-122"/>
                <a:cs typeface="Microsoft YaHei" charset="-122"/>
              </a:rPr>
              <a:t>选择：嵌入到</a:t>
            </a:r>
            <a:r>
              <a:rPr lang="zh-CN" altLang="en-US" sz="2800" dirty="0" smtClean="0">
                <a:solidFill>
                  <a:srgbClr val="09405E"/>
                </a:solidFill>
                <a:latin typeface="Microsoft YaHei" charset="-122"/>
                <a:ea typeface="Microsoft YaHei" charset="-122"/>
                <a:cs typeface="Microsoft YaHei" charset="-122"/>
              </a:rPr>
              <a:t>模型</a:t>
            </a:r>
            <a:endParaRPr lang="en-US" altLang="zh-CN" sz="2800" dirty="0" smtClean="0">
              <a:solidFill>
                <a:srgbClr val="09405E"/>
              </a:solidFill>
              <a:latin typeface="Microsoft YaHei" charset="-122"/>
              <a:ea typeface="Microsoft YaHei" charset="-122"/>
              <a:cs typeface="Microsoft YaHei" charset="-122"/>
            </a:endParaRPr>
          </a:p>
          <a:p>
            <a:pPr marL="914400" lvl="1" indent="-457200">
              <a:buClr>
                <a:srgbClr val="09405E"/>
              </a:buClr>
              <a:buSzPct val="80000"/>
              <a:buFont typeface="Wingdings" charset="2"/>
              <a:buChar char="n"/>
            </a:pPr>
            <a:r>
              <a:rPr lang="en-US" altLang="zh-CN" sz="2800" dirty="0" smtClean="0">
                <a:solidFill>
                  <a:srgbClr val="09405E"/>
                </a:solidFill>
                <a:latin typeface="Microsoft YaHei" charset="-122"/>
                <a:ea typeface="Microsoft YaHei" charset="-122"/>
                <a:cs typeface="Microsoft YaHei" charset="-122"/>
              </a:rPr>
              <a:t>L1</a:t>
            </a:r>
            <a:r>
              <a:rPr lang="zh-CN" altLang="en-US" sz="2800" dirty="0" smtClean="0">
                <a:solidFill>
                  <a:srgbClr val="09405E"/>
                </a:solidFill>
                <a:latin typeface="Microsoft YaHei" charset="-122"/>
                <a:ea typeface="Microsoft YaHei" charset="-122"/>
                <a:cs typeface="Microsoft YaHei" charset="-122"/>
              </a:rPr>
              <a:t>正则</a:t>
            </a:r>
            <a:endParaRPr lang="zh-CN" altLang="en-US" sz="28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4229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220387" cy="5237271"/>
              </a:xfrm>
            </p:spPr>
            <p:txBody>
              <a:bodyPr>
                <a:normAutofit/>
              </a:bodyPr>
              <a:lstStyle/>
              <a:p>
                <a:pPr>
                  <a:spcBef>
                    <a:spcPts val="0"/>
                  </a:spcBef>
                  <a:buClr>
                    <a:srgbClr val="09405E"/>
                  </a:buClr>
                  <a:buFont typeface="Wingdings" charset="2"/>
                  <a:buChar char="n"/>
                </a:pPr>
                <a:r>
                  <a:rPr lang="en-US" altLang="zh-CN" dirty="0" smtClean="0"/>
                  <a:t>Ad Click Prediction A view from the trenches</a:t>
                </a:r>
                <a:endParaRPr lang="en-US" altLang="zh-CN" dirty="0"/>
              </a:p>
              <a:p>
                <a:pPr>
                  <a:spcBef>
                    <a:spcPts val="0"/>
                  </a:spcBef>
                  <a:buClr>
                    <a:srgbClr val="09405E"/>
                  </a:buClr>
                  <a:buFont typeface="Wingdings" charset="2"/>
                  <a:buChar char="n"/>
                </a:pPr>
                <a:r>
                  <a:rPr lang="en-US" altLang="zh-CN" dirty="0"/>
                  <a:t>FTRL</a:t>
                </a:r>
                <a:r>
                  <a:rPr lang="zh-CN" altLang="en-US" dirty="0"/>
                  <a:t>是</a:t>
                </a:r>
                <a:r>
                  <a:rPr lang="en-US" altLang="zh-CN" dirty="0"/>
                  <a:t>L1</a:t>
                </a:r>
                <a:r>
                  <a:rPr lang="zh-CN" altLang="en-US" dirty="0"/>
                  <a:t>正则</a:t>
                </a:r>
                <a:r>
                  <a:rPr lang="zh-CN" altLang="en-US" dirty="0" smtClean="0"/>
                  <a:t>的</a:t>
                </a:r>
                <a:r>
                  <a:rPr lang="en-US" altLang="zh-CN" dirty="0" smtClean="0"/>
                  <a:t>Logistic</a:t>
                </a:r>
                <a:r>
                  <a:rPr lang="zh-CN" altLang="en-US" dirty="0" smtClean="0"/>
                  <a:t>回归，</a:t>
                </a:r>
                <a:r>
                  <a:rPr lang="zh-CN" altLang="en-US" dirty="0"/>
                  <a:t>但对模型训练进行了</a:t>
                </a:r>
                <a:r>
                  <a:rPr lang="zh-CN" altLang="en-US" dirty="0" smtClean="0"/>
                  <a:t>优化</a:t>
                </a:r>
                <a:endParaRPr lang="en-US" altLang="zh-CN" dirty="0"/>
              </a:p>
              <a:p>
                <a:pPr marL="914400" lvl="1" indent="-457200">
                  <a:spcBef>
                    <a:spcPts val="0"/>
                  </a:spcBef>
                  <a:buClr>
                    <a:srgbClr val="09405E"/>
                  </a:buClr>
                  <a:buFont typeface="Wingdings" charset="2"/>
                  <a:buChar char="n"/>
                </a:pPr>
                <a:r>
                  <a:rPr lang="en-US" altLang="zh-CN" sz="2800" dirty="0"/>
                  <a:t>Logistic</a:t>
                </a:r>
                <a:r>
                  <a:rPr lang="zh-CN" altLang="en-US" sz="2800" dirty="0" smtClean="0"/>
                  <a:t>回归：线性模型</a:t>
                </a:r>
                <a:endParaRPr lang="en-US" altLang="zh-CN" sz="2800" dirty="0"/>
              </a:p>
              <a:p>
                <a:pPr marL="1371600" lvl="2" indent="-457200">
                  <a:spcBef>
                    <a:spcPts val="0"/>
                  </a:spcBef>
                  <a:buClr>
                    <a:srgbClr val="09405E"/>
                  </a:buClr>
                  <a:buFont typeface="Wingdings" charset="2"/>
                  <a:buChar char="n"/>
                </a:pPr>
                <a14:m>
                  <m:oMath xmlns:m="http://schemas.openxmlformats.org/officeDocument/2006/math">
                    <m:r>
                      <a:rPr lang="en-US" altLang="zh-CN" sz="2400" kern="1200" dirty="0">
                        <a:solidFill>
                          <a:srgbClr val="09405E"/>
                        </a:solidFill>
                        <a:latin typeface="Cambria Math" charset="0"/>
                        <a:ea typeface="Microsoft YaHei" charset="-122"/>
                        <a:cs typeface="Microsoft YaHei" charset="-122"/>
                      </a:rPr>
                      <m:t>𝑦</m:t>
                    </m:r>
                    <m:r>
                      <a:rPr lang="en-US" altLang="zh-CN" sz="2400" kern="1200" dirty="0">
                        <a:solidFill>
                          <a:srgbClr val="09405E"/>
                        </a:solidFill>
                        <a:latin typeface="Cambria Math" charset="0"/>
                        <a:ea typeface="Microsoft YaHei" charset="-122"/>
                        <a:cs typeface="Microsoft YaHei" charset="-122"/>
                      </a:rPr>
                      <m:t>=1</m:t>
                    </m:r>
                  </m:oMath>
                </a14:m>
                <a:r>
                  <a:rPr lang="zh-CN" altLang="en-US" sz="2400" kern="1200" dirty="0">
                    <a:solidFill>
                      <a:srgbClr val="09405E"/>
                    </a:solidFill>
                    <a:latin typeface="Microsoft YaHei" charset="-122"/>
                    <a:ea typeface="Microsoft YaHei" charset="-122"/>
                    <a:cs typeface="Microsoft YaHei" charset="-122"/>
                  </a:rPr>
                  <a:t>的概率为：</a:t>
                </a:r>
                <a14:m>
                  <m:oMath xmlns:m="http://schemas.openxmlformats.org/officeDocument/2006/math">
                    <m:r>
                      <a:rPr lang="en-US" altLang="zh-CN" sz="2400" kern="1200">
                        <a:solidFill>
                          <a:srgbClr val="09405E"/>
                        </a:solidFill>
                        <a:latin typeface="Cambria Math" charset="0"/>
                        <a:ea typeface="Microsoft YaHei" charset="-122"/>
                        <a:cs typeface="Microsoft YaHei" charset="-122"/>
                      </a:rPr>
                      <m:t>𝑝</m:t>
                    </m:r>
                    <m:r>
                      <a:rPr lang="en-US" altLang="zh-CN" sz="2400" kern="1200">
                        <a:solidFill>
                          <a:srgbClr val="09405E"/>
                        </a:solidFill>
                        <a:latin typeface="Cambria Math" charset="0"/>
                        <a:ea typeface="Microsoft YaHei" charset="-122"/>
                        <a:cs typeface="Microsoft YaHei" charset="-122"/>
                      </a:rPr>
                      <m:t>=</m:t>
                    </m:r>
                    <m:r>
                      <a:rPr lang="en-US" altLang="zh-CN" sz="2400" kern="1200">
                        <a:solidFill>
                          <a:srgbClr val="09405E"/>
                        </a:solidFill>
                        <a:latin typeface="Cambria Math" charset="0"/>
                        <a:ea typeface="Microsoft YaHei" charset="-122"/>
                        <a:cs typeface="Microsoft YaHei" charset="-122"/>
                      </a:rPr>
                      <m:t>𝜎</m:t>
                    </m:r>
                    <m:d>
                      <m:dPr>
                        <m:ctrlPr>
                          <a:rPr lang="mr-IN" altLang="zh-CN" sz="2400" i="1" kern="1200">
                            <a:solidFill>
                              <a:srgbClr val="09405E"/>
                            </a:solidFill>
                            <a:latin typeface="Cambria Math" charset="0"/>
                            <a:ea typeface="Microsoft YaHei" charset="-122"/>
                            <a:cs typeface="Microsoft YaHei" charset="-122"/>
                          </a:rPr>
                        </m:ctrlPr>
                      </m:dPr>
                      <m:e>
                        <m:sSup>
                          <m:sSupPr>
                            <m:ctrlPr>
                              <a:rPr lang="mr-IN" altLang="zh-CN" sz="2400" i="1" kern="1200">
                                <a:solidFill>
                                  <a:srgbClr val="09405E"/>
                                </a:solidFill>
                                <a:latin typeface="Cambria Math" charset="0"/>
                                <a:ea typeface="Microsoft YaHei" charset="-122"/>
                                <a:cs typeface="Microsoft YaHei" charset="-122"/>
                              </a:rPr>
                            </m:ctrlPr>
                          </m:sSupPr>
                          <m:e>
                            <m:r>
                              <a:rPr lang="en-US" altLang="zh-CN" sz="2400" kern="1200">
                                <a:solidFill>
                                  <a:srgbClr val="09405E"/>
                                </a:solidFill>
                                <a:latin typeface="Cambria Math" charset="0"/>
                                <a:ea typeface="Microsoft YaHei" charset="-122"/>
                                <a:cs typeface="Microsoft YaHei" charset="-122"/>
                              </a:rPr>
                              <m:t>𝐰</m:t>
                            </m:r>
                          </m:e>
                          <m:sup>
                            <m:r>
                              <a:rPr lang="en-US" altLang="zh-CN" sz="2400" kern="1200">
                                <a:solidFill>
                                  <a:srgbClr val="09405E"/>
                                </a:solidFill>
                                <a:latin typeface="Cambria Math" charset="0"/>
                                <a:ea typeface="Microsoft YaHei" charset="-122"/>
                                <a:cs typeface="Microsoft YaHei" charset="-122"/>
                              </a:rPr>
                              <m:t>𝑇</m:t>
                            </m:r>
                          </m:sup>
                        </m:sSup>
                        <m:r>
                          <a:rPr lang="en-US" altLang="zh-CN" sz="2400" kern="1200">
                            <a:solidFill>
                              <a:srgbClr val="09405E"/>
                            </a:solidFill>
                            <a:latin typeface="Cambria Math" charset="0"/>
                            <a:ea typeface="Microsoft YaHei" charset="-122"/>
                            <a:cs typeface="Microsoft YaHei" charset="-122"/>
                          </a:rPr>
                          <m:t>𝐱</m:t>
                        </m:r>
                      </m:e>
                    </m:d>
                  </m:oMath>
                </a14:m>
                <a:endParaRPr lang="en-US" altLang="zh-CN" sz="2400" kern="1200" dirty="0">
                  <a:solidFill>
                    <a:srgbClr val="09405E"/>
                  </a:solidFill>
                  <a:latin typeface="Microsoft YaHei" charset="-122"/>
                  <a:ea typeface="Microsoft YaHei" charset="-122"/>
                  <a:cs typeface="Microsoft YaHei" charset="-122"/>
                </a:endParaRPr>
              </a:p>
              <a:p>
                <a:pPr marL="1371600" lvl="2" indent="-457200">
                  <a:spcBef>
                    <a:spcPts val="0"/>
                  </a:spcBef>
                  <a:buClr>
                    <a:srgbClr val="09405E"/>
                  </a:buClr>
                  <a:buFont typeface="Wingdings" charset="2"/>
                  <a:buChar char="n"/>
                </a:pPr>
                <a:r>
                  <a:rPr lang="zh-CN" altLang="en-US" sz="2400" kern="1200" dirty="0" smtClean="0">
                    <a:solidFill>
                      <a:srgbClr val="09405E"/>
                    </a:solidFill>
                    <a:latin typeface="Microsoft YaHei" charset="-122"/>
                    <a:ea typeface="Microsoft YaHei" charset="-122"/>
                    <a:cs typeface="Microsoft YaHei" charset="-122"/>
                  </a:rPr>
                  <a:t>训练</a:t>
                </a:r>
                <a:r>
                  <a:rPr lang="zh-CN" altLang="en-US" sz="2400" kern="1200" dirty="0">
                    <a:solidFill>
                      <a:srgbClr val="09405E"/>
                    </a:solidFill>
                    <a:latin typeface="Microsoft YaHei" charset="-122"/>
                    <a:ea typeface="Microsoft YaHei" charset="-122"/>
                    <a:cs typeface="Microsoft YaHei" charset="-122"/>
                  </a:rPr>
                  <a:t>和测试快</a:t>
                </a:r>
                <a:r>
                  <a:rPr lang="zh-CN" altLang="en-US" sz="2400" kern="1200" dirty="0" smtClean="0">
                    <a:solidFill>
                      <a:srgbClr val="09405E"/>
                    </a:solidFill>
                    <a:latin typeface="Microsoft YaHei" charset="-122"/>
                    <a:ea typeface="Microsoft YaHei" charset="-122"/>
                    <a:cs typeface="Microsoft YaHei" charset="-122"/>
                  </a:rPr>
                  <a:t>、可解释性强</a:t>
                </a:r>
                <a:endParaRPr lang="en-US" altLang="zh-CN" sz="2400" kern="1200" dirty="0">
                  <a:solidFill>
                    <a:srgbClr val="09405E"/>
                  </a:solidFill>
                  <a:latin typeface="Microsoft YaHei" charset="-122"/>
                  <a:ea typeface="Microsoft YaHei" charset="-122"/>
                  <a:cs typeface="Microsoft YaHei" charset="-122"/>
                </a:endParaRPr>
              </a:p>
              <a:p>
                <a:pPr marL="914400" lvl="1" indent="-457200">
                  <a:spcBef>
                    <a:spcPts val="0"/>
                  </a:spcBef>
                  <a:buClr>
                    <a:srgbClr val="09405E"/>
                  </a:buClr>
                  <a:buFont typeface="Wingdings" charset="2"/>
                  <a:buChar char="n"/>
                </a:pPr>
                <a:endParaRPr lang="en-US" altLang="zh-CN" sz="2800" dirty="0" smtClean="0"/>
              </a:p>
              <a:p>
                <a:pPr marL="914400" lvl="1" indent="-457200">
                  <a:spcBef>
                    <a:spcPts val="0"/>
                  </a:spcBef>
                  <a:buClr>
                    <a:srgbClr val="09405E"/>
                  </a:buClr>
                  <a:buFont typeface="Wingdings" charset="2"/>
                  <a:buChar char="n"/>
                </a:pPr>
                <a:r>
                  <a:rPr lang="zh-CN" altLang="en-US" sz="2800" dirty="0" smtClean="0"/>
                  <a:t>在</a:t>
                </a:r>
                <a:r>
                  <a:rPr lang="zh-CN" altLang="en-US" sz="2800" dirty="0"/>
                  <a:t>线</a:t>
                </a:r>
                <a:r>
                  <a:rPr lang="zh-CN" altLang="en-US" sz="2800" dirty="0" smtClean="0"/>
                  <a:t>学习：训练数据更新快</a:t>
                </a:r>
                <a:endParaRPr lang="en-US" altLang="zh-CN" sz="2800" dirty="0" smtClean="0"/>
              </a:p>
              <a:p>
                <a:pPr marL="914400" lvl="1" indent="-457200">
                  <a:spcBef>
                    <a:spcPts val="0"/>
                  </a:spcBef>
                  <a:buClr>
                    <a:srgbClr val="09405E"/>
                  </a:buClr>
                  <a:buFont typeface="Wingdings" charset="2"/>
                  <a:buChar char="n"/>
                </a:pPr>
                <a:endParaRPr lang="en-US" altLang="zh-CN" sz="2800" dirty="0"/>
              </a:p>
              <a:p>
                <a:pPr marL="914400" lvl="1" indent="-457200">
                  <a:spcBef>
                    <a:spcPts val="0"/>
                  </a:spcBef>
                  <a:buClr>
                    <a:srgbClr val="09405E"/>
                  </a:buClr>
                  <a:buFont typeface="Wingdings" charset="2"/>
                  <a:buChar char="n"/>
                </a:pPr>
                <a:r>
                  <a:rPr lang="en-US" altLang="zh-CN" sz="2800" dirty="0"/>
                  <a:t>L1</a:t>
                </a:r>
                <a:r>
                  <a:rPr lang="zh-CN" altLang="en-US" sz="2800" dirty="0" smtClean="0"/>
                  <a:t>正则：模型</a:t>
                </a:r>
                <a:r>
                  <a:rPr lang="zh-CN" altLang="en-US" sz="2800" dirty="0"/>
                  <a:t>稀疏</a:t>
                </a:r>
                <a:endParaRPr lang="en-US" altLang="zh-CN" sz="2800" dirty="0"/>
              </a:p>
              <a:p>
                <a:pPr marL="1257300" lvl="2" indent="-342900">
                  <a:spcBef>
                    <a:spcPts val="0"/>
                  </a:spcBef>
                  <a:buClr>
                    <a:srgbClr val="09405E"/>
                  </a:buClr>
                  <a:buFont typeface="Wingdings" charset="2"/>
                  <a:buChar char="n"/>
                </a:pPr>
                <a:r>
                  <a:rPr lang="zh-CN" altLang="en-US" sz="2400" dirty="0" smtClean="0">
                    <a:solidFill>
                      <a:srgbClr val="09405E"/>
                    </a:solidFill>
                    <a:latin typeface="Microsoft YaHei" charset="-122"/>
                    <a:ea typeface="Microsoft YaHei" charset="-122"/>
                    <a:cs typeface="Microsoft YaHei" charset="-122"/>
                  </a:rPr>
                  <a:t>推荐问题</a:t>
                </a:r>
                <a:r>
                  <a:rPr lang="zh-CN" altLang="en-US" sz="2400" dirty="0">
                    <a:solidFill>
                      <a:srgbClr val="09405E"/>
                    </a:solidFill>
                    <a:latin typeface="Microsoft YaHei" charset="-122"/>
                    <a:ea typeface="Microsoft YaHei" charset="-122"/>
                    <a:cs typeface="Microsoft YaHei" charset="-122"/>
                  </a:rPr>
                  <a:t>中通常特征维数很高（上亿</a:t>
                </a:r>
                <a:r>
                  <a:rPr lang="zh-CN" altLang="en-US" sz="2400" dirty="0" smtClean="0">
                    <a:solidFill>
                      <a:srgbClr val="09405E"/>
                    </a:solidFill>
                    <a:latin typeface="Microsoft YaHei" charset="-122"/>
                    <a:ea typeface="Microsoft YaHei" charset="-122"/>
                    <a:cs typeface="Microsoft YaHei" charset="-122"/>
                  </a:rPr>
                  <a:t>）</a:t>
                </a:r>
                <a:endParaRPr lang="en-US" altLang="zh-CN" sz="2400" dirty="0">
                  <a:solidFill>
                    <a:srgbClr val="09405E"/>
                  </a:solidFill>
                  <a:latin typeface="Microsoft YaHei" charset="-122"/>
                  <a:ea typeface="Microsoft YaHei" charset="-122"/>
                  <a:cs typeface="Microsoft YaHei"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220387" cy="5237271"/>
              </a:xfrm>
              <a:blipFill rotWithShape="0">
                <a:blip r:embed="rId3"/>
                <a:stretch>
                  <a:fillRect l="-923"/>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en-US" altLang="zh-CN" dirty="0"/>
              <a:t>Google: Large scale LR model </a:t>
            </a:r>
          </a:p>
        </p:txBody>
      </p:sp>
      <p:sp>
        <p:nvSpPr>
          <p:cNvPr id="5" name="矩形 4"/>
          <p:cNvSpPr/>
          <p:nvPr/>
        </p:nvSpPr>
        <p:spPr>
          <a:xfrm>
            <a:off x="1158203" y="6385034"/>
            <a:ext cx="8928992" cy="461665"/>
          </a:xfrm>
          <a:prstGeom prst="rect">
            <a:avLst/>
          </a:prstGeom>
        </p:spPr>
        <p:txBody>
          <a:bodyPr wrap="square">
            <a:spAutoFit/>
          </a:bodyPr>
          <a:lstStyle/>
          <a:p>
            <a:r>
              <a:rPr lang="en-US" altLang="zh-CN" sz="2400" dirty="0"/>
              <a:t>http://</a:t>
            </a:r>
            <a:r>
              <a:rPr lang="en-US" altLang="zh-CN" sz="2400" dirty="0" err="1"/>
              <a:t>blog.csdn.net</a:t>
            </a:r>
            <a:r>
              <a:rPr lang="en-US" altLang="zh-CN" sz="2400" dirty="0"/>
              <a:t>/dengxing1234/article/details/73277251</a:t>
            </a:r>
            <a:endParaRPr lang="zh-CN" altLang="en-US" sz="2400" dirty="0"/>
          </a:p>
        </p:txBody>
      </p:sp>
    </p:spTree>
    <p:extLst>
      <p:ext uri="{BB962C8B-B14F-4D97-AF65-F5344CB8AC3E}">
        <p14:creationId xmlns:p14="http://schemas.microsoft.com/office/powerpoint/2010/main" val="1684796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30237" y="1147763"/>
            <a:ext cx="11561763" cy="5237271"/>
          </a:xfrm>
        </p:spPr>
        <p:txBody>
          <a:bodyPr>
            <a:noAutofit/>
          </a:bodyPr>
          <a:lstStyle/>
          <a:p>
            <a:pPr eaLnBrk="0" hangingPunct="0">
              <a:buClr>
                <a:srgbClr val="09405E"/>
              </a:buClr>
            </a:pPr>
            <a:r>
              <a:rPr lang="zh-CN" altLang="en-US" dirty="0">
                <a:latin typeface="微软雅黑" panose="020B0503020204020204" pitchFamily="34" charset="-122"/>
                <a:ea typeface="微软雅黑" panose="020B0503020204020204" pitchFamily="34" charset="-122"/>
                <a:cs typeface="+mn-cs"/>
              </a:rPr>
              <a:t>随着信息技术和网络技术的发展，人们已经从信息匮乏时代进入了信息过载时代 </a:t>
            </a:r>
            <a:endParaRPr lang="en-US" altLang="zh-CN" dirty="0">
              <a:latin typeface="微软雅黑" panose="020B0503020204020204" pitchFamily="34" charset="-122"/>
              <a:ea typeface="微软雅黑" panose="020B0503020204020204" pitchFamily="34" charset="-122"/>
              <a:cs typeface="+mn-cs"/>
            </a:endParaRPr>
          </a:p>
          <a:p>
            <a:pPr marL="742950" lvl="2" indent="-285750">
              <a:lnSpc>
                <a:spcPct val="150000"/>
              </a:lnSpc>
              <a:spcBef>
                <a:spcPct val="0"/>
              </a:spcBef>
              <a:buClr>
                <a:srgbClr val="09405E"/>
              </a:buClr>
              <a:buFont typeface="Wingdings" panose="05000000000000000000" pitchFamily="2" charset="2"/>
              <a:buChar char="n"/>
            </a:pPr>
            <a:r>
              <a:rPr lang="zh-CN" altLang="en-US" sz="2400" kern="1200" dirty="0">
                <a:solidFill>
                  <a:srgbClr val="09405E"/>
                </a:solidFill>
                <a:latin typeface="微软雅黑" panose="020B0503020204020204" pitchFamily="34" charset="-122"/>
                <a:ea typeface="微软雅黑" panose="020B0503020204020204" pitchFamily="34" charset="-122"/>
                <a:cs typeface="+mn-cs"/>
              </a:rPr>
              <a:t>每天有</a:t>
            </a:r>
            <a:r>
              <a:rPr lang="en-US" altLang="zh-CN" sz="2400" kern="1200" dirty="0">
                <a:solidFill>
                  <a:srgbClr val="09405E"/>
                </a:solidFill>
                <a:latin typeface="微软雅黑" panose="020B0503020204020204" pitchFamily="34" charset="-122"/>
                <a:ea typeface="微软雅黑" panose="020B0503020204020204" pitchFamily="34" charset="-122"/>
                <a:cs typeface="+mn-cs"/>
              </a:rPr>
              <a:t>10w</a:t>
            </a:r>
            <a:r>
              <a:rPr lang="zh-CN" altLang="en-US" sz="2400" kern="1200" dirty="0">
                <a:solidFill>
                  <a:srgbClr val="09405E"/>
                </a:solidFill>
                <a:latin typeface="微软雅黑" panose="020B0503020204020204" pitchFamily="34" charset="-122"/>
                <a:ea typeface="微软雅黑" panose="020B0503020204020204" pitchFamily="34" charset="-122"/>
                <a:cs typeface="+mn-cs"/>
              </a:rPr>
              <a:t>左右的新闻报道</a:t>
            </a:r>
            <a:endParaRPr lang="en-US" altLang="zh-CN" sz="2400" kern="1200" dirty="0">
              <a:solidFill>
                <a:srgbClr val="09405E"/>
              </a:solidFill>
              <a:latin typeface="微软雅黑" panose="020B0503020204020204" pitchFamily="34" charset="-122"/>
              <a:ea typeface="微软雅黑" panose="020B0503020204020204" pitchFamily="34" charset="-122"/>
              <a:cs typeface="+mn-cs"/>
            </a:endParaRPr>
          </a:p>
          <a:p>
            <a:pPr marL="742950" lvl="2" indent="-285750">
              <a:lnSpc>
                <a:spcPct val="150000"/>
              </a:lnSpc>
              <a:spcBef>
                <a:spcPct val="0"/>
              </a:spcBef>
              <a:buClr>
                <a:srgbClr val="09405E"/>
              </a:buClr>
              <a:buFont typeface="Wingdings" panose="05000000000000000000" pitchFamily="2" charset="2"/>
              <a:buChar char="n"/>
            </a:pPr>
            <a:r>
              <a:rPr lang="zh-CN" altLang="en-US" sz="2400" kern="1200" dirty="0">
                <a:solidFill>
                  <a:srgbClr val="09405E"/>
                </a:solidFill>
                <a:latin typeface="微软雅黑" panose="020B0503020204020204" pitchFamily="34" charset="-122"/>
                <a:ea typeface="微软雅黑" panose="020B0503020204020204" pitchFamily="34" charset="-122"/>
                <a:cs typeface="+mn-cs"/>
              </a:rPr>
              <a:t>每秒</a:t>
            </a:r>
            <a:r>
              <a:rPr lang="zh-CN" altLang="en-US" sz="2400" kern="1200" dirty="0" smtClean="0">
                <a:solidFill>
                  <a:srgbClr val="09405E"/>
                </a:solidFill>
                <a:latin typeface="微软雅黑" panose="020B0503020204020204" pitchFamily="34" charset="-122"/>
                <a:ea typeface="微软雅黑" panose="020B0503020204020204" pitchFamily="34" charset="-122"/>
                <a:cs typeface="+mn-cs"/>
              </a:rPr>
              <a:t>钟，优酷、土豆、爱</a:t>
            </a:r>
            <a:r>
              <a:rPr lang="zh-CN" altLang="en-US" sz="2400" kern="1200" dirty="0">
                <a:solidFill>
                  <a:srgbClr val="09405E"/>
                </a:solidFill>
                <a:latin typeface="微软雅黑" panose="020B0503020204020204" pitchFamily="34" charset="-122"/>
                <a:ea typeface="微软雅黑" panose="020B0503020204020204" pitchFamily="34" charset="-122"/>
                <a:cs typeface="+mn-cs"/>
              </a:rPr>
              <a:t>奇</a:t>
            </a:r>
            <a:r>
              <a:rPr lang="zh-CN" altLang="en-US" sz="2400" kern="1200" dirty="0" smtClean="0">
                <a:solidFill>
                  <a:srgbClr val="09405E"/>
                </a:solidFill>
                <a:latin typeface="微软雅黑" panose="020B0503020204020204" pitchFamily="34" charset="-122"/>
                <a:ea typeface="微软雅黑" panose="020B0503020204020204" pitchFamily="34" charset="-122"/>
                <a:cs typeface="+mn-cs"/>
              </a:rPr>
              <a:t>艺、搜狐、腾讯、</a:t>
            </a:r>
            <a:r>
              <a:rPr lang="en-US" altLang="zh-CN" sz="2400" kern="1200" dirty="0" smtClean="0">
                <a:solidFill>
                  <a:srgbClr val="09405E"/>
                </a:solidFill>
                <a:latin typeface="微软雅黑" panose="020B0503020204020204" pitchFamily="34" charset="-122"/>
                <a:ea typeface="微软雅黑" panose="020B0503020204020204" pitchFamily="34" charset="-122"/>
                <a:cs typeface="+mn-cs"/>
              </a:rPr>
              <a:t>B</a:t>
            </a:r>
            <a:r>
              <a:rPr lang="zh-CN" altLang="en-US" sz="2400" kern="1200" dirty="0" smtClean="0">
                <a:solidFill>
                  <a:srgbClr val="09405E"/>
                </a:solidFill>
                <a:latin typeface="微软雅黑" panose="020B0503020204020204" pitchFamily="34" charset="-122"/>
                <a:ea typeface="微软雅黑" panose="020B0503020204020204" pitchFamily="34" charset="-122"/>
                <a:cs typeface="+mn-cs"/>
              </a:rPr>
              <a:t>站等会</a:t>
            </a:r>
            <a:r>
              <a:rPr lang="zh-CN" altLang="en-US" sz="2400" kern="1200" dirty="0">
                <a:solidFill>
                  <a:srgbClr val="09405E"/>
                </a:solidFill>
                <a:latin typeface="微软雅黑" panose="020B0503020204020204" pitchFamily="34" charset="-122"/>
                <a:ea typeface="微软雅黑" panose="020B0503020204020204" pitchFamily="34" charset="-122"/>
                <a:cs typeface="+mn-cs"/>
              </a:rPr>
              <a:t>多出时长几百小时的视频</a:t>
            </a:r>
            <a:endParaRPr lang="en-US" altLang="zh-CN" sz="2400" kern="1200" dirty="0">
              <a:solidFill>
                <a:srgbClr val="09405E"/>
              </a:solidFill>
              <a:latin typeface="微软雅黑" panose="020B0503020204020204" pitchFamily="34" charset="-122"/>
              <a:ea typeface="微软雅黑" panose="020B0503020204020204" pitchFamily="34" charset="-122"/>
              <a:cs typeface="+mn-cs"/>
            </a:endParaRPr>
          </a:p>
          <a:p>
            <a:pPr marL="742950" lvl="2" indent="-285750">
              <a:lnSpc>
                <a:spcPct val="150000"/>
              </a:lnSpc>
              <a:spcBef>
                <a:spcPct val="0"/>
              </a:spcBef>
              <a:buClr>
                <a:srgbClr val="09405E"/>
              </a:buClr>
              <a:buFont typeface="Wingdings" panose="05000000000000000000" pitchFamily="2" charset="2"/>
              <a:buChar char="n"/>
            </a:pPr>
            <a:r>
              <a:rPr lang="zh-CN" altLang="en-US" sz="2400" kern="1200" dirty="0">
                <a:solidFill>
                  <a:srgbClr val="09405E"/>
                </a:solidFill>
                <a:latin typeface="微软雅黑" panose="020B0503020204020204" pitchFamily="34" charset="-122"/>
                <a:ea typeface="微软雅黑" panose="020B0503020204020204" pitchFamily="34" charset="-122"/>
                <a:cs typeface="+mn-cs"/>
              </a:rPr>
              <a:t>淘宝京东亚马逊当当一天上架</a:t>
            </a:r>
            <a:r>
              <a:rPr lang="zh-CN" altLang="en-US" sz="2400" kern="1200" dirty="0" smtClean="0">
                <a:solidFill>
                  <a:srgbClr val="09405E"/>
                </a:solidFill>
                <a:latin typeface="微软雅黑" panose="020B0503020204020204" pitchFamily="34" charset="-122"/>
                <a:ea typeface="微软雅黑" panose="020B0503020204020204" pitchFamily="34" charset="-122"/>
                <a:cs typeface="+mn-cs"/>
              </a:rPr>
              <a:t>上百万商品 </a:t>
            </a:r>
            <a:endParaRPr lang="zh-CN" altLang="en-US" dirty="0"/>
          </a:p>
          <a:p>
            <a:pPr eaLnBrk="0" hangingPunct="0">
              <a:buClr>
                <a:srgbClr val="09405E"/>
              </a:buClr>
            </a:pPr>
            <a:r>
              <a:rPr lang="zh-CN" altLang="en-US" dirty="0">
                <a:latin typeface="微软雅黑" panose="020B0503020204020204" pitchFamily="34" charset="-122"/>
                <a:ea typeface="微软雅黑" panose="020B0503020204020204" pitchFamily="34" charset="-122"/>
                <a:cs typeface="+mn-cs"/>
              </a:rPr>
              <a:t>信息消费者和信息生产者都面临挑战</a:t>
            </a:r>
            <a:r>
              <a:rPr lang="en-US" altLang="zh-CN" dirty="0">
                <a:latin typeface="微软雅黑" panose="020B0503020204020204" pitchFamily="34" charset="-122"/>
                <a:ea typeface="微软雅黑" panose="020B0503020204020204" pitchFamily="34" charset="-122"/>
                <a:cs typeface="+mn-cs"/>
              </a:rPr>
              <a:t>:</a:t>
            </a:r>
          </a:p>
          <a:p>
            <a:pPr marL="742950" lvl="2" indent="-285750">
              <a:lnSpc>
                <a:spcPct val="150000"/>
              </a:lnSpc>
              <a:spcBef>
                <a:spcPct val="0"/>
              </a:spcBef>
              <a:buClr>
                <a:srgbClr val="09405E"/>
              </a:buClr>
              <a:buFont typeface="Wingdings" panose="05000000000000000000" pitchFamily="2" charset="2"/>
              <a:buChar char="n"/>
            </a:pPr>
            <a:r>
              <a:rPr lang="zh-CN" altLang="en-US" sz="2400" kern="1200" dirty="0">
                <a:solidFill>
                  <a:srgbClr val="09405E"/>
                </a:solidFill>
                <a:latin typeface="微软雅黑" panose="020B0503020204020204" pitchFamily="34" charset="-122"/>
                <a:ea typeface="微软雅黑" panose="020B0503020204020204" pitchFamily="34" charset="-122"/>
                <a:cs typeface="+mn-cs"/>
              </a:rPr>
              <a:t>无明确需求 </a:t>
            </a:r>
            <a:endParaRPr lang="en-US" altLang="zh-CN" sz="2400" kern="1200" dirty="0">
              <a:solidFill>
                <a:srgbClr val="09405E"/>
              </a:solidFill>
              <a:latin typeface="微软雅黑" panose="020B0503020204020204" pitchFamily="34" charset="-122"/>
              <a:ea typeface="微软雅黑" panose="020B0503020204020204" pitchFamily="34" charset="-122"/>
              <a:cs typeface="+mn-cs"/>
            </a:endParaRPr>
          </a:p>
          <a:p>
            <a:pPr marL="742950" lvl="2" indent="-285750">
              <a:lnSpc>
                <a:spcPct val="150000"/>
              </a:lnSpc>
              <a:spcBef>
                <a:spcPct val="0"/>
              </a:spcBef>
              <a:buClr>
                <a:srgbClr val="09405E"/>
              </a:buClr>
              <a:buFont typeface="Wingdings" panose="05000000000000000000" pitchFamily="2" charset="2"/>
              <a:buChar char="n"/>
            </a:pPr>
            <a:r>
              <a:rPr lang="zh-CN" altLang="en-US" sz="2400" kern="1200" dirty="0">
                <a:solidFill>
                  <a:srgbClr val="09405E"/>
                </a:solidFill>
                <a:latin typeface="微软雅黑" panose="020B0503020204020204" pitchFamily="34" charset="-122"/>
                <a:ea typeface="微软雅黑" panose="020B0503020204020204" pitchFamily="34" charset="-122"/>
                <a:cs typeface="+mn-cs"/>
              </a:rPr>
              <a:t>信息过载 </a:t>
            </a:r>
          </a:p>
          <a:p>
            <a:pPr marL="342900" indent="-342900">
              <a:buClr>
                <a:srgbClr val="09405E"/>
              </a:buClr>
              <a:buFont typeface="Arial" charset="0"/>
              <a:buChar char="•"/>
            </a:pPr>
            <a:endParaRPr kumimoji="1" lang="zh-CN" altLang="en-US" sz="2000" dirty="0"/>
          </a:p>
        </p:txBody>
      </p:sp>
      <p:sp>
        <p:nvSpPr>
          <p:cNvPr id="2" name="标题 1"/>
          <p:cNvSpPr>
            <a:spLocks noGrp="1"/>
          </p:cNvSpPr>
          <p:nvPr>
            <p:ph type="title"/>
          </p:nvPr>
        </p:nvSpPr>
        <p:spPr/>
        <p:txBody>
          <a:bodyPr>
            <a:normAutofit/>
          </a:bodyPr>
          <a:lstStyle/>
          <a:p>
            <a:r>
              <a:rPr lang="zh-CN" altLang="en-US" dirty="0"/>
              <a:t>推荐系统出现的背景 </a:t>
            </a:r>
            <a:endParaRPr lang="zh-CN" altLang="en-US" dirty="0">
              <a:effectLst/>
            </a:endParaRPr>
          </a:p>
        </p:txBody>
      </p:sp>
    </p:spTree>
    <p:extLst>
      <p:ext uri="{BB962C8B-B14F-4D97-AF65-F5344CB8AC3E}">
        <p14:creationId xmlns:p14="http://schemas.microsoft.com/office/powerpoint/2010/main" val="482417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a:spcBef>
                <a:spcPts val="0"/>
              </a:spcBef>
              <a:buClr>
                <a:srgbClr val="09405E"/>
              </a:buClr>
              <a:buFont typeface="Wingdings" charset="2"/>
              <a:buChar char="n"/>
            </a:pPr>
            <a:r>
              <a:rPr lang="en-US" altLang="zh-CN" dirty="0"/>
              <a:t>FTRL</a:t>
            </a:r>
            <a:r>
              <a:rPr lang="zh-CN" altLang="en-US" dirty="0"/>
              <a:t>中特征权重的更新公式为：</a:t>
            </a:r>
            <a:endParaRPr lang="en-US" altLang="zh-CN" dirty="0"/>
          </a:p>
          <a:p>
            <a:pPr marL="457200" indent="-457200">
              <a:buClr>
                <a:schemeClr val="tx1"/>
              </a:buClr>
              <a:buFont typeface="Arial" charset="0"/>
              <a:buChar char="•"/>
            </a:pPr>
            <a:endParaRPr kumimoji="1" lang="en-US" altLang="zh-CN" dirty="0"/>
          </a:p>
          <a:p>
            <a:pPr marL="457200" indent="-457200">
              <a:buClr>
                <a:schemeClr val="tx1"/>
              </a:buClr>
              <a:buFont typeface="Arial" charset="0"/>
              <a:buChar char="•"/>
            </a:pPr>
            <a:endParaRPr kumimoji="1" lang="en-US" altLang="zh-CN" dirty="0" smtClean="0"/>
          </a:p>
          <a:p>
            <a:pPr marL="457200" indent="-457200">
              <a:buClr>
                <a:schemeClr val="tx1"/>
              </a:buClr>
              <a:buFont typeface="Arial" charset="0"/>
              <a:buChar char="•"/>
            </a:pPr>
            <a:endParaRPr kumimoji="1" lang="en-US" altLang="zh-CN" dirty="0"/>
          </a:p>
          <a:p>
            <a:pPr marL="457200" indent="-457200">
              <a:buClr>
                <a:schemeClr val="tx1"/>
              </a:buClr>
              <a:buFont typeface="Arial" charset="0"/>
              <a:buChar char="•"/>
            </a:pPr>
            <a:endParaRPr kumimoji="1" lang="en-US" altLang="zh-CN" dirty="0" smtClean="0"/>
          </a:p>
          <a:p>
            <a:pPr>
              <a:spcBef>
                <a:spcPts val="0"/>
              </a:spcBef>
              <a:buClr>
                <a:srgbClr val="09405E"/>
              </a:buClr>
              <a:buFont typeface="Wingdings" charset="2"/>
              <a:buChar char="n"/>
            </a:pPr>
            <a:r>
              <a:rPr lang="zh-CN" altLang="en-US" dirty="0"/>
              <a:t>解：</a:t>
            </a:r>
          </a:p>
        </p:txBody>
      </p:sp>
      <p:sp>
        <p:nvSpPr>
          <p:cNvPr id="2" name="标题 1"/>
          <p:cNvSpPr>
            <a:spLocks noGrp="1"/>
          </p:cNvSpPr>
          <p:nvPr>
            <p:ph type="title"/>
          </p:nvPr>
        </p:nvSpPr>
        <p:spPr/>
        <p:txBody>
          <a:bodyPr>
            <a:normAutofit/>
          </a:bodyPr>
          <a:lstStyle/>
          <a:p>
            <a:r>
              <a:rPr lang="en-US" altLang="zh-CN" dirty="0"/>
              <a:t>Follow The Regularized </a:t>
            </a:r>
            <a:r>
              <a:rPr lang="en-US" altLang="zh-CN" dirty="0" smtClean="0"/>
              <a:t>Leader(FTRL)</a:t>
            </a:r>
            <a:endParaRPr kumimoji="1" lang="zh-CN" altLang="en-US" dirty="0"/>
          </a:p>
        </p:txBody>
      </p:sp>
      <p:pic>
        <p:nvPicPr>
          <p:cNvPr id="8" name="图片 7"/>
          <p:cNvPicPr>
            <a:picLocks noChangeAspect="1"/>
          </p:cNvPicPr>
          <p:nvPr/>
        </p:nvPicPr>
        <p:blipFill>
          <a:blip r:embed="rId3"/>
          <a:stretch>
            <a:fillRect/>
          </a:stretch>
        </p:blipFill>
        <p:spPr>
          <a:xfrm>
            <a:off x="1158946" y="1916282"/>
            <a:ext cx="10567648" cy="948379"/>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108890" y="2849801"/>
                <a:ext cx="2749471" cy="720710"/>
              </a:xfrm>
              <a:prstGeom prst="rect">
                <a:avLst/>
              </a:prstGeom>
            </p:spPr>
            <p:txBody>
              <a:bodyPr wrap="none">
                <a:spAutoFit/>
              </a:bodyPr>
              <a:lstStyle/>
              <a:p>
                <a:r>
                  <a:rPr lang="zh-CN" altLang="en-US" sz="2000" dirty="0">
                    <a:solidFill>
                      <a:srgbClr val="3F3F3F"/>
                    </a:solidFill>
                    <a:latin typeface="Microsoft YaHei" charset="-122"/>
                    <a:ea typeface="Microsoft YaHei" charset="-122"/>
                    <a:cs typeface="Microsoft YaHei" charset="-122"/>
                  </a:rPr>
                  <a:t>梯度：损失函数的</a:t>
                </a:r>
                <a:r>
                  <a:rPr lang="zh-CN" altLang="en-US" sz="2000" dirty="0" smtClean="0">
                    <a:solidFill>
                      <a:srgbClr val="3F3F3F"/>
                    </a:solidFill>
                    <a:latin typeface="Microsoft YaHei" charset="-122"/>
                    <a:ea typeface="Microsoft YaHei" charset="-122"/>
                    <a:cs typeface="Microsoft YaHei" charset="-122"/>
                  </a:rPr>
                  <a:t>贡献</a:t>
                </a:r>
                <a:endParaRPr lang="en-US" altLang="zh-CN" sz="2000" dirty="0" smtClean="0">
                  <a:solidFill>
                    <a:srgbClr val="3F3F3F"/>
                  </a:solidFill>
                  <a:latin typeface="Microsoft YaHei" charset="-122"/>
                  <a:ea typeface="Microsoft YaHei" charset="-122"/>
                  <a:cs typeface="Microsoft YaHei" charset="-122"/>
                </a:endParaRPr>
              </a:p>
              <a:p>
                <a:pPr algn="ctr"/>
                <a:r>
                  <a:rPr lang="zh-CN" altLang="en-US" sz="2000" dirty="0">
                    <a:latin typeface="Microsoft YaHei" charset="-122"/>
                    <a:ea typeface="Microsoft YaHei" charset="-122"/>
                    <a:cs typeface="Microsoft YaHei" charset="-122"/>
                  </a:rPr>
                  <a:t>梯度</a:t>
                </a:r>
                <a14:m>
                  <m:oMath xmlns:m="http://schemas.openxmlformats.org/officeDocument/2006/math">
                    <m:sSup>
                      <m:sSupPr>
                        <m:ctrlPr>
                          <a:rPr lang="en-US" altLang="zh-CN" sz="2000" i="1">
                            <a:latin typeface="Cambria Math" charset="0"/>
                            <a:ea typeface="Microsoft YaHei" charset="-122"/>
                            <a:cs typeface="Microsoft YaHei" charset="-122"/>
                          </a:rPr>
                        </m:ctrlPr>
                      </m:sSupPr>
                      <m:e>
                        <m:r>
                          <a:rPr lang="en-US" altLang="zh-CN" sz="2000" b="1">
                            <a:latin typeface="Cambria Math" charset="0"/>
                            <a:ea typeface="Microsoft YaHei" charset="-122"/>
                            <a:cs typeface="Microsoft YaHei" charset="-122"/>
                          </a:rPr>
                          <m:t>𝐠</m:t>
                        </m:r>
                      </m:e>
                      <m:sup>
                        <m:r>
                          <a:rPr lang="en-US" altLang="zh-CN" sz="2000" i="1">
                            <a:latin typeface="Cambria Math" charset="0"/>
                            <a:ea typeface="Microsoft YaHei" charset="-122"/>
                            <a:cs typeface="Microsoft YaHei" charset="-122"/>
                          </a:rPr>
                          <m:t>(</m:t>
                        </m:r>
                        <m:r>
                          <a:rPr lang="en-US" altLang="zh-CN" sz="2000" i="1">
                            <a:latin typeface="Cambria Math" charset="0"/>
                            <a:ea typeface="Microsoft YaHei" charset="-122"/>
                            <a:cs typeface="Microsoft YaHei" charset="-122"/>
                          </a:rPr>
                          <m:t>𝑠</m:t>
                        </m:r>
                        <m:r>
                          <a:rPr lang="en-US" altLang="zh-CN" sz="2000" i="1">
                            <a:latin typeface="Cambria Math" charset="0"/>
                            <a:ea typeface="Microsoft YaHei" charset="-122"/>
                            <a:cs typeface="Microsoft YaHei" charset="-122"/>
                          </a:rPr>
                          <m:t>)</m:t>
                        </m:r>
                      </m:sup>
                    </m:sSup>
                  </m:oMath>
                </a14:m>
                <a:r>
                  <a:rPr lang="zh-CN" altLang="en-US" sz="2000" dirty="0" smtClean="0">
                    <a:latin typeface="Microsoft YaHei" charset="-122"/>
                    <a:ea typeface="Microsoft YaHei" charset="-122"/>
                    <a:cs typeface="Microsoft YaHei" charset="-122"/>
                  </a:rPr>
                  <a:t>的平均值</a:t>
                </a:r>
                <a:endParaRPr lang="zh-CN" altLang="en-US" sz="2000" dirty="0">
                  <a:latin typeface="Microsoft YaHei" charset="-122"/>
                  <a:ea typeface="Microsoft YaHei" charset="-122"/>
                  <a:cs typeface="Microsoft YaHei"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108890" y="2849801"/>
                <a:ext cx="2749471" cy="720710"/>
              </a:xfrm>
              <a:prstGeom prst="rect">
                <a:avLst/>
              </a:prstGeom>
              <a:blipFill rotWithShape="0">
                <a:blip r:embed="rId4"/>
                <a:stretch>
                  <a:fillRect l="-2439" t="-4202" r="-1996" b="-13445"/>
                </a:stretch>
              </a:blipFill>
            </p:spPr>
            <p:txBody>
              <a:bodyPr/>
              <a:lstStyle/>
              <a:p>
                <a:r>
                  <a:rPr lang="zh-CN" altLang="en-US">
                    <a:noFill/>
                  </a:rPr>
                  <a:t> </a:t>
                </a:r>
              </a:p>
            </p:txBody>
          </p:sp>
        </mc:Fallback>
      </mc:AlternateContent>
      <p:cxnSp>
        <p:nvCxnSpPr>
          <p:cNvPr id="10" name="直线箭头连接符 9"/>
          <p:cNvCxnSpPr>
            <a:stCxn id="20" idx="2"/>
          </p:cNvCxnSpPr>
          <p:nvPr/>
        </p:nvCxnSpPr>
        <p:spPr>
          <a:xfrm flipH="1">
            <a:off x="3517935" y="2718793"/>
            <a:ext cx="584435" cy="18860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a:stCxn id="22" idx="2"/>
          </p:cNvCxnSpPr>
          <p:nvPr/>
        </p:nvCxnSpPr>
        <p:spPr>
          <a:xfrm flipH="1">
            <a:off x="9916640" y="2872345"/>
            <a:ext cx="2820" cy="27794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H="1">
            <a:off x="6455252" y="2718793"/>
            <a:ext cx="231035" cy="27687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8386912" y="3057909"/>
                <a:ext cx="3658679" cy="400110"/>
              </a:xfrm>
              <a:prstGeom prst="rect">
                <a:avLst/>
              </a:prstGeom>
            </p:spPr>
            <p:txBody>
              <a:bodyPr wrap="square">
                <a:spAutoFit/>
              </a:bodyPr>
              <a:lstStyle/>
              <a:p>
                <a14:m>
                  <m:oMath xmlns:m="http://schemas.openxmlformats.org/officeDocument/2006/math">
                    <m:r>
                      <a:rPr lang="en-US" altLang="zh-CN" sz="2000" b="1" i="0" dirty="0" smtClean="0">
                        <a:solidFill>
                          <a:srgbClr val="3F3F3F"/>
                        </a:solidFill>
                        <a:latin typeface="Cambria Math" charset="0"/>
                        <a:ea typeface="Microsoft YaHei" charset="-122"/>
                        <a:cs typeface="Microsoft YaHei" charset="-122"/>
                      </a:rPr>
                      <m:t>𝐰</m:t>
                    </m:r>
                  </m:oMath>
                </a14:m>
                <a:r>
                  <a:rPr lang="zh-CN" altLang="en-US" sz="2000" dirty="0">
                    <a:solidFill>
                      <a:srgbClr val="3F3F3F"/>
                    </a:solidFill>
                    <a:latin typeface="Microsoft YaHei" charset="-122"/>
                    <a:ea typeface="Microsoft YaHei" charset="-122"/>
                    <a:cs typeface="Microsoft YaHei" charset="-122"/>
                  </a:rPr>
                  <a:t>每次迭代变化不要太大</a:t>
                </a:r>
                <a:endParaRPr lang="zh-CN" altLang="en-US" sz="2000" dirty="0">
                  <a:latin typeface="Microsoft YaHei" charset="-122"/>
                  <a:ea typeface="Microsoft YaHei" charset="-122"/>
                  <a:cs typeface="Microsoft YaHei"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8386912" y="3057909"/>
                <a:ext cx="3658679" cy="400110"/>
              </a:xfrm>
              <a:prstGeom prst="rect">
                <a:avLst/>
              </a:prstGeom>
              <a:blipFill rotWithShape="0">
                <a:blip r:embed="rId5"/>
                <a:stretch>
                  <a:fillRect t="-9231" b="-27692"/>
                </a:stretch>
              </a:blipFill>
            </p:spPr>
            <p:txBody>
              <a:bodyPr/>
              <a:lstStyle/>
              <a:p>
                <a:r>
                  <a:rPr lang="zh-CN" altLang="en-US">
                    <a:noFill/>
                  </a:rPr>
                  <a:t> </a:t>
                </a:r>
              </a:p>
            </p:txBody>
          </p:sp>
        </mc:Fallback>
      </mc:AlternateContent>
      <p:sp>
        <p:nvSpPr>
          <p:cNvPr id="14" name="矩形 13"/>
          <p:cNvSpPr/>
          <p:nvPr/>
        </p:nvSpPr>
        <p:spPr>
          <a:xfrm>
            <a:off x="5133177" y="2829064"/>
            <a:ext cx="2005677" cy="707886"/>
          </a:xfrm>
          <a:prstGeom prst="rect">
            <a:avLst/>
          </a:prstGeom>
        </p:spPr>
        <p:txBody>
          <a:bodyPr wrap="none">
            <a:spAutoFit/>
          </a:bodyPr>
          <a:lstStyle/>
          <a:p>
            <a:r>
              <a:rPr lang="en-US" altLang="zh-CN" sz="2000" dirty="0">
                <a:solidFill>
                  <a:srgbClr val="3F3F3F"/>
                </a:solidFill>
                <a:latin typeface="Microsoft YaHei" charset="-122"/>
                <a:ea typeface="Microsoft YaHei" charset="-122"/>
                <a:cs typeface="Microsoft YaHei" charset="-122"/>
              </a:rPr>
              <a:t>L1</a:t>
            </a:r>
            <a:r>
              <a:rPr lang="zh-CN" altLang="en-US" sz="2000" dirty="0">
                <a:solidFill>
                  <a:srgbClr val="3F3F3F"/>
                </a:solidFill>
                <a:latin typeface="Microsoft YaHei" charset="-122"/>
                <a:ea typeface="Microsoft YaHei" charset="-122"/>
                <a:cs typeface="Microsoft YaHei" charset="-122"/>
              </a:rPr>
              <a:t>正则：稀疏解</a:t>
            </a:r>
            <a:endParaRPr lang="en-US" altLang="zh-CN" sz="2000" dirty="0">
              <a:solidFill>
                <a:srgbClr val="3F3F3F"/>
              </a:solidFill>
              <a:latin typeface="Microsoft YaHei" charset="-122"/>
              <a:ea typeface="Microsoft YaHei" charset="-122"/>
              <a:cs typeface="Microsoft YaHei" charset="-122"/>
            </a:endParaRPr>
          </a:p>
          <a:p>
            <a:r>
              <a:rPr lang="en-US" altLang="zh-CN" sz="2000" dirty="0">
                <a:solidFill>
                  <a:srgbClr val="3F3F3F"/>
                </a:solidFill>
                <a:latin typeface="Microsoft YaHei" charset="-122"/>
                <a:ea typeface="Microsoft YaHei" charset="-122"/>
                <a:cs typeface="Microsoft YaHei" charset="-122"/>
              </a:rPr>
              <a:t>L2</a:t>
            </a:r>
            <a:r>
              <a:rPr lang="zh-CN" altLang="en-US" sz="2000" dirty="0">
                <a:solidFill>
                  <a:srgbClr val="3F3F3F"/>
                </a:solidFill>
                <a:latin typeface="Microsoft YaHei" charset="-122"/>
                <a:ea typeface="Microsoft YaHei" charset="-122"/>
                <a:cs typeface="Microsoft YaHei" charset="-122"/>
              </a:rPr>
              <a:t>正则：更平滑</a:t>
            </a:r>
            <a:endParaRPr lang="zh-CN" altLang="en-US" sz="2000" dirty="0">
              <a:latin typeface="Microsoft YaHei" charset="-122"/>
              <a:ea typeface="Microsoft YaHei" charset="-122"/>
              <a:cs typeface="Microsoft YaHei" charset="-122"/>
            </a:endParaRPr>
          </a:p>
        </p:txBody>
      </p:sp>
      <p:sp>
        <p:nvSpPr>
          <p:cNvPr id="20" name="圆角矩形 19"/>
          <p:cNvSpPr/>
          <p:nvPr/>
        </p:nvSpPr>
        <p:spPr>
          <a:xfrm>
            <a:off x="3771862" y="1990302"/>
            <a:ext cx="661015" cy="7284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1" name="圆角矩形 20"/>
          <p:cNvSpPr/>
          <p:nvPr/>
        </p:nvSpPr>
        <p:spPr>
          <a:xfrm>
            <a:off x="5370087" y="1981508"/>
            <a:ext cx="2660349" cy="716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2" name="圆角矩形 21"/>
          <p:cNvSpPr/>
          <p:nvPr/>
        </p:nvSpPr>
        <p:spPr>
          <a:xfrm>
            <a:off x="8386911" y="1908598"/>
            <a:ext cx="3065097" cy="9637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pic>
        <p:nvPicPr>
          <p:cNvPr id="15" name="图片 14"/>
          <p:cNvPicPr>
            <a:picLocks noChangeAspect="1"/>
          </p:cNvPicPr>
          <p:nvPr/>
        </p:nvPicPr>
        <p:blipFill>
          <a:blip r:embed="rId6"/>
          <a:stretch>
            <a:fillRect/>
          </a:stretch>
        </p:blipFill>
        <p:spPr>
          <a:xfrm>
            <a:off x="1193745" y="5126438"/>
            <a:ext cx="9277730" cy="1197949"/>
          </a:xfrm>
          <a:prstGeom prst="rect">
            <a:avLst/>
          </a:prstGeom>
        </p:spPr>
      </p:pic>
      <p:sp>
        <p:nvSpPr>
          <p:cNvPr id="16" name="矩形 15"/>
          <p:cNvSpPr/>
          <p:nvPr/>
        </p:nvSpPr>
        <p:spPr>
          <a:xfrm>
            <a:off x="3544346" y="5238930"/>
            <a:ext cx="697627" cy="400110"/>
          </a:xfrm>
          <a:prstGeom prst="rect">
            <a:avLst/>
          </a:prstGeom>
        </p:spPr>
        <p:txBody>
          <a:bodyPr wrap="none">
            <a:spAutoFit/>
          </a:bodyPr>
          <a:lstStyle/>
          <a:p>
            <a:r>
              <a:rPr lang="zh-CN" altLang="en-US" sz="2000" dirty="0">
                <a:solidFill>
                  <a:srgbClr val="C00000"/>
                </a:solidFill>
                <a:latin typeface="Microsoft YaHei" charset="-122"/>
                <a:ea typeface="Microsoft YaHei" charset="-122"/>
                <a:cs typeface="Microsoft YaHei" charset="-122"/>
              </a:rPr>
              <a:t>稀疏</a:t>
            </a:r>
          </a:p>
        </p:txBody>
      </p:sp>
    </p:spTree>
    <p:extLst>
      <p:ext uri="{BB962C8B-B14F-4D97-AF65-F5344CB8AC3E}">
        <p14:creationId xmlns:p14="http://schemas.microsoft.com/office/powerpoint/2010/main" val="1780838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30237" y="1147763"/>
            <a:ext cx="11561763" cy="5237271"/>
          </a:xfrm>
        </p:spPr>
        <p:txBody>
          <a:bodyPr>
            <a:normAutofit/>
          </a:bodyPr>
          <a:lstStyle/>
          <a:p>
            <a:pPr>
              <a:buClr>
                <a:srgbClr val="09405E"/>
              </a:buClr>
              <a:buFont typeface="Wingdings" charset="2"/>
              <a:buChar char="n"/>
            </a:pPr>
            <a:r>
              <a:rPr lang="de-DE" altLang="zh-CN" dirty="0"/>
              <a:t>Steffen </a:t>
            </a:r>
            <a:r>
              <a:rPr lang="de-DE" altLang="zh-CN" dirty="0" err="1"/>
              <a:t>Rendle</a:t>
            </a:r>
            <a:r>
              <a:rPr lang="zh-CN" altLang="de-DE" dirty="0"/>
              <a:t>于</a:t>
            </a:r>
            <a:r>
              <a:rPr lang="de-DE" altLang="zh-CN" dirty="0"/>
              <a:t>2010</a:t>
            </a:r>
            <a:r>
              <a:rPr lang="zh-CN" altLang="de-DE" dirty="0"/>
              <a:t>年提出</a:t>
            </a:r>
            <a:r>
              <a:rPr lang="de-DE" altLang="zh-CN" dirty="0" err="1"/>
              <a:t>Factorization</a:t>
            </a:r>
            <a:r>
              <a:rPr lang="de-DE" altLang="zh-CN" dirty="0"/>
              <a:t> Machines[1]</a:t>
            </a:r>
            <a:r>
              <a:rPr lang="zh-CN" altLang="de-DE" dirty="0"/>
              <a:t>，并发布开源工具</a:t>
            </a:r>
            <a:r>
              <a:rPr lang="de-DE" altLang="zh-CN" dirty="0" err="1"/>
              <a:t>libFM</a:t>
            </a:r>
            <a:r>
              <a:rPr lang="zh-CN" altLang="en-US" dirty="0"/>
              <a:t>（</a:t>
            </a:r>
            <a:r>
              <a:rPr lang="en-US" altLang="zh-CN" dirty="0"/>
              <a:t>http://</a:t>
            </a:r>
            <a:r>
              <a:rPr lang="en-US" altLang="zh-CN" dirty="0" err="1"/>
              <a:t>www.libfm.org</a:t>
            </a:r>
            <a:r>
              <a:rPr lang="en-US" altLang="zh-CN" dirty="0"/>
              <a:t>/ </a:t>
            </a:r>
            <a:r>
              <a:rPr lang="zh-CN" altLang="en-US" dirty="0"/>
              <a:t>）。</a:t>
            </a:r>
            <a:endParaRPr lang="en-US" altLang="zh-CN" dirty="0"/>
          </a:p>
          <a:p>
            <a:pPr marL="800100" lvl="1" indent="-342900">
              <a:buClr>
                <a:srgbClr val="09405E"/>
              </a:buClr>
              <a:buFont typeface="Wingdings" charset="2"/>
              <a:buChar char="n"/>
            </a:pPr>
            <a:r>
              <a:rPr lang="zh-CN" altLang="en-US" sz="2400" dirty="0"/>
              <a:t>凭借这单个模型</a:t>
            </a:r>
            <a:r>
              <a:rPr lang="zh-CN" altLang="en-US" sz="2400" dirty="0" smtClean="0"/>
              <a:t>，在</a:t>
            </a:r>
            <a:r>
              <a:rPr lang="en-US" altLang="zh-CN" sz="2400" dirty="0"/>
              <a:t>KDD Cup 2012</a:t>
            </a:r>
            <a:r>
              <a:rPr lang="zh-CN" altLang="en-US" sz="2400" dirty="0"/>
              <a:t>上，取得</a:t>
            </a:r>
            <a:r>
              <a:rPr lang="en-US" altLang="zh-CN" sz="2400" dirty="0"/>
              <a:t>Track1</a:t>
            </a:r>
            <a:r>
              <a:rPr lang="zh-CN" altLang="en-US" sz="2400" dirty="0"/>
              <a:t>的第</a:t>
            </a:r>
            <a:r>
              <a:rPr lang="en-US" altLang="zh-CN" sz="2400" dirty="0"/>
              <a:t>2</a:t>
            </a:r>
            <a:r>
              <a:rPr lang="zh-CN" altLang="en-US" sz="2400" dirty="0"/>
              <a:t>名和</a:t>
            </a:r>
            <a:r>
              <a:rPr lang="en-US" altLang="zh-CN" sz="2400" dirty="0"/>
              <a:t>Track2</a:t>
            </a:r>
            <a:r>
              <a:rPr lang="zh-CN" altLang="en-US" sz="2400" dirty="0"/>
              <a:t>的第</a:t>
            </a:r>
            <a:r>
              <a:rPr lang="en-US" altLang="zh-CN" sz="2400" dirty="0"/>
              <a:t>3</a:t>
            </a:r>
            <a:r>
              <a:rPr lang="zh-CN" altLang="en-US" sz="2400" dirty="0" smtClean="0"/>
              <a:t>名</a:t>
            </a:r>
            <a:endParaRPr lang="en-US" altLang="zh-CN" sz="2400" dirty="0"/>
          </a:p>
          <a:p>
            <a:pPr marL="800100" lvl="1" indent="-342900">
              <a:buClr>
                <a:srgbClr val="09405E"/>
              </a:buClr>
              <a:buFont typeface="Wingdings" charset="2"/>
              <a:buChar char="n"/>
            </a:pPr>
            <a:endParaRPr lang="en-US" altLang="zh-CN" sz="2400" dirty="0"/>
          </a:p>
          <a:p>
            <a:pPr>
              <a:buClr>
                <a:srgbClr val="09405E"/>
              </a:buClr>
              <a:buFont typeface="Wingdings" charset="2"/>
              <a:buChar char="n"/>
            </a:pPr>
            <a:r>
              <a:rPr kumimoji="1" lang="en-US" altLang="zh-CN" dirty="0"/>
              <a:t>FM</a:t>
            </a:r>
            <a:r>
              <a:rPr kumimoji="1" lang="zh-CN" altLang="en-US" dirty="0"/>
              <a:t>旨在解决稀疏数据的特征组合问题</a:t>
            </a:r>
            <a:endParaRPr kumimoji="1" lang="en-US" altLang="zh-CN" dirty="0"/>
          </a:p>
          <a:p>
            <a:pPr marL="800100" lvl="1" indent="-342900">
              <a:buClr>
                <a:srgbClr val="09405E"/>
              </a:buClr>
              <a:buFont typeface="Wingdings" charset="2"/>
              <a:buChar char="n"/>
            </a:pPr>
            <a:r>
              <a:rPr kumimoji="1" lang="en-US" altLang="zh-CN" sz="2400" dirty="0"/>
              <a:t>Recall</a:t>
            </a:r>
            <a:r>
              <a:rPr kumimoji="1" lang="zh-CN" altLang="en-US" sz="2400" dirty="0"/>
              <a:t>：</a:t>
            </a:r>
            <a:r>
              <a:rPr kumimoji="1" lang="en-US" altLang="zh-CN" sz="2400" dirty="0"/>
              <a:t>LR</a:t>
            </a:r>
            <a:r>
              <a:rPr kumimoji="1" lang="zh-CN" altLang="en-US" sz="2400" dirty="0"/>
              <a:t>为线性模型，需要输入足够强的特征（特征组合）</a:t>
            </a:r>
            <a:endParaRPr kumimoji="1" lang="en-US" altLang="zh-CN" sz="2400" dirty="0"/>
          </a:p>
          <a:p>
            <a:pPr marL="800100" lvl="1" indent="-342900">
              <a:buClr>
                <a:srgbClr val="09405E"/>
              </a:buClr>
              <a:buFont typeface="Wingdings" charset="2"/>
              <a:buChar char="n"/>
            </a:pPr>
            <a:endParaRPr kumimoji="1" lang="en-US" altLang="zh-CN" sz="2400" dirty="0"/>
          </a:p>
        </p:txBody>
      </p:sp>
      <p:sp>
        <p:nvSpPr>
          <p:cNvPr id="2" name="标题 1"/>
          <p:cNvSpPr>
            <a:spLocks noGrp="1"/>
          </p:cNvSpPr>
          <p:nvPr>
            <p:ph type="title"/>
          </p:nvPr>
        </p:nvSpPr>
        <p:spPr/>
        <p:txBody>
          <a:bodyPr>
            <a:normAutofit/>
          </a:bodyPr>
          <a:lstStyle/>
          <a:p>
            <a:r>
              <a:rPr lang="en-US" altLang="zh-CN" dirty="0"/>
              <a:t>Factorization </a:t>
            </a:r>
            <a:r>
              <a:rPr lang="en-US" altLang="zh-CN" dirty="0" smtClean="0"/>
              <a:t>Machines</a:t>
            </a:r>
            <a:r>
              <a:rPr lang="zh-CN" altLang="en-US" dirty="0" smtClean="0"/>
              <a:t>（</a:t>
            </a:r>
            <a:r>
              <a:rPr kumimoji="1" lang="en-US" altLang="zh-CN" dirty="0" smtClean="0"/>
              <a:t>FM</a:t>
            </a:r>
            <a:r>
              <a:rPr kumimoji="1" lang="zh-CN" altLang="en-US" dirty="0" smtClean="0"/>
              <a:t>）</a:t>
            </a:r>
            <a:endParaRPr kumimoji="1" lang="zh-CN" altLang="en-US" dirty="0"/>
          </a:p>
        </p:txBody>
      </p:sp>
      <p:sp>
        <p:nvSpPr>
          <p:cNvPr id="8" name="矩形 7"/>
          <p:cNvSpPr/>
          <p:nvPr/>
        </p:nvSpPr>
        <p:spPr>
          <a:xfrm>
            <a:off x="1199456" y="6077810"/>
            <a:ext cx="10177131" cy="584775"/>
          </a:xfrm>
          <a:prstGeom prst="rect">
            <a:avLst/>
          </a:prstGeom>
        </p:spPr>
        <p:txBody>
          <a:bodyPr wrap="square">
            <a:spAutoFit/>
          </a:bodyPr>
          <a:lstStyle/>
          <a:p>
            <a:r>
              <a:rPr lang="zh-CN" altLang="en-US" sz="1600" dirty="0">
                <a:latin typeface="Microsoft YaHei" charset="-122"/>
                <a:ea typeface="Microsoft YaHei" charset="-122"/>
                <a:cs typeface="Microsoft YaHei" charset="-122"/>
                <a:hlinkClick r:id="rId3"/>
              </a:rPr>
              <a:t>http://blog.csdn.net/mmc2015/article/details/51760681</a:t>
            </a:r>
            <a:endParaRPr lang="en-US" altLang="zh-CN" sz="1600" dirty="0">
              <a:latin typeface="Microsoft YaHei" charset="-122"/>
              <a:ea typeface="Microsoft YaHei" charset="-122"/>
              <a:cs typeface="Microsoft YaHei" charset="-122"/>
            </a:endParaRPr>
          </a:p>
          <a:p>
            <a:r>
              <a:rPr kumimoji="1" lang="zh-CN" altLang="en-US" sz="1600" dirty="0">
                <a:latin typeface="Microsoft YaHei" charset="-122"/>
                <a:ea typeface="Microsoft YaHei" charset="-122"/>
                <a:cs typeface="Microsoft YaHei" charset="-122"/>
              </a:rPr>
              <a:t>美团技术文档：</a:t>
            </a:r>
            <a:r>
              <a:rPr kumimoji="1" lang="zh-CN" altLang="en-US" sz="1600" dirty="0">
                <a:solidFill>
                  <a:srgbClr val="0900FF"/>
                </a:solidFill>
                <a:latin typeface="Microsoft YaHei" charset="-122"/>
                <a:ea typeface="Microsoft YaHei" charset="-122"/>
                <a:cs typeface="Microsoft YaHei" charset="-122"/>
              </a:rPr>
              <a:t>从</a:t>
            </a:r>
            <a:r>
              <a:rPr kumimoji="1" lang="en-US" altLang="zh-CN" sz="1600" dirty="0">
                <a:solidFill>
                  <a:srgbClr val="0900FF"/>
                </a:solidFill>
                <a:latin typeface="Microsoft YaHei" charset="-122"/>
                <a:ea typeface="Microsoft YaHei" charset="-122"/>
                <a:cs typeface="Microsoft YaHei" charset="-122"/>
              </a:rPr>
              <a:t>FM</a:t>
            </a:r>
            <a:r>
              <a:rPr kumimoji="1" lang="zh-CN" altLang="en-US" sz="1600" dirty="0">
                <a:solidFill>
                  <a:srgbClr val="0900FF"/>
                </a:solidFill>
                <a:latin typeface="Microsoft YaHei" charset="-122"/>
                <a:ea typeface="Microsoft YaHei" charset="-122"/>
                <a:cs typeface="Microsoft YaHei" charset="-122"/>
              </a:rPr>
              <a:t>到</a:t>
            </a:r>
            <a:r>
              <a:rPr kumimoji="1" lang="en-US" altLang="zh-CN" sz="1600" dirty="0">
                <a:solidFill>
                  <a:srgbClr val="0900FF"/>
                </a:solidFill>
                <a:latin typeface="Microsoft YaHei" charset="-122"/>
                <a:ea typeface="Microsoft YaHei" charset="-122"/>
                <a:cs typeface="Microsoft YaHei" charset="-122"/>
              </a:rPr>
              <a:t>FFM_</a:t>
            </a:r>
            <a:r>
              <a:rPr kumimoji="1" lang="zh-CN" altLang="en-US" sz="1600" dirty="0">
                <a:solidFill>
                  <a:srgbClr val="0900FF"/>
                </a:solidFill>
                <a:latin typeface="Microsoft YaHei" charset="-122"/>
                <a:ea typeface="Microsoft YaHei" charset="-122"/>
                <a:cs typeface="Microsoft YaHei" charset="-122"/>
              </a:rPr>
              <a:t>美团</a:t>
            </a:r>
            <a:r>
              <a:rPr kumimoji="1" lang="en-US" altLang="zh-CN" sz="1600" dirty="0">
                <a:solidFill>
                  <a:srgbClr val="0900FF"/>
                </a:solidFill>
                <a:latin typeface="Microsoft YaHei" charset="-122"/>
                <a:ea typeface="Microsoft YaHei" charset="-122"/>
                <a:cs typeface="Microsoft YaHei" charset="-122"/>
              </a:rPr>
              <a:t>.pdf</a:t>
            </a:r>
            <a:endParaRPr lang="zh-CN" altLang="en-US" sz="1600" dirty="0">
              <a:latin typeface="Microsoft YaHei" charset="-122"/>
              <a:ea typeface="Microsoft YaHei" charset="-122"/>
              <a:cs typeface="Microsoft YaHei" charset="-122"/>
            </a:endParaRPr>
          </a:p>
        </p:txBody>
      </p:sp>
      <p:sp>
        <p:nvSpPr>
          <p:cNvPr id="4" name="矩形 3"/>
          <p:cNvSpPr/>
          <p:nvPr/>
        </p:nvSpPr>
        <p:spPr>
          <a:xfrm>
            <a:off x="1199456" y="5431339"/>
            <a:ext cx="10849205" cy="584775"/>
          </a:xfrm>
          <a:prstGeom prst="rect">
            <a:avLst/>
          </a:prstGeom>
        </p:spPr>
        <p:txBody>
          <a:bodyPr wrap="square">
            <a:spAutoFit/>
          </a:bodyPr>
          <a:lstStyle/>
          <a:p>
            <a:r>
              <a:rPr lang="en-US" altLang="zh-CN" sz="1600" dirty="0">
                <a:solidFill>
                  <a:srgbClr val="333333"/>
                </a:solidFill>
                <a:latin typeface="Arial" charset="0"/>
                <a:ea typeface="Arial" charset="0"/>
                <a:cs typeface="Arial" charset="0"/>
              </a:rPr>
              <a:t>[1] Steffen </a:t>
            </a:r>
            <a:r>
              <a:rPr lang="en-US" altLang="zh-CN" sz="1600" dirty="0" err="1">
                <a:solidFill>
                  <a:srgbClr val="333333"/>
                </a:solidFill>
                <a:latin typeface="Arial" charset="0"/>
                <a:ea typeface="Arial" charset="0"/>
                <a:cs typeface="Arial" charset="0"/>
              </a:rPr>
              <a:t>Rendle</a:t>
            </a:r>
            <a:r>
              <a:rPr lang="en-US" altLang="zh-CN" sz="1600" dirty="0">
                <a:solidFill>
                  <a:srgbClr val="333333"/>
                </a:solidFill>
                <a:latin typeface="Arial" charset="0"/>
                <a:ea typeface="Arial" charset="0"/>
                <a:cs typeface="Arial" charset="0"/>
              </a:rPr>
              <a:t>, Factorization Machines, Proceedings of the 10th IEEE International Conference on Data Mining (ICDM 2010), Sydney, Australia</a:t>
            </a:r>
            <a:endParaRPr lang="zh-CN" altLang="en-US" sz="1600" dirty="0">
              <a:latin typeface="Arial" charset="0"/>
              <a:ea typeface="Arial" charset="0"/>
              <a:cs typeface="Arial" charset="0"/>
            </a:endParaRPr>
          </a:p>
        </p:txBody>
      </p:sp>
    </p:spTree>
    <p:extLst>
      <p:ext uri="{BB962C8B-B14F-4D97-AF65-F5344CB8AC3E}">
        <p14:creationId xmlns:p14="http://schemas.microsoft.com/office/powerpoint/2010/main" val="1896709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a:buClr>
                <a:srgbClr val="09405E"/>
              </a:buClr>
              <a:buFont typeface="Wingdings" charset="2"/>
              <a:buChar char="n"/>
            </a:pPr>
            <a:r>
              <a:rPr kumimoji="1" lang="zh-CN" altLang="en-US" dirty="0" smtClean="0"/>
              <a:t>推荐任务中很多离散型</a:t>
            </a:r>
            <a:r>
              <a:rPr kumimoji="1" lang="zh-CN" altLang="en-US" dirty="0"/>
              <a:t>特征</a:t>
            </a:r>
            <a:r>
              <a:rPr kumimoji="1" lang="zh-CN" altLang="en-US" dirty="0" smtClean="0"/>
              <a:t>：如国家</a:t>
            </a:r>
            <a:r>
              <a:rPr kumimoji="1" lang="zh-CN" altLang="en-US" dirty="0"/>
              <a:t>、节日</a:t>
            </a:r>
            <a:endParaRPr kumimoji="1" lang="en-US" altLang="zh-CN" dirty="0"/>
          </a:p>
          <a:p>
            <a:pPr marL="800100" lvl="1" indent="-342900">
              <a:buClr>
                <a:srgbClr val="09405E"/>
              </a:buClr>
              <a:buFont typeface="Wingdings" charset="2"/>
              <a:buChar char="n"/>
            </a:pPr>
            <a:r>
              <a:rPr kumimoji="1" lang="zh-CN" altLang="en-US" sz="2400" dirty="0"/>
              <a:t>国家和节日为离散型特征 </a:t>
            </a:r>
            <a:r>
              <a:rPr kumimoji="1" lang="zh-CN" altLang="en-US" sz="2400" dirty="0">
                <a:sym typeface="Wingdings"/>
              </a:rPr>
              <a:t></a:t>
            </a:r>
            <a:r>
              <a:rPr kumimoji="1" lang="en-US" altLang="zh-CN" sz="2400" dirty="0">
                <a:sym typeface="Wingdings"/>
              </a:rPr>
              <a:t> One Hot </a:t>
            </a:r>
            <a:r>
              <a:rPr kumimoji="1" lang="zh-CN" altLang="en-US" sz="2400" dirty="0">
                <a:sym typeface="Wingdings"/>
              </a:rPr>
              <a:t>编码</a:t>
            </a:r>
            <a:endParaRPr kumimoji="1" lang="en-US" altLang="zh-CN" sz="2400" dirty="0">
              <a:sym typeface="Wingdings"/>
            </a:endParaRPr>
          </a:p>
          <a:p>
            <a:pPr>
              <a:buClr>
                <a:srgbClr val="09405E"/>
              </a:buClr>
              <a:buFont typeface="Wingdings" charset="2"/>
              <a:buChar char="n"/>
            </a:pPr>
            <a:endParaRPr kumimoji="1" lang="zh-CN" altLang="en-US" sz="2400" dirty="0"/>
          </a:p>
        </p:txBody>
      </p:sp>
      <p:sp>
        <p:nvSpPr>
          <p:cNvPr id="2" name="标题 1"/>
          <p:cNvSpPr>
            <a:spLocks noGrp="1"/>
          </p:cNvSpPr>
          <p:nvPr>
            <p:ph type="title"/>
          </p:nvPr>
        </p:nvSpPr>
        <p:spPr/>
        <p:txBody>
          <a:bodyPr>
            <a:normAutofit/>
          </a:bodyPr>
          <a:lstStyle/>
          <a:p>
            <a:r>
              <a:rPr kumimoji="1" lang="zh-CN" altLang="en-US" dirty="0" smtClean="0"/>
              <a:t>数据稀疏</a:t>
            </a:r>
            <a:endParaRPr kumimoji="1" lang="zh-CN" altLang="en-US" dirty="0"/>
          </a:p>
        </p:txBody>
      </p:sp>
      <p:pic>
        <p:nvPicPr>
          <p:cNvPr id="4" name="图片 3"/>
          <p:cNvPicPr>
            <a:picLocks noChangeAspect="1"/>
          </p:cNvPicPr>
          <p:nvPr/>
        </p:nvPicPr>
        <p:blipFill>
          <a:blip r:embed="rId3"/>
          <a:stretch>
            <a:fillRect/>
          </a:stretch>
        </p:blipFill>
        <p:spPr>
          <a:xfrm>
            <a:off x="2591560" y="2483636"/>
            <a:ext cx="4009072" cy="1616060"/>
          </a:xfrm>
          <a:prstGeom prst="rect">
            <a:avLst/>
          </a:prstGeom>
        </p:spPr>
      </p:pic>
      <p:pic>
        <p:nvPicPr>
          <p:cNvPr id="5" name="图片 4"/>
          <p:cNvPicPr>
            <a:picLocks noChangeAspect="1"/>
          </p:cNvPicPr>
          <p:nvPr/>
        </p:nvPicPr>
        <p:blipFill>
          <a:blip r:embed="rId4"/>
          <a:stretch>
            <a:fillRect/>
          </a:stretch>
        </p:blipFill>
        <p:spPr>
          <a:xfrm>
            <a:off x="2186935" y="4372290"/>
            <a:ext cx="9793088" cy="1524589"/>
          </a:xfrm>
          <a:prstGeom prst="rect">
            <a:avLst/>
          </a:prstGeom>
        </p:spPr>
      </p:pic>
      <p:sp>
        <p:nvSpPr>
          <p:cNvPr id="6" name="文本框 5"/>
          <p:cNvSpPr txBox="1"/>
          <p:nvPr/>
        </p:nvSpPr>
        <p:spPr>
          <a:xfrm>
            <a:off x="1075890" y="3060833"/>
            <a:ext cx="1415772" cy="461665"/>
          </a:xfrm>
          <a:prstGeom prst="rect">
            <a:avLst/>
          </a:prstGeom>
          <a:noFill/>
        </p:spPr>
        <p:txBody>
          <a:bodyPr wrap="none" rtlCol="0">
            <a:spAutoFit/>
          </a:bodyPr>
          <a:lstStyle/>
          <a:p>
            <a:r>
              <a:rPr kumimoji="1" lang="zh-CN" altLang="en-US" sz="2400" dirty="0">
                <a:solidFill>
                  <a:srgbClr val="09405E"/>
                </a:solidFill>
                <a:latin typeface="Microsoft YaHei" charset="-122"/>
                <a:ea typeface="Microsoft YaHei" charset="-122"/>
                <a:cs typeface="Microsoft YaHei" charset="-122"/>
              </a:rPr>
              <a:t>原始特征</a:t>
            </a:r>
          </a:p>
        </p:txBody>
      </p:sp>
      <p:sp>
        <p:nvSpPr>
          <p:cNvPr id="7" name="文本框 6"/>
          <p:cNvSpPr txBox="1"/>
          <p:nvPr/>
        </p:nvSpPr>
        <p:spPr>
          <a:xfrm>
            <a:off x="139810" y="4867197"/>
            <a:ext cx="2271776" cy="461665"/>
          </a:xfrm>
          <a:prstGeom prst="rect">
            <a:avLst/>
          </a:prstGeom>
          <a:noFill/>
        </p:spPr>
        <p:txBody>
          <a:bodyPr wrap="none" rtlCol="0">
            <a:spAutoFit/>
          </a:bodyPr>
          <a:lstStyle/>
          <a:p>
            <a:r>
              <a:rPr kumimoji="1" lang="en-US" altLang="zh-CN" sz="2400" dirty="0" err="1">
                <a:solidFill>
                  <a:srgbClr val="09405E"/>
                </a:solidFill>
                <a:latin typeface="Microsoft YaHei" charset="-122"/>
                <a:ea typeface="Microsoft YaHei" charset="-122"/>
                <a:cs typeface="Microsoft YaHei" charset="-122"/>
              </a:rPr>
              <a:t>OneHot</a:t>
            </a:r>
            <a:r>
              <a:rPr kumimoji="1" lang="zh-CN" altLang="en-US" sz="2400" dirty="0">
                <a:solidFill>
                  <a:srgbClr val="09405E"/>
                </a:solidFill>
                <a:latin typeface="Microsoft YaHei" charset="-122"/>
                <a:ea typeface="Microsoft YaHei" charset="-122"/>
                <a:cs typeface="Microsoft YaHei" charset="-122"/>
              </a:rPr>
              <a:t>编码后</a:t>
            </a:r>
          </a:p>
        </p:txBody>
      </p:sp>
      <p:sp>
        <p:nvSpPr>
          <p:cNvPr id="8" name="文本框 7"/>
          <p:cNvSpPr txBox="1"/>
          <p:nvPr/>
        </p:nvSpPr>
        <p:spPr>
          <a:xfrm>
            <a:off x="2639617" y="5993042"/>
            <a:ext cx="7191392" cy="461665"/>
          </a:xfrm>
          <a:prstGeom prst="rect">
            <a:avLst/>
          </a:prstGeom>
          <a:noFill/>
        </p:spPr>
        <p:txBody>
          <a:bodyPr wrap="none" rtlCol="0">
            <a:spAutoFit/>
          </a:bodyPr>
          <a:lstStyle/>
          <a:p>
            <a:r>
              <a:rPr kumimoji="1" lang="zh-CN" altLang="en-US" sz="2400" dirty="0">
                <a:solidFill>
                  <a:srgbClr val="C00000"/>
                </a:solidFill>
                <a:latin typeface="Microsoft YaHei" charset="-122"/>
                <a:ea typeface="Microsoft YaHei" charset="-122"/>
                <a:cs typeface="Microsoft YaHei" charset="-122"/>
              </a:rPr>
              <a:t>数据稀疏</a:t>
            </a:r>
            <a:r>
              <a:rPr kumimoji="1" lang="zh-CN" altLang="en-US" sz="2400" dirty="0">
                <a:latin typeface="Microsoft YaHei" charset="-122"/>
                <a:ea typeface="Microsoft YaHei" charset="-122"/>
                <a:cs typeface="Microsoft YaHei" charset="-122"/>
              </a:rPr>
              <a:t>：</a:t>
            </a:r>
            <a:r>
              <a:rPr kumimoji="1" lang="zh-CN" altLang="en-US" sz="2400" dirty="0">
                <a:solidFill>
                  <a:srgbClr val="09405E"/>
                </a:solidFill>
                <a:latin typeface="Microsoft YaHei" charset="-122"/>
                <a:ea typeface="Microsoft YaHei" charset="-122"/>
                <a:cs typeface="Microsoft YaHei" charset="-122"/>
              </a:rPr>
              <a:t>每个样本</a:t>
            </a:r>
            <a:r>
              <a:rPr kumimoji="1" lang="en-US" altLang="zh-CN" sz="2400" dirty="0">
                <a:solidFill>
                  <a:srgbClr val="09405E"/>
                </a:solidFill>
                <a:latin typeface="Microsoft YaHei" charset="-122"/>
                <a:ea typeface="Microsoft YaHei" charset="-122"/>
                <a:cs typeface="Microsoft YaHei" charset="-122"/>
              </a:rPr>
              <a:t>7</a:t>
            </a:r>
            <a:r>
              <a:rPr kumimoji="1" lang="zh-CN" altLang="en-US" sz="2400" dirty="0">
                <a:solidFill>
                  <a:srgbClr val="09405E"/>
                </a:solidFill>
                <a:latin typeface="Microsoft YaHei" charset="-122"/>
                <a:ea typeface="Microsoft YaHei" charset="-122"/>
                <a:cs typeface="Microsoft YaHei" charset="-122"/>
              </a:rPr>
              <a:t>维特征，但只有</a:t>
            </a:r>
            <a:r>
              <a:rPr kumimoji="1" lang="en-US" altLang="zh-CN" sz="2400" dirty="0">
                <a:solidFill>
                  <a:srgbClr val="09405E"/>
                </a:solidFill>
                <a:latin typeface="Microsoft YaHei" charset="-122"/>
                <a:ea typeface="Microsoft YaHei" charset="-122"/>
                <a:cs typeface="Microsoft YaHei" charset="-122"/>
              </a:rPr>
              <a:t>3</a:t>
            </a:r>
            <a:r>
              <a:rPr kumimoji="1" lang="zh-CN" altLang="en-US" sz="2400" dirty="0">
                <a:solidFill>
                  <a:srgbClr val="09405E"/>
                </a:solidFill>
                <a:latin typeface="Microsoft YaHei" charset="-122"/>
                <a:ea typeface="Microsoft YaHei" charset="-122"/>
                <a:cs typeface="Microsoft YaHei" charset="-122"/>
              </a:rPr>
              <a:t>维特征是非</a:t>
            </a:r>
            <a:r>
              <a:rPr kumimoji="1" lang="en-US" altLang="zh-CN" sz="2400" dirty="0">
                <a:solidFill>
                  <a:srgbClr val="09405E"/>
                </a:solidFill>
                <a:latin typeface="Microsoft YaHei" charset="-122"/>
                <a:ea typeface="Microsoft YaHei" charset="-122"/>
                <a:cs typeface="Microsoft YaHei" charset="-122"/>
              </a:rPr>
              <a:t>0</a:t>
            </a:r>
            <a:endParaRPr kumimoji="1"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3772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a:buClr>
                <a:srgbClr val="09405E"/>
              </a:buClr>
              <a:buFont typeface="Wingdings" charset="2"/>
              <a:buChar char="n"/>
            </a:pPr>
            <a:r>
              <a:rPr lang="zh-CN" altLang="en-US" dirty="0"/>
              <a:t>某些特征经过关联之后，</a:t>
            </a:r>
            <a:r>
              <a:rPr lang="zh-CN" altLang="en-US" dirty="0" smtClean="0"/>
              <a:t>与标签之间</a:t>
            </a:r>
            <a:r>
              <a:rPr lang="zh-CN" altLang="en-US" dirty="0"/>
              <a:t>的相关性就会</a:t>
            </a:r>
            <a:r>
              <a:rPr lang="zh-CN" altLang="en-US" dirty="0" smtClean="0"/>
              <a:t>提高</a:t>
            </a:r>
            <a:endParaRPr lang="en-US" altLang="zh-CN" dirty="0" smtClean="0"/>
          </a:p>
          <a:p>
            <a:pPr marL="800100" lvl="1" indent="-342900">
              <a:buClr>
                <a:srgbClr val="09405E"/>
              </a:buClr>
              <a:buFont typeface="Wingdings" charset="2"/>
              <a:buChar char="n"/>
            </a:pPr>
            <a:r>
              <a:rPr lang="zh-CN" altLang="en-US" dirty="0" smtClean="0"/>
              <a:t>例将国家和假日组合： </a:t>
            </a:r>
            <a:endParaRPr lang="en-US" altLang="zh-CN" dirty="0" smtClean="0"/>
          </a:p>
          <a:p>
            <a:pPr marL="1257300" lvl="2" indent="-342900">
              <a:buClr>
                <a:srgbClr val="09405E"/>
              </a:buClr>
              <a:buFont typeface="Wingdings" charset="2"/>
              <a:buChar char="n"/>
            </a:pPr>
            <a:r>
              <a:rPr lang="zh-CN" altLang="en-US" sz="2400" dirty="0">
                <a:solidFill>
                  <a:srgbClr val="09405E"/>
                </a:solidFill>
                <a:latin typeface="Microsoft YaHei" charset="-122"/>
                <a:ea typeface="Microsoft YaHei" charset="-122"/>
                <a:cs typeface="Microsoft YaHei" charset="-122"/>
              </a:rPr>
              <a:t>“ </a:t>
            </a:r>
            <a:r>
              <a:rPr lang="en-US" altLang="zh-CN" sz="2400" dirty="0" smtClean="0">
                <a:solidFill>
                  <a:srgbClr val="09405E"/>
                </a:solidFill>
                <a:latin typeface="Microsoft YaHei" charset="-122"/>
                <a:ea typeface="Microsoft YaHei" charset="-122"/>
                <a:cs typeface="Microsoft YaHei" charset="-122"/>
              </a:rPr>
              <a:t>USA</a:t>
            </a:r>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与“</a:t>
            </a:r>
            <a:r>
              <a:rPr lang="en-US" altLang="zh-CN" sz="2400" dirty="0">
                <a:solidFill>
                  <a:srgbClr val="09405E"/>
                </a:solidFill>
                <a:latin typeface="Microsoft YaHei" charset="-122"/>
                <a:ea typeface="Microsoft YaHei" charset="-122"/>
                <a:cs typeface="Microsoft YaHei" charset="-122"/>
              </a:rPr>
              <a:t>Thanksgiving</a:t>
            </a:r>
            <a:r>
              <a:rPr lang="en-US" altLang="zh-CN" sz="2400" dirty="0" smtClean="0">
                <a:solidFill>
                  <a:srgbClr val="09405E"/>
                </a:solidFill>
                <a:latin typeface="Microsoft YaHei" charset="-122"/>
                <a:ea typeface="Microsoft YaHei" charset="-122"/>
                <a:cs typeface="Microsoft YaHei" charset="-122"/>
              </a:rPr>
              <a:t>”</a:t>
            </a:r>
          </a:p>
          <a:p>
            <a:pPr marL="1257300" lvl="2" indent="-342900">
              <a:buClr>
                <a:srgbClr val="09405E"/>
              </a:buClr>
              <a:buFont typeface="Wingdings" charset="2"/>
              <a:buChar char="n"/>
            </a:pPr>
            <a:r>
              <a:rPr lang="zh-CN" altLang="en-US" sz="2400" dirty="0" smtClean="0">
                <a:solidFill>
                  <a:srgbClr val="09405E"/>
                </a:solidFill>
                <a:latin typeface="Microsoft YaHei" charset="-122"/>
                <a:ea typeface="Microsoft YaHei" charset="-122"/>
                <a:cs typeface="Microsoft YaHei" charset="-122"/>
              </a:rPr>
              <a:t>“</a:t>
            </a:r>
            <a:r>
              <a:rPr lang="en-US" altLang="zh-CN" sz="2400" dirty="0">
                <a:solidFill>
                  <a:srgbClr val="09405E"/>
                </a:solidFill>
                <a:latin typeface="Microsoft YaHei" charset="-122"/>
                <a:ea typeface="Microsoft YaHei" charset="-122"/>
                <a:cs typeface="Microsoft YaHei" charset="-122"/>
              </a:rPr>
              <a:t>China”</a:t>
            </a:r>
            <a:r>
              <a:rPr lang="zh-CN" altLang="en-US" sz="2400" dirty="0">
                <a:solidFill>
                  <a:srgbClr val="09405E"/>
                </a:solidFill>
                <a:latin typeface="Microsoft YaHei" charset="-122"/>
                <a:ea typeface="Microsoft YaHei" charset="-122"/>
                <a:cs typeface="Microsoft YaHei" charset="-122"/>
              </a:rPr>
              <a:t>与“</a:t>
            </a:r>
            <a:r>
              <a:rPr lang="en-US" altLang="zh-CN" sz="2400" dirty="0">
                <a:solidFill>
                  <a:srgbClr val="09405E"/>
                </a:solidFill>
                <a:latin typeface="Microsoft YaHei" charset="-122"/>
                <a:ea typeface="Microsoft YaHei" charset="-122"/>
                <a:cs typeface="Microsoft YaHei" charset="-122"/>
              </a:rPr>
              <a:t>Chinese New Year</a:t>
            </a:r>
            <a:r>
              <a:rPr lang="en-US" altLang="zh-CN" sz="2400" dirty="0" smtClean="0">
                <a:solidFill>
                  <a:srgbClr val="09405E"/>
                </a:solidFill>
                <a:latin typeface="Microsoft YaHei" charset="-122"/>
                <a:ea typeface="Microsoft YaHei" charset="-122"/>
                <a:cs typeface="Microsoft YaHei" charset="-122"/>
              </a:rPr>
              <a:t>”</a:t>
            </a:r>
          </a:p>
          <a:p>
            <a:pPr marL="800100" lvl="1" indent="-342900">
              <a:buClr>
                <a:srgbClr val="09405E"/>
              </a:buClr>
              <a:buFont typeface="Wingdings" charset="2"/>
              <a:buChar char="n"/>
            </a:pPr>
            <a:r>
              <a:rPr lang="zh-CN" altLang="en-US" dirty="0" smtClean="0"/>
              <a:t>这样</a:t>
            </a:r>
            <a:r>
              <a:rPr lang="zh-CN" altLang="en-US" dirty="0"/>
              <a:t>的关联特征，对</a:t>
            </a:r>
            <a:r>
              <a:rPr lang="zh-CN" altLang="en-US" dirty="0" smtClean="0"/>
              <a:t>用户对商品的兴趣有</a:t>
            </a:r>
            <a:r>
              <a:rPr lang="zh-CN" altLang="en-US" dirty="0"/>
              <a:t>着正向的</a:t>
            </a:r>
            <a:r>
              <a:rPr lang="zh-CN" altLang="en-US" dirty="0" smtClean="0"/>
              <a:t>影响</a:t>
            </a:r>
            <a:endParaRPr lang="en-US" altLang="zh-CN" dirty="0" smtClean="0"/>
          </a:p>
          <a:p>
            <a:pPr marL="1257300" lvl="2" indent="-342900">
              <a:buClr>
                <a:srgbClr val="09405E"/>
              </a:buClr>
              <a:buFont typeface="Wingdings" charset="2"/>
              <a:buChar char="n"/>
            </a:pPr>
            <a:r>
              <a:rPr lang="zh-CN" altLang="en-US" sz="2400" dirty="0">
                <a:solidFill>
                  <a:srgbClr val="09405E"/>
                </a:solidFill>
                <a:latin typeface="Microsoft YaHei" charset="-122"/>
                <a:ea typeface="Microsoft YaHei" charset="-122"/>
                <a:cs typeface="Microsoft YaHei" charset="-122"/>
              </a:rPr>
              <a:t>来自“</a:t>
            </a:r>
            <a:r>
              <a:rPr lang="en-US" altLang="zh-CN" sz="2400" dirty="0">
                <a:solidFill>
                  <a:srgbClr val="09405E"/>
                </a:solidFill>
                <a:latin typeface="Microsoft YaHei" charset="-122"/>
                <a:ea typeface="Microsoft YaHei" charset="-122"/>
                <a:cs typeface="Microsoft YaHei" charset="-122"/>
              </a:rPr>
              <a:t>China”</a:t>
            </a:r>
            <a:r>
              <a:rPr lang="zh-CN" altLang="en-US" sz="2400" dirty="0">
                <a:solidFill>
                  <a:srgbClr val="09405E"/>
                </a:solidFill>
                <a:latin typeface="Microsoft YaHei" charset="-122"/>
                <a:ea typeface="Microsoft YaHei" charset="-122"/>
                <a:cs typeface="Microsoft YaHei" charset="-122"/>
              </a:rPr>
              <a:t>的用户很可能会在“</a:t>
            </a:r>
            <a:r>
              <a:rPr lang="en-US" altLang="zh-CN" sz="2400" dirty="0">
                <a:solidFill>
                  <a:srgbClr val="09405E"/>
                </a:solidFill>
                <a:latin typeface="Microsoft YaHei" charset="-122"/>
                <a:ea typeface="Microsoft YaHei" charset="-122"/>
                <a:cs typeface="Microsoft YaHei" charset="-122"/>
              </a:rPr>
              <a:t>Chinese New Year”</a:t>
            </a:r>
            <a:r>
              <a:rPr lang="zh-CN" altLang="en-US" sz="2400" dirty="0">
                <a:solidFill>
                  <a:srgbClr val="09405E"/>
                </a:solidFill>
                <a:latin typeface="Microsoft YaHei" charset="-122"/>
                <a:ea typeface="Microsoft YaHei" charset="-122"/>
                <a:cs typeface="Microsoft YaHei" charset="-122"/>
              </a:rPr>
              <a:t>有大量的浏览、购买行为，在“</a:t>
            </a:r>
            <a:r>
              <a:rPr lang="en-US" altLang="zh-CN" sz="2400" dirty="0">
                <a:solidFill>
                  <a:srgbClr val="09405E"/>
                </a:solidFill>
                <a:latin typeface="Microsoft YaHei" charset="-122"/>
                <a:ea typeface="Microsoft YaHei" charset="-122"/>
                <a:cs typeface="Microsoft YaHei" charset="-122"/>
              </a:rPr>
              <a:t>Thanksgiving”</a:t>
            </a:r>
            <a:r>
              <a:rPr lang="zh-CN" altLang="en-US" sz="2400" dirty="0">
                <a:solidFill>
                  <a:srgbClr val="09405E"/>
                </a:solidFill>
                <a:latin typeface="Microsoft YaHei" charset="-122"/>
                <a:ea typeface="Microsoft YaHei" charset="-122"/>
                <a:cs typeface="Microsoft YaHei" charset="-122"/>
              </a:rPr>
              <a:t>却不会有特别的消费行为。</a:t>
            </a:r>
            <a:endParaRPr lang="en-US" altLang="zh-CN" sz="2400" dirty="0">
              <a:solidFill>
                <a:srgbClr val="09405E"/>
              </a:solidFill>
              <a:latin typeface="Microsoft YaHei" charset="-122"/>
              <a:ea typeface="Microsoft YaHei" charset="-122"/>
              <a:cs typeface="Microsoft YaHei" charset="-122"/>
            </a:endParaRPr>
          </a:p>
          <a:p>
            <a:pPr marL="800100" lvl="1" indent="-342900">
              <a:buClr>
                <a:srgbClr val="09405E"/>
              </a:buClr>
              <a:buFont typeface="Wingdings" charset="2"/>
              <a:buChar char="n"/>
            </a:pPr>
            <a:r>
              <a:rPr lang="zh-CN" altLang="en-US" dirty="0" smtClean="0"/>
              <a:t>更多示例： </a:t>
            </a:r>
            <a:endParaRPr lang="en-US" altLang="zh-CN" dirty="0" smtClean="0"/>
          </a:p>
          <a:p>
            <a:pPr marL="1257300" lvl="2" indent="-342900">
              <a:buClr>
                <a:srgbClr val="09405E"/>
              </a:buClr>
              <a:buFont typeface="Wingdings" charset="2"/>
              <a:buChar char="n"/>
            </a:pPr>
            <a:r>
              <a:rPr lang="zh-CN" altLang="en-US" sz="2400" dirty="0">
                <a:solidFill>
                  <a:srgbClr val="09405E"/>
                </a:solidFill>
                <a:latin typeface="Microsoft YaHei" charset="-122"/>
                <a:ea typeface="Microsoft YaHei" charset="-122"/>
                <a:cs typeface="Microsoft YaHei" charset="-122"/>
              </a:rPr>
              <a:t>“化妆品”类商品与“女”性</a:t>
            </a:r>
            <a:endParaRPr lang="en-US" altLang="zh-CN" sz="2400" dirty="0">
              <a:solidFill>
                <a:srgbClr val="09405E"/>
              </a:solidFill>
              <a:latin typeface="Microsoft YaHei" charset="-122"/>
              <a:ea typeface="Microsoft YaHei" charset="-122"/>
              <a:cs typeface="Microsoft YaHei" charset="-122"/>
            </a:endParaRPr>
          </a:p>
          <a:p>
            <a:pPr marL="1257300" lvl="2" indent="-342900">
              <a:buClr>
                <a:srgbClr val="09405E"/>
              </a:buClr>
              <a:buFont typeface="Wingdings" charset="2"/>
              <a:buChar char="n"/>
            </a:pPr>
            <a:r>
              <a:rPr lang="zh-CN" altLang="en-US" sz="2400" dirty="0">
                <a:solidFill>
                  <a:srgbClr val="09405E"/>
                </a:solidFill>
                <a:latin typeface="Microsoft YaHei" charset="-122"/>
                <a:ea typeface="Microsoft YaHei" charset="-122"/>
                <a:cs typeface="Microsoft YaHei" charset="-122"/>
              </a:rPr>
              <a:t>“球类运动配件”的商品与“男”性</a:t>
            </a:r>
            <a:endParaRPr lang="en-US" altLang="zh-CN" sz="2400" dirty="0">
              <a:solidFill>
                <a:srgbClr val="09405E"/>
              </a:solidFill>
              <a:latin typeface="Microsoft YaHei" charset="-122"/>
              <a:ea typeface="Microsoft YaHei" charset="-122"/>
              <a:cs typeface="Microsoft YaHei" charset="-122"/>
            </a:endParaRPr>
          </a:p>
        </p:txBody>
      </p:sp>
      <p:sp>
        <p:nvSpPr>
          <p:cNvPr id="2" name="标题 1"/>
          <p:cNvSpPr>
            <a:spLocks noGrp="1"/>
          </p:cNvSpPr>
          <p:nvPr>
            <p:ph type="title"/>
          </p:nvPr>
        </p:nvSpPr>
        <p:spPr/>
        <p:txBody>
          <a:bodyPr>
            <a:normAutofit/>
          </a:bodyPr>
          <a:lstStyle/>
          <a:p>
            <a:r>
              <a:rPr kumimoji="1" lang="zh-CN" altLang="en-US" dirty="0" smtClean="0"/>
              <a:t>特征组合</a:t>
            </a:r>
            <a:endParaRPr kumimoji="1" lang="zh-CN" altLang="en-US" dirty="0"/>
          </a:p>
        </p:txBody>
      </p:sp>
    </p:spTree>
    <p:extLst>
      <p:ext uri="{BB962C8B-B14F-4D97-AF65-F5344CB8AC3E}">
        <p14:creationId xmlns:p14="http://schemas.microsoft.com/office/powerpoint/2010/main" val="1740081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256963" cy="5710237"/>
              </a:xfrm>
            </p:spPr>
            <p:txBody>
              <a:bodyPr>
                <a:normAutofit/>
              </a:bodyPr>
              <a:lstStyle/>
              <a:p>
                <a:pPr>
                  <a:spcBef>
                    <a:spcPts val="0"/>
                  </a:spcBef>
                  <a:buClr>
                    <a:srgbClr val="09405E"/>
                  </a:buClr>
                  <a:buFont typeface="Wingdings" charset="2"/>
                  <a:buChar char="n"/>
                </a:pPr>
                <a:r>
                  <a:rPr kumimoji="1" lang="zh-CN" altLang="en-US" dirty="0" smtClean="0">
                    <a:latin typeface="Microsoft YaHei" charset="-122"/>
                    <a:ea typeface="Microsoft YaHei" charset="-122"/>
                    <a:cs typeface="Microsoft YaHei" charset="-122"/>
                  </a:rPr>
                  <a:t>假设有</a:t>
                </a:r>
                <a14:m>
                  <m:oMath xmlns:m="http://schemas.openxmlformats.org/officeDocument/2006/math">
                    <m:r>
                      <a:rPr kumimoji="1" lang="en-US" altLang="zh-CN" i="1" dirty="0" smtClean="0">
                        <a:latin typeface="Cambria Math" charset="0"/>
                        <a:ea typeface="Microsoft YaHei" charset="-122"/>
                        <a:cs typeface="Microsoft YaHei" charset="-122"/>
                      </a:rPr>
                      <m:t>𝐷</m:t>
                    </m:r>
                  </m:oMath>
                </a14:m>
                <a:r>
                  <a:rPr kumimoji="1" lang="zh-CN" altLang="en-US" dirty="0">
                    <a:latin typeface="Microsoft YaHei" charset="-122"/>
                    <a:ea typeface="Microsoft YaHei" charset="-122"/>
                    <a:cs typeface="Microsoft YaHei" charset="-122"/>
                  </a:rPr>
                  <a:t>维特</a:t>
                </a:r>
                <a:r>
                  <a:rPr kumimoji="1" lang="zh-CN" altLang="en-US" dirty="0" smtClean="0">
                    <a:latin typeface="Microsoft YaHei" charset="-122"/>
                    <a:ea typeface="Microsoft YaHei" charset="-122"/>
                    <a:cs typeface="Microsoft YaHei" charset="-122"/>
                  </a:rPr>
                  <a:t>征</a:t>
                </a:r>
                <a14:m>
                  <m:oMath xmlns:m="http://schemas.openxmlformats.org/officeDocument/2006/math">
                    <m:sSub>
                      <m:sSubPr>
                        <m:ctrlPr>
                          <a:rPr kumimoji="1" lang="en-US" altLang="zh-CN" i="1">
                            <a:latin typeface="Cambria Math" charset="0"/>
                            <a:ea typeface="Microsoft YaHei" charset="-122"/>
                            <a:cs typeface="Microsoft YaHei" charset="-122"/>
                          </a:rPr>
                        </m:ctrlPr>
                      </m:sSubPr>
                      <m:e>
                        <m:r>
                          <a:rPr kumimoji="1" lang="en-US" altLang="zh-CN" i="1">
                            <a:latin typeface="Cambria Math" charset="0"/>
                            <a:ea typeface="Microsoft YaHei" charset="-122"/>
                            <a:cs typeface="Microsoft YaHei" charset="-122"/>
                          </a:rPr>
                          <m:t>𝑥</m:t>
                        </m:r>
                      </m:e>
                      <m:sub>
                        <m:r>
                          <a:rPr kumimoji="1" lang="en-US" altLang="zh-CN" i="1">
                            <a:latin typeface="Cambria Math" charset="0"/>
                            <a:ea typeface="Microsoft YaHei" charset="-122"/>
                            <a:cs typeface="Microsoft YaHei" charset="-122"/>
                          </a:rPr>
                          <m:t>1</m:t>
                        </m:r>
                      </m:sub>
                    </m:sSub>
                    <m:r>
                      <a:rPr kumimoji="1" lang="en-US" altLang="zh-CN" i="1">
                        <a:latin typeface="Cambria Math" charset="0"/>
                        <a:ea typeface="Microsoft YaHei" charset="-122"/>
                        <a:cs typeface="Microsoft YaHei" charset="-122"/>
                      </a:rPr>
                      <m:t>,…,</m:t>
                    </m:r>
                  </m:oMath>
                </a14:m>
                <a:r>
                  <a:rPr kumimoji="1" lang="en-US" altLang="zh-CN" dirty="0">
                    <a:latin typeface="Microsoft YaHei" charset="-122"/>
                    <a:ea typeface="Microsoft YaHei" charset="-122"/>
                    <a:cs typeface="Microsoft YaHei" charset="-122"/>
                  </a:rPr>
                  <a:t> </a:t>
                </a:r>
                <a14:m>
                  <m:oMath xmlns:m="http://schemas.openxmlformats.org/officeDocument/2006/math">
                    <m:sSub>
                      <m:sSubPr>
                        <m:ctrlPr>
                          <a:rPr kumimoji="1" lang="en-US" altLang="zh-CN" i="1">
                            <a:latin typeface="Cambria Math" charset="0"/>
                            <a:ea typeface="Microsoft YaHei" charset="-122"/>
                            <a:cs typeface="Microsoft YaHei" charset="-122"/>
                          </a:rPr>
                        </m:ctrlPr>
                      </m:sSubPr>
                      <m:e>
                        <m:r>
                          <a:rPr kumimoji="1" lang="en-US" altLang="zh-CN" i="1">
                            <a:latin typeface="Cambria Math" charset="0"/>
                            <a:ea typeface="Microsoft YaHei" charset="-122"/>
                            <a:cs typeface="Microsoft YaHei" charset="-122"/>
                          </a:rPr>
                          <m:t>𝑥</m:t>
                        </m:r>
                      </m:e>
                      <m:sub>
                        <m:r>
                          <a:rPr kumimoji="1" lang="en-US" altLang="zh-CN" i="1">
                            <a:latin typeface="Cambria Math" charset="0"/>
                            <a:ea typeface="Microsoft YaHei" charset="-122"/>
                            <a:cs typeface="Microsoft YaHei" charset="-122"/>
                          </a:rPr>
                          <m:t>𝐷</m:t>
                        </m:r>
                      </m:sub>
                    </m:sSub>
                  </m:oMath>
                </a14:m>
                <a:r>
                  <a:rPr kumimoji="1" lang="zh-CN" altLang="en-US" dirty="0">
                    <a:latin typeface="Microsoft YaHei" charset="-122"/>
                    <a:ea typeface="Microsoft YaHei" charset="-122"/>
                    <a:cs typeface="Microsoft YaHei" charset="-122"/>
                  </a:rPr>
                  <a:t>，若采用线性模型，则</a:t>
                </a:r>
                <a:endParaRPr kumimoji="1" lang="en-US" altLang="zh-CN" dirty="0">
                  <a:latin typeface="Microsoft YaHei" charset="-122"/>
                  <a:ea typeface="Microsoft YaHei" charset="-122"/>
                  <a:cs typeface="Microsoft YaHei" charset="-122"/>
                </a:endParaRPr>
              </a:p>
              <a:p>
                <a:pPr marL="914400" lvl="1" indent="-457200">
                  <a:spcBef>
                    <a:spcPts val="0"/>
                  </a:spcBef>
                  <a:buClr>
                    <a:srgbClr val="09405E"/>
                  </a:buClr>
                  <a:buFont typeface="Wingdings" charset="2"/>
                  <a:buChar char="n"/>
                </a:pPr>
                <a:endParaRPr kumimoji="1" lang="en-US" altLang="zh-CN" sz="3000" dirty="0">
                  <a:latin typeface="Microsoft YaHei" charset="-122"/>
                  <a:ea typeface="Microsoft YaHei" charset="-122"/>
                  <a:cs typeface="Microsoft YaHei" charset="-122"/>
                </a:endParaRPr>
              </a:p>
              <a:p>
                <a:pPr marL="914400" lvl="1" indent="-457200">
                  <a:spcBef>
                    <a:spcPts val="0"/>
                  </a:spcBef>
                  <a:buClr>
                    <a:srgbClr val="09405E"/>
                  </a:buClr>
                  <a:buFont typeface="Wingdings" charset="2"/>
                  <a:buChar char="n"/>
                </a:pPr>
                <a:endParaRPr kumimoji="1" lang="en-US" altLang="zh-CN" sz="3300" dirty="0">
                  <a:latin typeface="Microsoft YaHei" charset="-122"/>
                  <a:ea typeface="Microsoft YaHei" charset="-122"/>
                  <a:cs typeface="Microsoft YaHei" charset="-122"/>
                </a:endParaRPr>
              </a:p>
              <a:p>
                <a:pPr>
                  <a:spcBef>
                    <a:spcPts val="0"/>
                  </a:spcBef>
                  <a:buClr>
                    <a:srgbClr val="09405E"/>
                  </a:buClr>
                  <a:buFont typeface="Wingdings" charset="2"/>
                  <a:buChar char="n"/>
                </a:pPr>
                <a:r>
                  <a:rPr kumimoji="1" lang="zh-CN" altLang="en-US" dirty="0">
                    <a:latin typeface="Microsoft YaHei" charset="-122"/>
                    <a:ea typeface="Microsoft YaHei" charset="-122"/>
                    <a:cs typeface="Microsoft YaHei" charset="-122"/>
                  </a:rPr>
                  <a:t>若考虑二阶特征组合，得到模型</a:t>
                </a:r>
                <a:endParaRPr kumimoji="1" lang="en-US" altLang="zh-CN" dirty="0">
                  <a:latin typeface="Microsoft YaHei" charset="-122"/>
                  <a:ea typeface="Microsoft YaHei" charset="-122"/>
                  <a:cs typeface="Microsoft YaHei" charset="-122"/>
                </a:endParaRPr>
              </a:p>
              <a:p>
                <a:pPr marL="914400" lvl="1" indent="-457200">
                  <a:spcBef>
                    <a:spcPts val="0"/>
                  </a:spcBef>
                  <a:buClr>
                    <a:srgbClr val="09405E"/>
                  </a:buClr>
                  <a:buFont typeface="Wingdings" charset="2"/>
                  <a:buChar char="n"/>
                </a:pPr>
                <a:endParaRPr kumimoji="1" lang="en-US" altLang="zh-CN" sz="3300" dirty="0">
                  <a:latin typeface="Microsoft YaHei" charset="-122"/>
                  <a:ea typeface="Microsoft YaHei" charset="-122"/>
                  <a:cs typeface="Microsoft YaHei" charset="-122"/>
                </a:endParaRPr>
              </a:p>
              <a:p>
                <a:pPr marL="914400" lvl="1" indent="-457200">
                  <a:spcBef>
                    <a:spcPts val="0"/>
                  </a:spcBef>
                  <a:buClr>
                    <a:srgbClr val="09405E"/>
                  </a:buClr>
                  <a:buFont typeface="Wingdings" charset="2"/>
                  <a:buChar char="n"/>
                </a:pPr>
                <a:endParaRPr kumimoji="1" lang="en-US" altLang="zh-CN" sz="3300" dirty="0">
                  <a:latin typeface="Microsoft YaHei" charset="-122"/>
                  <a:ea typeface="Microsoft YaHei" charset="-122"/>
                  <a:cs typeface="Microsoft YaHei" charset="-122"/>
                </a:endParaRPr>
              </a:p>
              <a:p>
                <a:pPr marL="914400" lvl="1" indent="-457200">
                  <a:spcBef>
                    <a:spcPts val="0"/>
                  </a:spcBef>
                  <a:buClr>
                    <a:srgbClr val="09405E"/>
                  </a:buClr>
                  <a:buFont typeface="Wingdings" charset="2"/>
                  <a:buChar char="n"/>
                </a:pPr>
                <a:endParaRPr lang="en-US" altLang="zh-CN" sz="2800" dirty="0" smtClean="0">
                  <a:latin typeface="Microsoft YaHei" charset="-122"/>
                  <a:ea typeface="Microsoft YaHei" charset="-122"/>
                  <a:cs typeface="Microsoft YaHei" charset="-122"/>
                </a:endParaRPr>
              </a:p>
              <a:p>
                <a:pPr marL="914400" lvl="1" indent="-457200">
                  <a:spcBef>
                    <a:spcPts val="0"/>
                  </a:spcBef>
                  <a:buClr>
                    <a:srgbClr val="09405E"/>
                  </a:buClr>
                  <a:buFont typeface="Wingdings" charset="2"/>
                  <a:buChar char="n"/>
                </a:pPr>
                <a:r>
                  <a:rPr lang="zh-CN" altLang="en-US" sz="2800" dirty="0" smtClean="0">
                    <a:latin typeface="Microsoft YaHei" charset="-122"/>
                    <a:ea typeface="Microsoft YaHei" charset="-122"/>
                    <a:cs typeface="Microsoft YaHei" charset="-122"/>
                  </a:rPr>
                  <a:t>组合</a:t>
                </a:r>
                <a:r>
                  <a:rPr lang="zh-CN" altLang="en-US" sz="2800" dirty="0">
                    <a:latin typeface="Microsoft YaHei" charset="-122"/>
                    <a:ea typeface="Microsoft YaHei" charset="-122"/>
                    <a:cs typeface="Microsoft YaHei" charset="-122"/>
                  </a:rPr>
                  <a:t>特征的参数一</a:t>
                </a:r>
                <a:r>
                  <a:rPr lang="zh-CN" altLang="en-US" sz="2800" dirty="0" smtClean="0">
                    <a:latin typeface="Microsoft YaHei" charset="-122"/>
                    <a:ea typeface="Microsoft YaHei" charset="-122"/>
                    <a:cs typeface="Microsoft YaHei" charset="-122"/>
                  </a:rPr>
                  <a:t>共有</a:t>
                </a:r>
                <a14:m>
                  <m:oMath xmlns:m="http://schemas.openxmlformats.org/officeDocument/2006/math">
                    <m:f>
                      <m:fPr>
                        <m:type m:val="lin"/>
                        <m:ctrlPr>
                          <a:rPr lang="zh-CN" altLang="en-US" sz="2800" i="1" smtClean="0">
                            <a:latin typeface="Cambria Math" charset="0"/>
                            <a:ea typeface="Microsoft YaHei" charset="-122"/>
                            <a:cs typeface="Microsoft YaHei" charset="-122"/>
                          </a:rPr>
                        </m:ctrlPr>
                      </m:fPr>
                      <m:num>
                        <m:r>
                          <a:rPr lang="en-US" altLang="zh-CN" sz="2800" b="0" i="1" smtClean="0">
                            <a:latin typeface="Cambria Math" charset="0"/>
                            <a:ea typeface="Microsoft YaHei" charset="-122"/>
                            <a:cs typeface="Microsoft YaHei" charset="-122"/>
                          </a:rPr>
                          <m:t>𝐷</m:t>
                        </m:r>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𝐷</m:t>
                        </m:r>
                        <m:r>
                          <a:rPr lang="en-US" altLang="zh-CN" sz="2800" b="0" i="1" smtClean="0">
                            <a:latin typeface="Cambria Math" charset="0"/>
                            <a:ea typeface="Microsoft YaHei" charset="-122"/>
                            <a:cs typeface="Microsoft YaHei" charset="-122"/>
                          </a:rPr>
                          <m:t>+1)</m:t>
                        </m:r>
                      </m:num>
                      <m:den>
                        <m:r>
                          <a:rPr lang="en-US" altLang="zh-CN" sz="2800" b="0" i="1" smtClean="0">
                            <a:latin typeface="Cambria Math" charset="0"/>
                            <a:ea typeface="Microsoft YaHei" charset="-122"/>
                            <a:cs typeface="Microsoft YaHei" charset="-122"/>
                          </a:rPr>
                          <m:t>2</m:t>
                        </m:r>
                      </m:den>
                    </m:f>
                  </m:oMath>
                </a14:m>
                <a:r>
                  <a:rPr lang="zh-CN" altLang="en-US" sz="2800" dirty="0">
                    <a:latin typeface="Microsoft YaHei" charset="-122"/>
                    <a:ea typeface="Microsoft YaHei" charset="-122"/>
                    <a:cs typeface="Microsoft YaHei" charset="-122"/>
                  </a:rPr>
                  <a:t>个，任意两个参数都是独立的</a:t>
                </a:r>
                <a:endParaRPr kumimoji="1" lang="en-US" altLang="zh-CN" sz="2800" dirty="0">
                  <a:latin typeface="Microsoft YaHei" charset="-122"/>
                  <a:ea typeface="Microsoft YaHei" charset="-122"/>
                  <a:cs typeface="Microsoft YaHei" charset="-122"/>
                </a:endParaRPr>
              </a:p>
              <a:p>
                <a:pPr marL="914400" lvl="1" indent="-457200">
                  <a:spcBef>
                    <a:spcPts val="0"/>
                  </a:spcBef>
                  <a:buClr>
                    <a:srgbClr val="09405E"/>
                  </a:buClr>
                  <a:buFont typeface="Wingdings" charset="2"/>
                  <a:buChar char="n"/>
                </a:pPr>
                <a:r>
                  <a:rPr lang="zh-CN" altLang="en-US" sz="2900" dirty="0">
                    <a:latin typeface="Microsoft YaHei" charset="-122"/>
                    <a:ea typeface="Microsoft YaHei" charset="-122"/>
                    <a:cs typeface="Microsoft YaHei" charset="-122"/>
                  </a:rPr>
                  <a:t>数据稀疏使得二次项参数的训练很困难：</a:t>
                </a:r>
                <a:endParaRPr lang="en-US" altLang="zh-CN" sz="2900" dirty="0">
                  <a:latin typeface="Microsoft YaHei" charset="-122"/>
                  <a:ea typeface="Microsoft YaHei" charset="-122"/>
                  <a:cs typeface="Microsoft YaHei" charset="-122"/>
                </a:endParaRPr>
              </a:p>
              <a:p>
                <a:pPr marL="1257300" lvl="2" indent="-342900">
                  <a:spcBef>
                    <a:spcPts val="0"/>
                  </a:spcBef>
                  <a:buClr>
                    <a:srgbClr val="09405E"/>
                  </a:buClr>
                  <a:buFont typeface="Wingdings" charset="2"/>
                  <a:buChar char="n"/>
                </a:pPr>
                <a:r>
                  <a:rPr lang="zh-CN" altLang="en-US" sz="2400" dirty="0" smtClean="0">
                    <a:solidFill>
                      <a:srgbClr val="09405E"/>
                    </a:solidFill>
                    <a:latin typeface="Microsoft YaHei" charset="-122"/>
                    <a:ea typeface="Microsoft YaHei" charset="-122"/>
                    <a:cs typeface="Microsoft YaHei" charset="-122"/>
                  </a:rPr>
                  <a:t>每个参数 </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𝑤</m:t>
                    </m:r>
                    <m:r>
                      <a:rPr lang="en-US" altLang="zh-CN" sz="2400" i="1" baseline="-25000" dirty="0" err="1">
                        <a:solidFill>
                          <a:srgbClr val="09405E"/>
                        </a:solidFill>
                        <a:latin typeface="Cambria Math" charset="0"/>
                        <a:ea typeface="Microsoft YaHei" charset="-122"/>
                        <a:cs typeface="Microsoft YaHei" charset="-122"/>
                      </a:rPr>
                      <m:t>𝑖𝑗</m:t>
                    </m:r>
                  </m:oMath>
                </a14:m>
                <a:r>
                  <a:rPr lang="zh-CN" altLang="en-US" sz="2400" dirty="0">
                    <a:solidFill>
                      <a:srgbClr val="09405E"/>
                    </a:solidFill>
                    <a:latin typeface="Microsoft YaHei" charset="-122"/>
                    <a:ea typeface="Microsoft YaHei" charset="-122"/>
                    <a:cs typeface="Microsoft YaHei" charset="-122"/>
                  </a:rPr>
                  <a:t>的训练需要大量 </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𝑥</m:t>
                    </m:r>
                    <m:r>
                      <a:rPr lang="en-US" altLang="zh-CN" sz="2400" i="1" baseline="-25000" dirty="0">
                        <a:solidFill>
                          <a:srgbClr val="09405E"/>
                        </a:solidFill>
                        <a:latin typeface="Cambria Math" charset="0"/>
                        <a:ea typeface="Microsoft YaHei" charset="-122"/>
                        <a:cs typeface="Microsoft YaHei" charset="-122"/>
                      </a:rPr>
                      <m:t>𝑖</m:t>
                    </m:r>
                    <m:r>
                      <a:rPr lang="zh-CN" altLang="en-US" sz="2400" i="1" dirty="0">
                        <a:solidFill>
                          <a:srgbClr val="09405E"/>
                        </a:solidFill>
                        <a:latin typeface="Cambria Math" charset="0"/>
                        <a:ea typeface="Microsoft YaHei" charset="-122"/>
                        <a:cs typeface="Microsoft YaHei" charset="-122"/>
                      </a:rPr>
                      <m:t> </m:t>
                    </m:r>
                  </m:oMath>
                </a14:m>
                <a:r>
                  <a:rPr lang="zh-CN" altLang="en-US" sz="2400" dirty="0">
                    <a:solidFill>
                      <a:srgbClr val="09405E"/>
                    </a:solidFill>
                    <a:latin typeface="Microsoft YaHei" charset="-122"/>
                    <a:ea typeface="Microsoft YaHei" charset="-122"/>
                    <a:cs typeface="Microsoft YaHei" charset="-122"/>
                  </a:rPr>
                  <a:t>和 </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𝑥</m:t>
                    </m:r>
                    <m:r>
                      <a:rPr lang="en-US" altLang="zh-CN" sz="2400" i="1" baseline="-25000" dirty="0" err="1">
                        <a:solidFill>
                          <a:srgbClr val="09405E"/>
                        </a:solidFill>
                        <a:latin typeface="Cambria Math" charset="0"/>
                        <a:ea typeface="Microsoft YaHei" charset="-122"/>
                        <a:cs typeface="Microsoft YaHei" charset="-122"/>
                      </a:rPr>
                      <m:t>𝑗</m:t>
                    </m:r>
                    <m:r>
                      <a:rPr lang="zh-CN" altLang="en-US" sz="2400" i="1" dirty="0">
                        <a:solidFill>
                          <a:srgbClr val="09405E"/>
                        </a:solidFill>
                        <a:latin typeface="Cambria Math" charset="0"/>
                        <a:ea typeface="Microsoft YaHei" charset="-122"/>
                        <a:cs typeface="Microsoft YaHei" charset="-122"/>
                      </a:rPr>
                      <m:t> </m:t>
                    </m:r>
                  </m:oMath>
                </a14:m>
                <a:r>
                  <a:rPr lang="zh-CN" altLang="en-US" sz="2400" dirty="0">
                    <a:solidFill>
                      <a:srgbClr val="09405E"/>
                    </a:solidFill>
                    <a:latin typeface="Microsoft YaHei" charset="-122"/>
                    <a:ea typeface="Microsoft YaHei" charset="-122"/>
                    <a:cs typeface="Microsoft YaHei" charset="-122"/>
                  </a:rPr>
                  <a:t>都非零的样本</a:t>
                </a:r>
                <a:endParaRPr lang="en-US" altLang="zh-CN" sz="2400" dirty="0">
                  <a:solidFill>
                    <a:srgbClr val="09405E"/>
                  </a:solidFill>
                  <a:latin typeface="Microsoft YaHei" charset="-122"/>
                  <a:ea typeface="Microsoft YaHei" charset="-122"/>
                  <a:cs typeface="Microsoft YaHei" charset="-122"/>
                </a:endParaRPr>
              </a:p>
              <a:p>
                <a:pPr marL="1257300" lvl="2" indent="-342900">
                  <a:spcBef>
                    <a:spcPts val="0"/>
                  </a:spcBef>
                  <a:buClr>
                    <a:srgbClr val="09405E"/>
                  </a:buClr>
                  <a:buFont typeface="Wingdings" charset="2"/>
                  <a:buChar char="n"/>
                </a:pPr>
                <a:r>
                  <a:rPr lang="zh-CN" altLang="en-US" sz="2400" dirty="0">
                    <a:solidFill>
                      <a:srgbClr val="09405E"/>
                    </a:solidFill>
                    <a:latin typeface="Microsoft YaHei" charset="-122"/>
                    <a:ea typeface="Microsoft YaHei" charset="-122"/>
                    <a:cs typeface="Microsoft YaHei" charset="-122"/>
                  </a:rPr>
                  <a:t>样本数据本来就比较稀疏，满足“ </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𝑥</m:t>
                    </m:r>
                    <m:r>
                      <a:rPr lang="en-US" altLang="zh-CN" sz="2400" i="1" baseline="-25000" dirty="0">
                        <a:solidFill>
                          <a:srgbClr val="09405E"/>
                        </a:solidFill>
                        <a:latin typeface="Cambria Math" charset="0"/>
                        <a:ea typeface="Microsoft YaHei" charset="-122"/>
                        <a:cs typeface="Microsoft YaHei" charset="-122"/>
                      </a:rPr>
                      <m:t>𝑖</m:t>
                    </m:r>
                    <m:r>
                      <a:rPr lang="zh-CN" altLang="en-US" sz="2400" i="1" dirty="0">
                        <a:solidFill>
                          <a:srgbClr val="09405E"/>
                        </a:solidFill>
                        <a:latin typeface="Cambria Math" charset="0"/>
                        <a:ea typeface="Microsoft YaHei" charset="-122"/>
                        <a:cs typeface="Microsoft YaHei" charset="-122"/>
                      </a:rPr>
                      <m:t> </m:t>
                    </m:r>
                  </m:oMath>
                </a14:m>
                <a:r>
                  <a:rPr lang="zh-CN" altLang="en-US" sz="2400" dirty="0">
                    <a:solidFill>
                      <a:srgbClr val="09405E"/>
                    </a:solidFill>
                    <a:latin typeface="Microsoft YaHei" charset="-122"/>
                    <a:ea typeface="Microsoft YaHei" charset="-122"/>
                    <a:cs typeface="Microsoft YaHei" charset="-122"/>
                  </a:rPr>
                  <a:t>和</a:t>
                </a:r>
                <a14:m>
                  <m:oMath xmlns:m="http://schemas.openxmlformats.org/officeDocument/2006/math">
                    <m:r>
                      <a:rPr lang="zh-CN" altLang="en-US" sz="2400" i="1" dirty="0" smtClean="0">
                        <a:solidFill>
                          <a:srgbClr val="09405E"/>
                        </a:solidFill>
                        <a:latin typeface="Cambria Math" charset="0"/>
                        <a:ea typeface="Microsoft YaHei" charset="-122"/>
                        <a:cs typeface="Microsoft YaHei" charset="-122"/>
                      </a:rPr>
                      <m:t> </m:t>
                    </m:r>
                    <m:r>
                      <a:rPr lang="en-US" altLang="zh-CN" sz="2400" i="1" dirty="0" err="1">
                        <a:solidFill>
                          <a:srgbClr val="09405E"/>
                        </a:solidFill>
                        <a:latin typeface="Cambria Math" charset="0"/>
                        <a:ea typeface="Microsoft YaHei" charset="-122"/>
                        <a:cs typeface="Microsoft YaHei" charset="-122"/>
                      </a:rPr>
                      <m:t>𝑥</m:t>
                    </m:r>
                    <m:r>
                      <a:rPr lang="en-US" altLang="zh-CN" sz="2400" i="1" baseline="-25000" dirty="0" err="1">
                        <a:solidFill>
                          <a:srgbClr val="09405E"/>
                        </a:solidFill>
                        <a:latin typeface="Cambria Math" charset="0"/>
                        <a:ea typeface="Microsoft YaHei" charset="-122"/>
                        <a:cs typeface="Microsoft YaHei" charset="-122"/>
                      </a:rPr>
                      <m:t>𝑗</m:t>
                    </m:r>
                    <m:r>
                      <a:rPr lang="zh-CN" altLang="en-US" sz="2400" i="1" dirty="0">
                        <a:solidFill>
                          <a:srgbClr val="09405E"/>
                        </a:solidFill>
                        <a:latin typeface="Cambria Math" charset="0"/>
                        <a:ea typeface="Microsoft YaHei" charset="-122"/>
                        <a:cs typeface="Microsoft YaHei" charset="-122"/>
                      </a:rPr>
                      <m:t> </m:t>
                    </m:r>
                  </m:oMath>
                </a14:m>
                <a:r>
                  <a:rPr lang="zh-CN" altLang="en-US" sz="2400" dirty="0">
                    <a:solidFill>
                      <a:srgbClr val="09405E"/>
                    </a:solidFill>
                    <a:latin typeface="Microsoft YaHei" charset="-122"/>
                    <a:ea typeface="Microsoft YaHei" charset="-122"/>
                    <a:cs typeface="Microsoft YaHei" charset="-122"/>
                  </a:rPr>
                  <a:t>都非零”的样本将会非常少</a:t>
                </a:r>
                <a:endParaRPr lang="en-US" altLang="zh-CN" sz="2400" dirty="0">
                  <a:solidFill>
                    <a:srgbClr val="09405E"/>
                  </a:solidFill>
                  <a:latin typeface="Microsoft YaHei" charset="-122"/>
                  <a:ea typeface="Microsoft YaHei" charset="-122"/>
                  <a:cs typeface="Microsoft YaHei" charset="-122"/>
                </a:endParaRPr>
              </a:p>
              <a:p>
                <a:pPr marL="1257300" lvl="2" indent="-342900">
                  <a:spcBef>
                    <a:spcPts val="0"/>
                  </a:spcBef>
                  <a:buClr>
                    <a:srgbClr val="09405E"/>
                  </a:buClr>
                  <a:buFont typeface="Wingdings" charset="2"/>
                  <a:buChar char="n"/>
                </a:pPr>
                <a:r>
                  <a:rPr lang="zh-CN" altLang="en-US" sz="2400" dirty="0">
                    <a:solidFill>
                      <a:srgbClr val="09405E"/>
                    </a:solidFill>
                    <a:latin typeface="Microsoft YaHei" charset="-122"/>
                    <a:ea typeface="Microsoft YaHei" charset="-122"/>
                    <a:cs typeface="Microsoft YaHei" charset="-122"/>
                  </a:rPr>
                  <a:t>训练样本的不足，很容易导致参数</a:t>
                </a:r>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𝑤</m:t>
                    </m:r>
                    <m:r>
                      <a:rPr lang="en-US" altLang="zh-CN" sz="2400" i="1" baseline="-25000" dirty="0" err="1">
                        <a:solidFill>
                          <a:srgbClr val="09405E"/>
                        </a:solidFill>
                        <a:latin typeface="Cambria Math" charset="0"/>
                        <a:ea typeface="Microsoft YaHei" charset="-122"/>
                        <a:cs typeface="Microsoft YaHei" charset="-122"/>
                      </a:rPr>
                      <m:t>𝑖𝑗</m:t>
                    </m:r>
                  </m:oMath>
                </a14:m>
                <a:r>
                  <a:rPr lang="zh-CN" altLang="en-US" sz="2400" dirty="0">
                    <a:solidFill>
                      <a:srgbClr val="09405E"/>
                    </a:solidFill>
                    <a:latin typeface="Microsoft YaHei" charset="-122"/>
                    <a:ea typeface="Microsoft YaHei" charset="-122"/>
                    <a:cs typeface="Microsoft YaHei" charset="-122"/>
                  </a:rPr>
                  <a:t>不准确</a:t>
                </a:r>
                <a:r>
                  <a:rPr lang="zh-CN" altLang="en-US" sz="2400" dirty="0" smtClean="0">
                    <a:solidFill>
                      <a:srgbClr val="09405E"/>
                    </a:solidFill>
                    <a:latin typeface="Microsoft YaHei" charset="-122"/>
                    <a:ea typeface="Microsoft YaHei" charset="-122"/>
                    <a:cs typeface="Microsoft YaHei" charset="-122"/>
                  </a:rPr>
                  <a:t>。</a:t>
                </a:r>
                <a:endParaRPr kumimoji="1" lang="en-US" altLang="zh-CN" sz="2400" dirty="0">
                  <a:solidFill>
                    <a:srgbClr val="09405E"/>
                  </a:solidFill>
                  <a:latin typeface="Microsoft YaHei" charset="-122"/>
                  <a:ea typeface="Microsoft YaHei" charset="-122"/>
                  <a:cs typeface="Microsoft YaHei"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256963" cy="5710237"/>
              </a:xfrm>
              <a:blipFill rotWithShape="0">
                <a:blip r:embed="rId3"/>
                <a:stretch>
                  <a:fillRect l="-920"/>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dirty="0"/>
              <a:t>二阶多项式模型</a:t>
            </a:r>
            <a:endParaRPr kumimoji="1"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2535603" y="3393860"/>
                <a:ext cx="4931093" cy="10802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𝑦</m:t>
                      </m:r>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𝑤</m:t>
                          </m:r>
                        </m:e>
                        <m: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0</m:t>
                          </m:r>
                        </m:sub>
                      </m:s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ctrlPr>
                            <a:rPr kumimoji="0" lang="is-I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naryPr>
                        <m:sub>
                          <m:r>
                            <m:rPr>
                              <m:brk m:alnAt="23"/>
                            </m:r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𝑗</m:t>
                          </m:r>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=1</m:t>
                          </m:r>
                        </m:sub>
                        <m:sup>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𝐷</m:t>
                          </m:r>
                        </m:sup>
                        <m:e>
                          <m:sSub>
                            <m:sSubPr>
                              <m:ctrl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𝑤</m:t>
                              </m:r>
                            </m:e>
                            <m: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𝑗</m:t>
                              </m:r>
                            </m:sub>
                          </m:sSub>
                          <m:sSub>
                            <m:sSubPr>
                              <m:ctrl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𝑥</m:t>
                              </m:r>
                            </m:e>
                            <m: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𝑗</m:t>
                              </m:r>
                            </m:sub>
                          </m:sSub>
                        </m:e>
                      </m:nary>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ctrlPr>
                            <a:rPr lang="is-IS" altLang="zh-CN" sz="2400" i="1">
                              <a:solidFill>
                                <a:srgbClr val="09405E"/>
                              </a:solidFill>
                              <a:latin typeface="Cambria Math" charset="0"/>
                              <a:ea typeface="微软雅黑" pitchFamily="34" charset="-122"/>
                            </a:rPr>
                          </m:ctrlPr>
                        </m:naryPr>
                        <m:sub>
                          <m:r>
                            <a:rPr lang="en-US" altLang="zh-CN" sz="2400" b="0" i="1" smtClean="0">
                              <a:solidFill>
                                <a:srgbClr val="09405E"/>
                              </a:solidFill>
                              <a:latin typeface="Cambria Math" charset="0"/>
                              <a:ea typeface="微软雅黑" pitchFamily="34" charset="-122"/>
                            </a:rPr>
                            <m:t>𝑖</m:t>
                          </m:r>
                          <m:r>
                            <a:rPr lang="en-US" altLang="zh-CN" sz="2400" i="1">
                              <a:solidFill>
                                <a:srgbClr val="09405E"/>
                              </a:solidFill>
                              <a:latin typeface="Cambria Math" charset="0"/>
                              <a:ea typeface="微软雅黑" pitchFamily="34" charset="-122"/>
                            </a:rPr>
                            <m:t>=1</m:t>
                          </m:r>
                        </m:sub>
                        <m:sup>
                          <m:r>
                            <a:rPr lang="en-US" altLang="zh-CN" sz="2400" i="1">
                              <a:solidFill>
                                <a:srgbClr val="09405E"/>
                              </a:solidFill>
                              <a:latin typeface="Cambria Math" charset="0"/>
                              <a:ea typeface="微软雅黑" pitchFamily="34" charset="-122"/>
                            </a:rPr>
                            <m:t>𝐷</m:t>
                          </m:r>
                        </m:sup>
                        <m:e>
                          <m:nary>
                            <m:naryPr>
                              <m:chr m:val="∑"/>
                              <m:ctrlPr>
                                <a:rPr lang="is-IS" altLang="zh-CN" sz="2400" i="1">
                                  <a:solidFill>
                                    <a:srgbClr val="09405E"/>
                                  </a:solidFill>
                                  <a:latin typeface="Cambria Math" charset="0"/>
                                  <a:ea typeface="微软雅黑" pitchFamily="34" charset="-122"/>
                                </a:rPr>
                              </m:ctrlPr>
                            </m:naryPr>
                            <m:sub>
                              <m:r>
                                <m:rPr>
                                  <m:brk m:alnAt="23"/>
                                </m:rPr>
                                <a:rPr lang="en-US" altLang="zh-CN" sz="2400" i="1">
                                  <a:solidFill>
                                    <a:srgbClr val="09405E"/>
                                  </a:solidFill>
                                  <a:latin typeface="Cambria Math" charset="0"/>
                                  <a:ea typeface="微软雅黑" pitchFamily="34" charset="-122"/>
                                </a:rPr>
                                <m:t>𝑗</m:t>
                              </m:r>
                              <m:r>
                                <a:rPr lang="en-US" altLang="zh-CN" sz="2400" i="1">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𝑖</m:t>
                              </m:r>
                              <m:r>
                                <a:rPr lang="en-US" altLang="zh-CN" sz="2400" b="0" i="1" smtClean="0">
                                  <a:solidFill>
                                    <a:srgbClr val="09405E"/>
                                  </a:solidFill>
                                  <a:latin typeface="Cambria Math" charset="0"/>
                                  <a:ea typeface="微软雅黑" pitchFamily="34" charset="-122"/>
                                </a:rPr>
                                <m:t>+1</m:t>
                              </m:r>
                            </m:sub>
                            <m:sup>
                              <m:r>
                                <a:rPr lang="en-US" altLang="zh-CN" sz="2400" i="1">
                                  <a:solidFill>
                                    <a:srgbClr val="09405E"/>
                                  </a:solidFill>
                                  <a:latin typeface="Cambria Math" charset="0"/>
                                  <a:ea typeface="微软雅黑" pitchFamily="34" charset="-122"/>
                                </a:rPr>
                                <m:t>𝐷</m:t>
                              </m:r>
                            </m:sup>
                            <m:e>
                              <m:sSub>
                                <m:sSubPr>
                                  <m:ctrlPr>
                                    <a:rPr lang="en-US" altLang="zh-CN" sz="2400" i="1" smtClean="0">
                                      <a:solidFill>
                                        <a:srgbClr val="C00000"/>
                                      </a:solidFill>
                                      <a:latin typeface="Cambria Math" charset="0"/>
                                      <a:ea typeface="微软雅黑" pitchFamily="34" charset="-122"/>
                                    </a:rPr>
                                  </m:ctrlPr>
                                </m:sSubPr>
                                <m:e>
                                  <m:r>
                                    <a:rPr lang="en-US" altLang="zh-CN" sz="2400" i="1">
                                      <a:solidFill>
                                        <a:srgbClr val="C00000"/>
                                      </a:solidFill>
                                      <a:latin typeface="Cambria Math" charset="0"/>
                                      <a:ea typeface="微软雅黑" pitchFamily="34" charset="-122"/>
                                    </a:rPr>
                                    <m:t>𝑤</m:t>
                                  </m:r>
                                </m:e>
                                <m:sub>
                                  <m:r>
                                    <a:rPr lang="en-US" altLang="zh-CN" sz="2400" i="1">
                                      <a:solidFill>
                                        <a:srgbClr val="C00000"/>
                                      </a:solidFill>
                                      <a:latin typeface="Cambria Math" charset="0"/>
                                      <a:ea typeface="微软雅黑" pitchFamily="34" charset="-122"/>
                                    </a:rPr>
                                    <m:t>𝑖𝑗</m:t>
                                  </m:r>
                                </m:sub>
                              </m:sSub>
                              <m:sSub>
                                <m:sSubPr>
                                  <m:ctrlPr>
                                    <a:rPr lang="en-US" altLang="zh-CN" sz="2400" i="1">
                                      <a:solidFill>
                                        <a:srgbClr val="09405E"/>
                                      </a:solidFill>
                                      <a:latin typeface="Cambria Math" charset="0"/>
                                      <a:ea typeface="微软雅黑" pitchFamily="34" charset="-122"/>
                                    </a:rPr>
                                  </m:ctrlPr>
                                </m:sSubPr>
                                <m:e>
                                  <m:sSub>
                                    <m:sSubPr>
                                      <m:ctrlPr>
                                        <a:rPr lang="en-US" altLang="zh-CN" sz="2400" i="1">
                                          <a:solidFill>
                                            <a:srgbClr val="09405E"/>
                                          </a:solidFill>
                                          <a:latin typeface="Cambria Math" charset="0"/>
                                          <a:ea typeface="微软雅黑" pitchFamily="34" charset="-122"/>
                                        </a:rPr>
                                      </m:ctrlPr>
                                    </m:sSubPr>
                                    <m:e>
                                      <m:r>
                                        <a:rPr lang="en-US" altLang="zh-CN" sz="2400" i="1">
                                          <a:solidFill>
                                            <a:srgbClr val="09405E"/>
                                          </a:solidFill>
                                          <a:latin typeface="Cambria Math" charset="0"/>
                                          <a:ea typeface="微软雅黑" pitchFamily="34" charset="-122"/>
                                        </a:rPr>
                                        <m:t>𝑥</m:t>
                                      </m:r>
                                    </m:e>
                                    <m:sub>
                                      <m:r>
                                        <a:rPr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ea typeface="微软雅黑" pitchFamily="34" charset="-122"/>
                                    </a:rPr>
                                    <m:t>𝑥</m:t>
                                  </m:r>
                                </m:e>
                                <m:sub>
                                  <m:r>
                                    <a:rPr lang="en-US" altLang="zh-CN" sz="2400" i="1">
                                      <a:solidFill>
                                        <a:srgbClr val="09405E"/>
                                      </a:solidFill>
                                      <a:latin typeface="Cambria Math" charset="0"/>
                                      <a:ea typeface="微软雅黑" pitchFamily="34" charset="-122"/>
                                    </a:rPr>
                                    <m:t>𝑗</m:t>
                                  </m:r>
                                </m:sub>
                              </m:sSub>
                            </m:e>
                          </m:nary>
                        </m:e>
                      </m:nary>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535603" y="3393860"/>
                <a:ext cx="4931093" cy="1080296"/>
              </a:xfrm>
              <a:prstGeom prst="rect">
                <a:avLst/>
              </a:prstGeom>
              <a:blipFill rotWithShape="0">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535603" y="1730664"/>
                <a:ext cx="2429383" cy="10802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𝑦</m:t>
                      </m:r>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𝑤</m:t>
                          </m:r>
                        </m:e>
                        <m: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0</m:t>
                          </m:r>
                        </m:sub>
                      </m:s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ctrlPr>
                            <a:rPr kumimoji="0" lang="is-I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naryPr>
                        <m:sub>
                          <m:r>
                            <m:rPr>
                              <m:brk m:alnAt="23"/>
                            </m:r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𝑗</m:t>
                          </m:r>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=1</m:t>
                          </m:r>
                        </m:sub>
                        <m:sup>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𝐷</m:t>
                          </m:r>
                        </m:sup>
                        <m:e>
                          <m:sSub>
                            <m:sSubPr>
                              <m:ctrl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𝑤</m:t>
                              </m:r>
                            </m:e>
                            <m: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𝑗</m:t>
                              </m:r>
                            </m:sub>
                          </m:sSub>
                          <m:sSub>
                            <m:sSubPr>
                              <m:ctrl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𝑥</m:t>
                              </m:r>
                            </m:e>
                            <m: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𝑗</m:t>
                              </m:r>
                            </m:sub>
                          </m:sSub>
                        </m:e>
                      </m:nary>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535603" y="1730664"/>
                <a:ext cx="2429383" cy="1080296"/>
              </a:xfrm>
              <a:prstGeom prst="rect">
                <a:avLst/>
              </a:prstGeom>
              <a:blipFill rotWithShape="0">
                <a:blip r:embed="rId6"/>
                <a:stretch>
                  <a:fillRect/>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66111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557085" y="1395371"/>
                <a:ext cx="11498718" cy="5237271"/>
              </a:xfrm>
            </p:spPr>
            <p:txBody>
              <a:bodyPr>
                <a:normAutofit/>
              </a:bodyPr>
              <a:lstStyle/>
              <a:p>
                <a:pPr>
                  <a:buClr>
                    <a:srgbClr val="09405E"/>
                  </a:buClr>
                  <a:buFont typeface="Wingdings" charset="2"/>
                  <a:buChar char="n"/>
                </a:pPr>
                <a:r>
                  <a:rPr kumimoji="1" lang="en-US" altLang="zh-CN" dirty="0" smtClean="0"/>
                  <a:t>FM</a:t>
                </a:r>
                <a:r>
                  <a:rPr kumimoji="1" lang="zh-CN" altLang="en-US" dirty="0" smtClean="0"/>
                  <a:t>：对</a:t>
                </a:r>
                <a:r>
                  <a:rPr kumimoji="1" lang="zh-CN" altLang="en-US" dirty="0"/>
                  <a:t>二次多项式的</a:t>
                </a:r>
                <a:r>
                  <a:rPr kumimoji="1" lang="zh-CN" altLang="en-US" dirty="0" smtClean="0"/>
                  <a:t>系数矩阵</a:t>
                </a:r>
                <a14:m>
                  <m:oMath xmlns:m="http://schemas.openxmlformats.org/officeDocument/2006/math">
                    <m:r>
                      <a:rPr lang="en-US" altLang="zh-CN" b="1" dirty="0">
                        <a:latin typeface="Cambria Math" charset="0"/>
                      </a:rPr>
                      <m:t>𝐖</m:t>
                    </m:r>
                  </m:oMath>
                </a14:m>
                <a:r>
                  <a:rPr kumimoji="1" lang="zh-CN" altLang="en-US" dirty="0" smtClean="0"/>
                  <a:t>进行矩阵分解</a:t>
                </a:r>
                <a:r>
                  <a:rPr lang="zh-CN" altLang="en-US" dirty="0"/>
                  <a:t>（对角元素可以设置为正实数） </a:t>
                </a:r>
                <a:r>
                  <a:rPr kumimoji="1" lang="zh-CN" altLang="en-US" dirty="0" smtClean="0"/>
                  <a:t>：</a:t>
                </a:r>
                <a:r>
                  <a:rPr lang="en-US" altLang="zh-CN" sz="2400" b="1" dirty="0"/>
                  <a:t> </a:t>
                </a:r>
                <a14:m>
                  <m:oMath xmlns:m="http://schemas.openxmlformats.org/officeDocument/2006/math">
                    <m:r>
                      <a:rPr lang="en-US" altLang="zh-CN" sz="2400" b="1" dirty="0">
                        <a:latin typeface="Cambria Math" charset="0"/>
                      </a:rPr>
                      <m:t>𝐖</m:t>
                    </m:r>
                    <m:r>
                      <a:rPr lang="en-US" altLang="zh-CN" sz="2400" b="1" i="0" dirty="0" smtClean="0">
                        <a:latin typeface="Cambria Math" charset="0"/>
                      </a:rPr>
                      <m:t>=</m:t>
                    </m:r>
                    <m:sSup>
                      <m:sSupPr>
                        <m:ctrlPr>
                          <a:rPr lang="en-US" altLang="zh-CN" sz="2400" b="1" i="1" dirty="0" smtClean="0">
                            <a:latin typeface="Cambria Math" charset="0"/>
                          </a:rPr>
                        </m:ctrlPr>
                      </m:sSupPr>
                      <m:e>
                        <m:r>
                          <a:rPr lang="en-US" altLang="zh-CN" sz="2400" b="1" i="1" dirty="0" smtClean="0">
                            <a:latin typeface="Cambria Math" charset="0"/>
                          </a:rPr>
                          <m:t>𝑽</m:t>
                        </m:r>
                      </m:e>
                      <m:sup>
                        <m:r>
                          <a:rPr lang="en-US" altLang="zh-CN" sz="2400" b="1" i="1" dirty="0" smtClean="0">
                            <a:latin typeface="Cambria Math" charset="0"/>
                          </a:rPr>
                          <m:t>𝑻</m:t>
                        </m:r>
                      </m:sup>
                    </m:sSup>
                    <m:r>
                      <a:rPr lang="en-US" altLang="zh-CN" sz="2400" b="1" i="1" dirty="0" smtClean="0">
                        <a:latin typeface="Cambria Math" charset="0"/>
                      </a:rPr>
                      <m:t>𝑽</m:t>
                    </m:r>
                  </m:oMath>
                </a14:m>
                <a:endParaRPr kumimoji="1" lang="en-US" altLang="zh-CN" sz="2400" b="1" i="0" dirty="0">
                  <a:latin typeface="Cambria Math" charset="0"/>
                </a:endParaRPr>
              </a:p>
              <a:p>
                <a:pPr lvl="1">
                  <a:buClr>
                    <a:srgbClr val="09405E"/>
                  </a:buClr>
                  <a:buFont typeface="Wingdings" charset="2"/>
                  <a:buChar char="n"/>
                </a:pPr>
                <a14:m>
                  <m:oMath xmlns:m="http://schemas.openxmlformats.org/officeDocument/2006/math">
                    <m:r>
                      <a:rPr lang="en-US" altLang="zh-CN" b="1" i="0" dirty="0" smtClean="0">
                        <a:latin typeface="Cambria Math" charset="0"/>
                      </a:rPr>
                      <m:t>𝐕</m:t>
                    </m:r>
                  </m:oMath>
                </a14:m>
                <a:r>
                  <a:rPr lang="zh-CN" altLang="en-US" dirty="0"/>
                  <a:t>的第</a:t>
                </a:r>
                <a14:m>
                  <m:oMath xmlns:m="http://schemas.openxmlformats.org/officeDocument/2006/math">
                    <m:r>
                      <a:rPr lang="zh-CN" altLang="en-US" i="1" dirty="0" smtClean="0">
                        <a:latin typeface="Cambria Math" charset="0"/>
                      </a:rPr>
                      <m:t> </m:t>
                    </m:r>
                    <m:r>
                      <a:rPr lang="en-US" altLang="zh-CN" i="1" dirty="0">
                        <a:latin typeface="Cambria Math" charset="0"/>
                      </a:rPr>
                      <m:t>𝑗</m:t>
                    </m:r>
                    <m:r>
                      <a:rPr lang="zh-CN" altLang="en-US" i="1" dirty="0">
                        <a:latin typeface="Cambria Math" charset="0"/>
                      </a:rPr>
                      <m:t> </m:t>
                    </m:r>
                  </m:oMath>
                </a14:m>
                <a:r>
                  <a:rPr lang="zh-CN" altLang="en-US" dirty="0"/>
                  <a:t>列是第 </a:t>
                </a:r>
                <a14:m>
                  <m:oMath xmlns:m="http://schemas.openxmlformats.org/officeDocument/2006/math">
                    <m:r>
                      <a:rPr lang="en-US" altLang="zh-CN" i="1" dirty="0" smtClean="0">
                        <a:latin typeface="Cambria Math" charset="0"/>
                      </a:rPr>
                      <m:t>𝑗</m:t>
                    </m:r>
                  </m:oMath>
                </a14:m>
                <a:r>
                  <a:rPr lang="zh-CN" altLang="en-US" dirty="0"/>
                  <a:t> 维特征的隐向量</a:t>
                </a:r>
                <a:endParaRPr lang="en-US" altLang="zh-CN" dirty="0"/>
              </a:p>
              <a:p>
                <a:pPr>
                  <a:buClr>
                    <a:srgbClr val="09405E"/>
                  </a:buClr>
                  <a:buFont typeface="Wingdings" charset="2"/>
                  <a:buChar char="n"/>
                </a:pPr>
                <a:r>
                  <a:rPr lang="zh-CN" altLang="en-US" dirty="0"/>
                  <a:t>即参数 </a:t>
                </a:r>
                <a:r>
                  <a:rPr lang="en-US" altLang="zh-CN" i="1" dirty="0"/>
                  <a:t> </a:t>
                </a:r>
                <a14:m>
                  <m:oMath xmlns:m="http://schemas.openxmlformats.org/officeDocument/2006/math">
                    <m:r>
                      <a:rPr lang="en-US" altLang="zh-CN" i="1" dirty="0" smtClean="0">
                        <a:latin typeface="Cambria Math" charset="0"/>
                      </a:rPr>
                      <m:t>𝑤</m:t>
                    </m:r>
                    <m:r>
                      <a:rPr lang="en-US" altLang="zh-CN" i="1" baseline="-25000" dirty="0" err="1">
                        <a:latin typeface="Cambria Math" charset="0"/>
                      </a:rPr>
                      <m:t>𝑖𝑗</m:t>
                    </m:r>
                    <m:r>
                      <a:rPr lang="en-US" altLang="zh-CN" i="1" baseline="-25000" dirty="0">
                        <a:latin typeface="Cambria Math" charset="0"/>
                      </a:rPr>
                      <m:t> </m:t>
                    </m:r>
                    <m:r>
                      <a:rPr lang="en-US" altLang="zh-CN" i="1" dirty="0">
                        <a:latin typeface="Cambria Math" charset="0"/>
                      </a:rPr>
                      <m:t>=⟨</m:t>
                    </m:r>
                    <m:r>
                      <a:rPr lang="en-US" altLang="zh-CN" b="1" i="0" dirty="0" err="1">
                        <a:latin typeface="Cambria Math" charset="0"/>
                      </a:rPr>
                      <m:t>𝐯</m:t>
                    </m:r>
                    <m:r>
                      <a:rPr lang="en-US" altLang="zh-CN" i="1" baseline="-25000" dirty="0" err="1">
                        <a:latin typeface="Cambria Math" charset="0"/>
                      </a:rPr>
                      <m:t>𝑖</m:t>
                    </m:r>
                    <m:r>
                      <a:rPr lang="en-US" altLang="zh-CN" i="1" dirty="0" err="1">
                        <a:latin typeface="Cambria Math" charset="0"/>
                      </a:rPr>
                      <m:t>,</m:t>
                    </m:r>
                    <m:r>
                      <a:rPr lang="en-US" altLang="zh-CN" b="1" i="0" dirty="0" err="1">
                        <a:latin typeface="Cambria Math" charset="0"/>
                      </a:rPr>
                      <m:t>𝐯</m:t>
                    </m:r>
                    <m:r>
                      <a:rPr lang="en-US" altLang="zh-CN" i="1" baseline="-25000" dirty="0" err="1">
                        <a:latin typeface="Cambria Math" charset="0"/>
                      </a:rPr>
                      <m:t>𝑗</m:t>
                    </m:r>
                    <m:r>
                      <a:rPr lang="zh-CN" altLang="en-US" i="1" dirty="0">
                        <a:latin typeface="Cambria Math" charset="0"/>
                      </a:rPr>
                      <m:t>⟩</m:t>
                    </m:r>
                  </m:oMath>
                </a14:m>
                <a:r>
                  <a:rPr lang="zh-CN" altLang="en-US" dirty="0"/>
                  <a:t>，</a:t>
                </a:r>
                <a:r>
                  <a:rPr lang="en-US" altLang="zh-CN" dirty="0"/>
                  <a:t>FM</a:t>
                </a:r>
                <a:r>
                  <a:rPr lang="zh-CN" altLang="en-US" dirty="0"/>
                  <a:t>的模型方程为</a:t>
                </a:r>
                <a:br>
                  <a:rPr lang="zh-CN" altLang="en-US" dirty="0"/>
                </a:br>
                <a:endParaRPr kumimoji="1" lang="en-US" altLang="zh-CN" dirty="0"/>
              </a:p>
              <a:p>
                <a:pPr>
                  <a:buClr>
                    <a:srgbClr val="09405E"/>
                  </a:buClr>
                  <a:buFont typeface="Wingdings" charset="2"/>
                  <a:buChar char="n"/>
                </a:pPr>
                <a:endParaRPr kumimoji="1" lang="en-US" altLang="zh-CN" dirty="0"/>
              </a:p>
              <a:p>
                <a:pPr>
                  <a:buClr>
                    <a:srgbClr val="09405E"/>
                  </a:buClr>
                  <a:buFont typeface="Wingdings" charset="2"/>
                  <a:buChar char="n"/>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557085" y="1395371"/>
                <a:ext cx="11498718" cy="5237271"/>
              </a:xfrm>
              <a:blipFill rotWithShape="0">
                <a:blip r:embed="rId3"/>
                <a:stretch>
                  <a:fillRect l="-901"/>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en-US" altLang="zh-CN" dirty="0" smtClean="0"/>
              <a:t>FM</a:t>
            </a:r>
            <a:endParaRPr kumimoji="1"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746126" y="3909534"/>
                <a:ext cx="5278304" cy="10802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𝑦</m:t>
                      </m:r>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𝑤</m:t>
                          </m:r>
                        </m:e>
                        <m: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0</m:t>
                          </m:r>
                        </m:sub>
                      </m:s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ctrlPr>
                            <a:rPr kumimoji="0" lang="is-I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naryPr>
                        <m:sub>
                          <m:r>
                            <m:rPr>
                              <m:brk m:alnAt="23"/>
                            </m:r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𝑗</m:t>
                          </m:r>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=1</m:t>
                          </m:r>
                        </m:sub>
                        <m:sup>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𝐷</m:t>
                          </m:r>
                        </m:sup>
                        <m:e>
                          <m:sSub>
                            <m:sSubPr>
                              <m:ctrl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𝑤</m:t>
                              </m:r>
                            </m:e>
                            <m: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𝑗</m:t>
                              </m:r>
                            </m:sub>
                          </m:sSub>
                          <m:sSub>
                            <m:sSubPr>
                              <m:ctrlP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𝑥</m:t>
                              </m:r>
                            </m:e>
                            <m:sub>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𝑗</m:t>
                              </m:r>
                            </m:sub>
                          </m:sSub>
                        </m:e>
                      </m:nary>
                      <m:r>
                        <a:rPr kumimoji="0" lang="en-US" altLang="zh-CN" sz="24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ctrlPr>
                            <a:rPr lang="is-IS" altLang="zh-CN" sz="2400" i="1">
                              <a:solidFill>
                                <a:srgbClr val="09405E"/>
                              </a:solidFill>
                              <a:latin typeface="Cambria Math" charset="0"/>
                              <a:ea typeface="微软雅黑" pitchFamily="34" charset="-122"/>
                            </a:rPr>
                          </m:ctrlPr>
                        </m:naryPr>
                        <m:sub>
                          <m:r>
                            <a:rPr lang="en-US" altLang="zh-CN" sz="2400" b="0" i="1" smtClean="0">
                              <a:solidFill>
                                <a:srgbClr val="09405E"/>
                              </a:solidFill>
                              <a:latin typeface="Cambria Math" charset="0"/>
                              <a:ea typeface="微软雅黑" pitchFamily="34" charset="-122"/>
                            </a:rPr>
                            <m:t>𝑖</m:t>
                          </m:r>
                          <m:r>
                            <a:rPr lang="en-US" altLang="zh-CN" sz="2400" i="1">
                              <a:solidFill>
                                <a:srgbClr val="09405E"/>
                              </a:solidFill>
                              <a:latin typeface="Cambria Math" charset="0"/>
                              <a:ea typeface="微软雅黑" pitchFamily="34" charset="-122"/>
                            </a:rPr>
                            <m:t>=1</m:t>
                          </m:r>
                        </m:sub>
                        <m:sup>
                          <m:r>
                            <a:rPr lang="en-US" altLang="zh-CN" sz="2400" i="1">
                              <a:solidFill>
                                <a:srgbClr val="09405E"/>
                              </a:solidFill>
                              <a:latin typeface="Cambria Math" charset="0"/>
                              <a:ea typeface="微软雅黑" pitchFamily="34" charset="-122"/>
                            </a:rPr>
                            <m:t>𝐷</m:t>
                          </m:r>
                        </m:sup>
                        <m:e>
                          <m:nary>
                            <m:naryPr>
                              <m:chr m:val="∑"/>
                              <m:ctrlPr>
                                <a:rPr lang="is-IS" altLang="zh-CN" sz="2400" i="1">
                                  <a:solidFill>
                                    <a:srgbClr val="09405E"/>
                                  </a:solidFill>
                                  <a:latin typeface="Cambria Math" charset="0"/>
                                  <a:ea typeface="微软雅黑" pitchFamily="34" charset="-122"/>
                                </a:rPr>
                              </m:ctrlPr>
                            </m:naryPr>
                            <m:sub>
                              <m:r>
                                <m:rPr>
                                  <m:brk m:alnAt="23"/>
                                </m:rPr>
                                <a:rPr lang="en-US" altLang="zh-CN" sz="2400" i="1">
                                  <a:solidFill>
                                    <a:srgbClr val="09405E"/>
                                  </a:solidFill>
                                  <a:latin typeface="Cambria Math" charset="0"/>
                                  <a:ea typeface="微软雅黑" pitchFamily="34" charset="-122"/>
                                </a:rPr>
                                <m:t>𝑗</m:t>
                              </m:r>
                              <m:r>
                                <a:rPr lang="en-US" altLang="zh-CN" sz="2400" i="1">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𝑖</m:t>
                              </m:r>
                              <m:r>
                                <a:rPr lang="en-US" altLang="zh-CN" sz="2400" b="0" i="1" smtClean="0">
                                  <a:solidFill>
                                    <a:srgbClr val="09405E"/>
                                  </a:solidFill>
                                  <a:latin typeface="Cambria Math" charset="0"/>
                                  <a:ea typeface="微软雅黑" pitchFamily="34" charset="-122"/>
                                </a:rPr>
                                <m:t>+1</m:t>
                              </m:r>
                            </m:sub>
                            <m:sup>
                              <m:r>
                                <a:rPr lang="en-US" altLang="zh-CN" sz="2400" i="1">
                                  <a:solidFill>
                                    <a:srgbClr val="09405E"/>
                                  </a:solidFill>
                                  <a:latin typeface="Cambria Math" charset="0"/>
                                  <a:ea typeface="微软雅黑" pitchFamily="34" charset="-122"/>
                                </a:rPr>
                                <m:t>𝐷</m:t>
                              </m:r>
                            </m:sup>
                            <m:e>
                              <m:d>
                                <m:dPr>
                                  <m:begChr m:val="⟨"/>
                                  <m:endChr m:val="⟩"/>
                                  <m:ctrlPr>
                                    <a:rPr lang="en-US" altLang="zh-CN" sz="2400" i="1">
                                      <a:solidFill>
                                        <a:srgbClr val="C00000"/>
                                      </a:solidFill>
                                      <a:latin typeface="Cambria Math" charset="0"/>
                                    </a:rPr>
                                  </m:ctrlPr>
                                </m:dPr>
                                <m:e>
                                  <m:sSub>
                                    <m:sSubPr>
                                      <m:ctrlPr>
                                        <a:rPr lang="en-US" altLang="zh-CN" sz="2400" i="1">
                                          <a:solidFill>
                                            <a:srgbClr val="C00000"/>
                                          </a:solidFill>
                                          <a:latin typeface="Cambria Math" charset="0"/>
                                        </a:rPr>
                                      </m:ctrlPr>
                                    </m:sSubPr>
                                    <m:e>
                                      <m:r>
                                        <a:rPr lang="en-US" altLang="zh-CN" sz="2400" b="1">
                                          <a:solidFill>
                                            <a:srgbClr val="C00000"/>
                                          </a:solidFill>
                                          <a:latin typeface="Cambria Math" charset="0"/>
                                        </a:rPr>
                                        <m:t>𝐯</m:t>
                                      </m:r>
                                    </m:e>
                                    <m:sub>
                                      <m:r>
                                        <a:rPr lang="en-US" altLang="zh-CN" sz="2400" i="1">
                                          <a:solidFill>
                                            <a:srgbClr val="C00000"/>
                                          </a:solidFill>
                                          <a:latin typeface="Cambria Math" charset="0"/>
                                        </a:rPr>
                                        <m:t>𝑖</m:t>
                                      </m:r>
                                    </m:sub>
                                  </m:sSub>
                                  <m:r>
                                    <a:rPr lang="en-US" altLang="zh-CN" sz="2400" i="1">
                                      <a:solidFill>
                                        <a:srgbClr val="C00000"/>
                                      </a:solidFill>
                                      <a:latin typeface="Cambria Math" charset="0"/>
                                    </a:rPr>
                                    <m:t>,</m:t>
                                  </m:r>
                                  <m:sSub>
                                    <m:sSubPr>
                                      <m:ctrlPr>
                                        <a:rPr lang="en-US" altLang="zh-CN" sz="2400" b="1" i="1">
                                          <a:solidFill>
                                            <a:srgbClr val="C00000"/>
                                          </a:solidFill>
                                          <a:latin typeface="Cambria Math" charset="0"/>
                                        </a:rPr>
                                      </m:ctrlPr>
                                    </m:sSubPr>
                                    <m:e>
                                      <m:r>
                                        <a:rPr lang="en-US" altLang="zh-CN" sz="2400" b="1">
                                          <a:solidFill>
                                            <a:srgbClr val="C00000"/>
                                          </a:solidFill>
                                          <a:latin typeface="Cambria Math" charset="0"/>
                                        </a:rPr>
                                        <m:t>𝐯</m:t>
                                      </m:r>
                                    </m:e>
                                    <m:sub>
                                      <m:r>
                                        <a:rPr lang="en-US" altLang="zh-CN" sz="2400" b="0" i="1">
                                          <a:solidFill>
                                            <a:srgbClr val="C00000"/>
                                          </a:solidFill>
                                          <a:latin typeface="Cambria Math" charset="0"/>
                                        </a:rPr>
                                        <m:t>𝑗</m:t>
                                      </m:r>
                                    </m:sub>
                                  </m:sSub>
                                </m:e>
                              </m:d>
                              <m:sSub>
                                <m:sSubPr>
                                  <m:ctrlPr>
                                    <a:rPr lang="en-US" altLang="zh-CN" sz="2400" i="1">
                                      <a:solidFill>
                                        <a:srgbClr val="09405E"/>
                                      </a:solidFill>
                                      <a:latin typeface="Cambria Math" charset="0"/>
                                      <a:ea typeface="微软雅黑" pitchFamily="34" charset="-122"/>
                                    </a:rPr>
                                  </m:ctrlPr>
                                </m:sSubPr>
                                <m:e>
                                  <m:sSub>
                                    <m:sSubPr>
                                      <m:ctrlPr>
                                        <a:rPr lang="en-US" altLang="zh-CN" sz="2400" i="1">
                                          <a:solidFill>
                                            <a:srgbClr val="09405E"/>
                                          </a:solidFill>
                                          <a:latin typeface="Cambria Math" charset="0"/>
                                          <a:ea typeface="微软雅黑" pitchFamily="34" charset="-122"/>
                                        </a:rPr>
                                      </m:ctrlPr>
                                    </m:sSubPr>
                                    <m:e>
                                      <m:r>
                                        <a:rPr lang="en-US" altLang="zh-CN" sz="2400" i="1">
                                          <a:solidFill>
                                            <a:srgbClr val="09405E"/>
                                          </a:solidFill>
                                          <a:latin typeface="Cambria Math" charset="0"/>
                                          <a:ea typeface="微软雅黑" pitchFamily="34" charset="-122"/>
                                        </a:rPr>
                                        <m:t>𝑥</m:t>
                                      </m:r>
                                    </m:e>
                                    <m:sub>
                                      <m:r>
                                        <a:rPr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ea typeface="微软雅黑" pitchFamily="34" charset="-122"/>
                                    </a:rPr>
                                    <m:t>𝑥</m:t>
                                  </m:r>
                                </m:e>
                                <m:sub>
                                  <m:r>
                                    <a:rPr lang="en-US" altLang="zh-CN" sz="2400" i="1">
                                      <a:solidFill>
                                        <a:srgbClr val="09405E"/>
                                      </a:solidFill>
                                      <a:latin typeface="Cambria Math" charset="0"/>
                                      <a:ea typeface="微软雅黑" pitchFamily="34" charset="-122"/>
                                    </a:rPr>
                                    <m:t>𝑗</m:t>
                                  </m:r>
                                </m:sub>
                              </m:sSub>
                            </m:e>
                          </m:nary>
                        </m:e>
                      </m:nary>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46126" y="3909534"/>
                <a:ext cx="5278304" cy="1080296"/>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p:sp>
        <p:nvSpPr>
          <p:cNvPr id="12" name="左大括号 11"/>
          <p:cNvSpPr/>
          <p:nvPr/>
        </p:nvSpPr>
        <p:spPr>
          <a:xfrm rot="16200000">
            <a:off x="4437396" y="3789575"/>
            <a:ext cx="564203" cy="2736305"/>
          </a:xfrm>
          <a:prstGeom prst="leftBrace">
            <a:avLst/>
          </a:prstGeom>
          <a:noFill/>
          <a:ln w="50800" cap="flat">
            <a:solidFill>
              <a:srgbClr val="09405E"/>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a:endParaRPr lang="zh-CN" altLang="en-US" sz="900">
              <a:solidFill>
                <a:srgbClr val="000000"/>
              </a:solidFill>
            </a:endParaRPr>
          </a:p>
        </p:txBody>
      </p:sp>
      <p:sp>
        <p:nvSpPr>
          <p:cNvPr id="13" name="TextBox 10"/>
          <p:cNvSpPr txBox="1"/>
          <p:nvPr/>
        </p:nvSpPr>
        <p:spPr>
          <a:xfrm>
            <a:off x="3602096" y="5417590"/>
            <a:ext cx="282609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66"/>
            <a:r>
              <a:rPr lang="zh-CN" altLang="en-US" sz="2300" dirty="0" smtClean="0">
                <a:solidFill>
                  <a:srgbClr val="09405E"/>
                </a:solidFill>
                <a:latin typeface="Microsoft YaHei"/>
                <a:ea typeface="Microsoft YaHei"/>
                <a:cs typeface="Microsoft YaHei"/>
                <a:sym typeface="Microsoft YaHei"/>
              </a:rPr>
              <a:t>稠密的二阶特征</a:t>
            </a:r>
            <a:r>
              <a:rPr lang="zh-CN" altLang="en-US" sz="2300" dirty="0">
                <a:solidFill>
                  <a:srgbClr val="09405E"/>
                </a:solidFill>
                <a:latin typeface="Microsoft YaHei"/>
                <a:ea typeface="Microsoft YaHei"/>
                <a:cs typeface="Microsoft YaHei"/>
                <a:sym typeface="Microsoft YaHei"/>
              </a:rPr>
              <a:t>组合</a:t>
            </a:r>
          </a:p>
        </p:txBody>
      </p:sp>
      <p:sp>
        <p:nvSpPr>
          <p:cNvPr id="14" name="左大括号 13"/>
          <p:cNvSpPr/>
          <p:nvPr/>
        </p:nvSpPr>
        <p:spPr>
          <a:xfrm rot="16200000">
            <a:off x="1611720" y="4276267"/>
            <a:ext cx="564203" cy="1762919"/>
          </a:xfrm>
          <a:prstGeom prst="leftBrace">
            <a:avLst/>
          </a:prstGeom>
          <a:noFill/>
          <a:ln w="50800" cap="flat">
            <a:solidFill>
              <a:srgbClr val="09405E"/>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a:endParaRPr lang="zh-CN" altLang="en-US" sz="900">
              <a:solidFill>
                <a:srgbClr val="09405E"/>
              </a:solidFill>
            </a:endParaRPr>
          </a:p>
        </p:txBody>
      </p:sp>
      <p:sp>
        <p:nvSpPr>
          <p:cNvPr id="15" name="TextBox 10"/>
          <p:cNvSpPr txBox="1"/>
          <p:nvPr/>
        </p:nvSpPr>
        <p:spPr>
          <a:xfrm>
            <a:off x="1479138" y="5417590"/>
            <a:ext cx="1296143"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66"/>
            <a:r>
              <a:rPr lang="en-US" altLang="zh-CN" sz="2300" dirty="0" smtClean="0">
                <a:solidFill>
                  <a:srgbClr val="09405E"/>
                </a:solidFill>
                <a:latin typeface="Microsoft YaHei"/>
                <a:ea typeface="Microsoft YaHei"/>
                <a:cs typeface="Microsoft YaHei"/>
                <a:sym typeface="Microsoft YaHei"/>
              </a:rPr>
              <a:t>LR</a:t>
            </a:r>
            <a:r>
              <a:rPr lang="zh-CN" altLang="en-US" sz="2300" dirty="0" smtClean="0">
                <a:solidFill>
                  <a:srgbClr val="09405E"/>
                </a:solidFill>
                <a:latin typeface="Microsoft YaHei"/>
                <a:ea typeface="Microsoft YaHei"/>
                <a:cs typeface="Microsoft YaHei"/>
                <a:sym typeface="Microsoft YaHei"/>
              </a:rPr>
              <a:t>模型</a:t>
            </a:r>
            <a:endParaRPr lang="zh-CN" altLang="en-US" sz="2300" dirty="0">
              <a:solidFill>
                <a:srgbClr val="09405E"/>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1607102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noAutofit/>
              </a:bodyPr>
              <a:lstStyle/>
              <a:p>
                <a:pPr>
                  <a:buClr>
                    <a:srgbClr val="09405E"/>
                  </a:buClr>
                  <a:buFont typeface="Wingdings" charset="2"/>
                  <a:buChar char="n"/>
                </a:pPr>
                <a:r>
                  <a:rPr kumimoji="1" lang="en-US" altLang="zh-CN" sz="2400" dirty="0"/>
                  <a:t> </a:t>
                </a:r>
                <a14:m>
                  <m:oMath xmlns:m="http://schemas.openxmlformats.org/officeDocument/2006/math">
                    <m:r>
                      <a:rPr lang="en-US" altLang="zh-CN" sz="2400" i="1">
                        <a:latin typeface="Cambria Math" charset="0"/>
                        <a:ea typeface="微软雅黑" pitchFamily="34" charset="-122"/>
                        <a:sym typeface="Times New Roman" panose="02020603050405020304"/>
                      </a:rPr>
                      <m:t>𝑦</m:t>
                    </m:r>
                    <m:r>
                      <a:rPr lang="en-US" altLang="zh-CN" sz="2400" i="1">
                        <a:latin typeface="Cambria Math" charset="0"/>
                        <a:ea typeface="微软雅黑" pitchFamily="34" charset="-122"/>
                        <a:sym typeface="Times New Roman" panose="02020603050405020304"/>
                      </a:rPr>
                      <m:t>=</m:t>
                    </m:r>
                    <m:sSub>
                      <m:sSubPr>
                        <m:ctrlPr>
                          <a:rPr lang="en-US" altLang="zh-CN" sz="2400" i="1">
                            <a:latin typeface="Cambria Math" charset="0"/>
                            <a:ea typeface="微软雅黑" pitchFamily="34" charset="-122"/>
                            <a:sym typeface="Times New Roman" panose="02020603050405020304"/>
                          </a:rPr>
                        </m:ctrlPr>
                      </m:sSubPr>
                      <m:e>
                        <m:r>
                          <a:rPr lang="en-US" altLang="zh-CN" sz="2400" i="1">
                            <a:latin typeface="Cambria Math" charset="0"/>
                            <a:ea typeface="微软雅黑" pitchFamily="34" charset="-122"/>
                            <a:sym typeface="Times New Roman" panose="02020603050405020304"/>
                          </a:rPr>
                          <m:t>𝑤</m:t>
                        </m:r>
                      </m:e>
                      <m:sub>
                        <m:r>
                          <a:rPr lang="en-US" altLang="zh-CN" sz="2400" i="1">
                            <a:latin typeface="Cambria Math" charset="0"/>
                            <a:ea typeface="微软雅黑" pitchFamily="34" charset="-122"/>
                            <a:sym typeface="Times New Roman" panose="02020603050405020304"/>
                          </a:rPr>
                          <m:t>0</m:t>
                        </m:r>
                      </m:sub>
                    </m:sSub>
                    <m:r>
                      <a:rPr lang="en-US" altLang="zh-CN" sz="2400" i="1">
                        <a:latin typeface="Cambria Math" charset="0"/>
                        <a:ea typeface="微软雅黑" pitchFamily="34" charset="-122"/>
                        <a:sym typeface="Times New Roman" panose="02020603050405020304"/>
                      </a:rPr>
                      <m:t>+</m:t>
                    </m:r>
                    <m:nary>
                      <m:naryPr>
                        <m:chr m:val="∑"/>
                        <m:ctrlPr>
                          <a:rPr lang="is-IS" altLang="zh-CN" sz="2400" i="1">
                            <a:latin typeface="Cambria Math" charset="0"/>
                            <a:ea typeface="微软雅黑" pitchFamily="34" charset="-122"/>
                            <a:sym typeface="Times New Roman" panose="02020603050405020304"/>
                          </a:rPr>
                        </m:ctrlPr>
                      </m:naryPr>
                      <m:sub>
                        <m:r>
                          <m:rPr>
                            <m:brk m:alnAt="23"/>
                          </m:rPr>
                          <a:rPr lang="en-US" altLang="zh-CN" sz="2400" i="1">
                            <a:latin typeface="Cambria Math" charset="0"/>
                            <a:ea typeface="微软雅黑" pitchFamily="34" charset="-122"/>
                            <a:sym typeface="Times New Roman" panose="02020603050405020304"/>
                          </a:rPr>
                          <m:t>𝑗</m:t>
                        </m:r>
                        <m:r>
                          <a:rPr lang="en-US" altLang="zh-CN" sz="2400" i="1">
                            <a:latin typeface="Cambria Math" charset="0"/>
                            <a:ea typeface="微软雅黑" pitchFamily="34" charset="-122"/>
                            <a:sym typeface="Times New Roman" panose="02020603050405020304"/>
                          </a:rPr>
                          <m:t>=1</m:t>
                        </m:r>
                      </m:sub>
                      <m:sup>
                        <m:r>
                          <a:rPr lang="en-US" altLang="zh-CN" sz="2400" i="1">
                            <a:latin typeface="Cambria Math" charset="0"/>
                            <a:ea typeface="微软雅黑" pitchFamily="34" charset="-122"/>
                            <a:sym typeface="Times New Roman" panose="02020603050405020304"/>
                          </a:rPr>
                          <m:t>𝐷</m:t>
                        </m:r>
                      </m:sup>
                      <m:e>
                        <m:sSub>
                          <m:sSubPr>
                            <m:ctrlPr>
                              <a:rPr lang="en-US" altLang="zh-CN" sz="2400" i="1">
                                <a:latin typeface="Cambria Math" charset="0"/>
                                <a:ea typeface="微软雅黑" pitchFamily="34" charset="-122"/>
                                <a:sym typeface="Times New Roman" panose="02020603050405020304"/>
                              </a:rPr>
                            </m:ctrlPr>
                          </m:sSubPr>
                          <m:e>
                            <m:r>
                              <a:rPr lang="en-US" altLang="zh-CN" sz="2400" i="1">
                                <a:latin typeface="Cambria Math" charset="0"/>
                                <a:ea typeface="微软雅黑" pitchFamily="34" charset="-122"/>
                                <a:sym typeface="Times New Roman" panose="02020603050405020304"/>
                              </a:rPr>
                              <m:t>𝑤</m:t>
                            </m:r>
                          </m:e>
                          <m:sub>
                            <m:r>
                              <a:rPr lang="en-US" altLang="zh-CN" sz="2400" i="1">
                                <a:latin typeface="Cambria Math" charset="0"/>
                                <a:ea typeface="微软雅黑" pitchFamily="34" charset="-122"/>
                                <a:sym typeface="Times New Roman" panose="02020603050405020304"/>
                              </a:rPr>
                              <m:t>𝑗</m:t>
                            </m:r>
                          </m:sub>
                        </m:sSub>
                        <m:sSub>
                          <m:sSubPr>
                            <m:ctrlPr>
                              <a:rPr lang="en-US" altLang="zh-CN" sz="2400" i="1">
                                <a:latin typeface="Cambria Math" charset="0"/>
                                <a:ea typeface="微软雅黑" pitchFamily="34" charset="-122"/>
                                <a:sym typeface="Times New Roman" panose="02020603050405020304"/>
                              </a:rPr>
                            </m:ctrlPr>
                          </m:sSubPr>
                          <m:e>
                            <m:r>
                              <a:rPr lang="en-US" altLang="zh-CN" sz="2400" i="1">
                                <a:latin typeface="Cambria Math" charset="0"/>
                                <a:ea typeface="微软雅黑" pitchFamily="34" charset="-122"/>
                                <a:sym typeface="Times New Roman" panose="02020603050405020304"/>
                              </a:rPr>
                              <m:t>𝑥</m:t>
                            </m:r>
                          </m:e>
                          <m:sub>
                            <m:r>
                              <a:rPr lang="en-US" altLang="zh-CN" sz="2400" i="1">
                                <a:latin typeface="Cambria Math" charset="0"/>
                                <a:ea typeface="微软雅黑" pitchFamily="34" charset="-122"/>
                                <a:sym typeface="Times New Roman" panose="02020603050405020304"/>
                              </a:rPr>
                              <m:t>𝑗</m:t>
                            </m:r>
                          </m:sub>
                        </m:sSub>
                      </m:e>
                    </m:nary>
                    <m:r>
                      <a:rPr lang="en-US" altLang="zh-CN" sz="2400" i="1">
                        <a:latin typeface="Cambria Math" charset="0"/>
                        <a:ea typeface="微软雅黑" pitchFamily="34" charset="-122"/>
                        <a:sym typeface="Times New Roman" panose="02020603050405020304"/>
                      </a:rPr>
                      <m:t>+</m:t>
                    </m:r>
                    <m:nary>
                      <m:naryPr>
                        <m:chr m:val="∑"/>
                        <m:ctrlPr>
                          <a:rPr lang="is-IS" altLang="zh-CN" sz="2400" i="1">
                            <a:latin typeface="Cambria Math" charset="0"/>
                            <a:ea typeface="微软雅黑" pitchFamily="34" charset="-122"/>
                          </a:rPr>
                        </m:ctrlPr>
                      </m:naryPr>
                      <m:sub>
                        <m:r>
                          <a:rPr lang="en-US" altLang="zh-CN" sz="2400" i="1">
                            <a:latin typeface="Cambria Math" charset="0"/>
                            <a:ea typeface="微软雅黑" pitchFamily="34" charset="-122"/>
                          </a:rPr>
                          <m:t>𝑖</m:t>
                        </m:r>
                        <m:r>
                          <a:rPr lang="en-US" altLang="zh-CN" sz="2400" i="1">
                            <a:latin typeface="Cambria Math" charset="0"/>
                            <a:ea typeface="微软雅黑" pitchFamily="34" charset="-122"/>
                          </a:rPr>
                          <m:t>=1</m:t>
                        </m:r>
                      </m:sub>
                      <m:sup>
                        <m:r>
                          <a:rPr lang="en-US" altLang="zh-CN" sz="2400" i="1">
                            <a:latin typeface="Cambria Math" charset="0"/>
                            <a:ea typeface="微软雅黑" pitchFamily="34" charset="-122"/>
                          </a:rPr>
                          <m:t>𝐷</m:t>
                        </m:r>
                      </m:sup>
                      <m:e>
                        <m:nary>
                          <m:naryPr>
                            <m:chr m:val="∑"/>
                            <m:ctrlPr>
                              <a:rPr lang="is-IS" altLang="zh-CN" sz="2400" i="1">
                                <a:latin typeface="Cambria Math" charset="0"/>
                                <a:ea typeface="微软雅黑" pitchFamily="34" charset="-122"/>
                              </a:rPr>
                            </m:ctrlPr>
                          </m:naryPr>
                          <m:sub>
                            <m:r>
                              <m:rPr>
                                <m:brk m:alnAt="23"/>
                              </m:rPr>
                              <a:rPr lang="en-US" altLang="zh-CN" sz="2400" i="1">
                                <a:latin typeface="Cambria Math" charset="0"/>
                                <a:ea typeface="微软雅黑" pitchFamily="34" charset="-122"/>
                              </a:rPr>
                              <m:t>𝑗</m:t>
                            </m:r>
                            <m:r>
                              <a:rPr lang="en-US" altLang="zh-CN" sz="2400" i="1">
                                <a:latin typeface="Cambria Math" charset="0"/>
                                <a:ea typeface="微软雅黑" pitchFamily="34" charset="-122"/>
                              </a:rPr>
                              <m:t>=</m:t>
                            </m:r>
                            <m:r>
                              <a:rPr lang="en-US" altLang="zh-CN" sz="2400" i="1">
                                <a:latin typeface="Cambria Math" charset="0"/>
                                <a:ea typeface="微软雅黑" pitchFamily="34" charset="-122"/>
                              </a:rPr>
                              <m:t>𝑖</m:t>
                            </m:r>
                            <m:r>
                              <a:rPr lang="en-US" altLang="zh-CN" sz="2400" i="1">
                                <a:latin typeface="Cambria Math" charset="0"/>
                                <a:ea typeface="微软雅黑" pitchFamily="34" charset="-122"/>
                              </a:rPr>
                              <m:t>+1</m:t>
                            </m:r>
                          </m:sub>
                          <m:sup>
                            <m:r>
                              <a:rPr lang="en-US" altLang="zh-CN" sz="2400" i="1">
                                <a:latin typeface="Cambria Math" charset="0"/>
                                <a:ea typeface="微软雅黑" pitchFamily="34" charset="-122"/>
                              </a:rPr>
                              <m:t>𝐷</m:t>
                            </m:r>
                          </m:sup>
                          <m:e>
                            <m:d>
                              <m:dPr>
                                <m:begChr m:val="⟨"/>
                                <m:endChr m:val="⟩"/>
                                <m:ctrlPr>
                                  <a:rPr lang="en-US" altLang="zh-CN" sz="2400" i="1">
                                    <a:solidFill>
                                      <a:srgbClr val="C00000"/>
                                    </a:solidFill>
                                    <a:latin typeface="Cambria Math" charset="0"/>
                                  </a:rPr>
                                </m:ctrlPr>
                              </m:dPr>
                              <m:e>
                                <m:sSub>
                                  <m:sSubPr>
                                    <m:ctrlPr>
                                      <a:rPr lang="en-US" altLang="zh-CN" sz="2400" i="1">
                                        <a:solidFill>
                                          <a:srgbClr val="C00000"/>
                                        </a:solidFill>
                                        <a:latin typeface="Cambria Math" charset="0"/>
                                      </a:rPr>
                                    </m:ctrlPr>
                                  </m:sSubPr>
                                  <m:e>
                                    <m:r>
                                      <a:rPr lang="en-US" altLang="zh-CN" sz="2400" b="1">
                                        <a:solidFill>
                                          <a:srgbClr val="C00000"/>
                                        </a:solidFill>
                                        <a:latin typeface="Cambria Math" charset="0"/>
                                      </a:rPr>
                                      <m:t>𝐯</m:t>
                                    </m:r>
                                  </m:e>
                                  <m:sub>
                                    <m:r>
                                      <a:rPr lang="en-US" altLang="zh-CN" sz="2400" i="1">
                                        <a:solidFill>
                                          <a:srgbClr val="C00000"/>
                                        </a:solidFill>
                                        <a:latin typeface="Cambria Math" charset="0"/>
                                      </a:rPr>
                                      <m:t>𝑖</m:t>
                                    </m:r>
                                  </m:sub>
                                </m:sSub>
                                <m:r>
                                  <a:rPr lang="en-US" altLang="zh-CN" sz="2400" i="1">
                                    <a:solidFill>
                                      <a:srgbClr val="C00000"/>
                                    </a:solidFill>
                                    <a:latin typeface="Cambria Math" charset="0"/>
                                  </a:rPr>
                                  <m:t>,</m:t>
                                </m:r>
                                <m:sSub>
                                  <m:sSubPr>
                                    <m:ctrlPr>
                                      <a:rPr lang="en-US" altLang="zh-CN" sz="2400" b="1" i="1">
                                        <a:solidFill>
                                          <a:srgbClr val="C00000"/>
                                        </a:solidFill>
                                        <a:latin typeface="Cambria Math" charset="0"/>
                                      </a:rPr>
                                    </m:ctrlPr>
                                  </m:sSubPr>
                                  <m:e>
                                    <m:r>
                                      <a:rPr lang="en-US" altLang="zh-CN" sz="2400" b="1">
                                        <a:solidFill>
                                          <a:srgbClr val="C00000"/>
                                        </a:solidFill>
                                        <a:latin typeface="Cambria Math" charset="0"/>
                                      </a:rPr>
                                      <m:t>𝐯</m:t>
                                    </m:r>
                                  </m:e>
                                  <m:sub>
                                    <m:r>
                                      <a:rPr lang="en-US" altLang="zh-CN" sz="2400" i="1">
                                        <a:solidFill>
                                          <a:srgbClr val="C00000"/>
                                        </a:solidFill>
                                        <a:latin typeface="Cambria Math" charset="0"/>
                                      </a:rPr>
                                      <m:t>𝑗</m:t>
                                    </m:r>
                                  </m:sub>
                                </m:sSub>
                              </m:e>
                            </m:d>
                            <m:sSub>
                              <m:sSubPr>
                                <m:ctrlPr>
                                  <a:rPr lang="en-US" altLang="zh-CN" sz="2400" i="1">
                                    <a:latin typeface="Cambria Math" charset="0"/>
                                    <a:ea typeface="微软雅黑" pitchFamily="34" charset="-122"/>
                                  </a:rPr>
                                </m:ctrlPr>
                              </m:sSubPr>
                              <m:e>
                                <m:sSub>
                                  <m:sSubPr>
                                    <m:ctrlPr>
                                      <a:rPr lang="en-US" altLang="zh-CN" sz="2400" i="1">
                                        <a:latin typeface="Cambria Math" charset="0"/>
                                        <a:ea typeface="微软雅黑" pitchFamily="34" charset="-122"/>
                                      </a:rPr>
                                    </m:ctrlPr>
                                  </m:sSubPr>
                                  <m:e>
                                    <m:r>
                                      <a:rPr lang="en-US" altLang="zh-CN" sz="2400" i="1">
                                        <a:latin typeface="Cambria Math" charset="0"/>
                                        <a:ea typeface="微软雅黑" pitchFamily="34" charset="-122"/>
                                      </a:rPr>
                                      <m:t>𝑥</m:t>
                                    </m:r>
                                  </m:e>
                                  <m:sub>
                                    <m:r>
                                      <a:rPr lang="en-US" altLang="zh-CN" sz="2400" i="1">
                                        <a:latin typeface="Cambria Math" charset="0"/>
                                        <a:ea typeface="微软雅黑" pitchFamily="34" charset="-122"/>
                                      </a:rPr>
                                      <m:t>𝑖</m:t>
                                    </m:r>
                                  </m:sub>
                                </m:sSub>
                                <m:r>
                                  <a:rPr lang="en-US" altLang="zh-CN" sz="2400" i="1">
                                    <a:latin typeface="Cambria Math" charset="0"/>
                                    <a:ea typeface="微软雅黑" pitchFamily="34" charset="-122"/>
                                  </a:rPr>
                                  <m:t>𝑥</m:t>
                                </m:r>
                              </m:e>
                              <m:sub>
                                <m:r>
                                  <a:rPr lang="en-US" altLang="zh-CN" sz="2400" i="1">
                                    <a:latin typeface="Cambria Math" charset="0"/>
                                    <a:ea typeface="微软雅黑" pitchFamily="34" charset="-122"/>
                                  </a:rPr>
                                  <m:t>𝑗</m:t>
                                </m:r>
                              </m:sub>
                            </m:sSub>
                          </m:e>
                        </m:nary>
                      </m:e>
                    </m:nary>
                  </m:oMath>
                </a14:m>
                <a:endParaRPr kumimoji="1" lang="en-US" altLang="zh-CN" sz="2400" dirty="0"/>
              </a:p>
              <a:p>
                <a:pPr marL="1200150" lvl="2" indent="-285750">
                  <a:buClr>
                    <a:srgbClr val="09405E"/>
                  </a:buClr>
                  <a:buFont typeface="Wingdings" charset="2"/>
                  <a:buChar char="n"/>
                </a:pPr>
                <a:endParaRPr kumimoji="1" lang="en-US" altLang="zh-CN" sz="1600" dirty="0"/>
              </a:p>
              <a:p>
                <a:pPr>
                  <a:buClr>
                    <a:srgbClr val="09405E"/>
                  </a:buClr>
                  <a:buFont typeface="Wingdings" charset="2"/>
                  <a:buChar char="n"/>
                </a:pPr>
                <a:r>
                  <a:rPr kumimoji="1" lang="en-US" altLang="zh-CN" sz="2400" dirty="0" smtClean="0"/>
                  <a:t>FM</a:t>
                </a:r>
                <a:r>
                  <a:rPr lang="zh-CN" altLang="en-US" sz="2400" dirty="0" smtClean="0"/>
                  <a:t>进一步</a:t>
                </a:r>
                <a:r>
                  <a:rPr kumimoji="1" lang="zh-CN" altLang="en-US" sz="2400" dirty="0"/>
                  <a:t>对隐含向量只取</a:t>
                </a:r>
                <a14:m>
                  <m:oMath xmlns:m="http://schemas.openxmlformats.org/officeDocument/2006/math">
                    <m:r>
                      <a:rPr kumimoji="1" lang="en-US" altLang="zh-CN" sz="2400" i="1" dirty="0" smtClean="0">
                        <a:latin typeface="Cambria Math" charset="0"/>
                      </a:rPr>
                      <m:t>𝐾</m:t>
                    </m:r>
                  </m:oMath>
                </a14:m>
                <a:r>
                  <a:rPr kumimoji="1" lang="zh-CN" altLang="en-US" sz="2400" dirty="0"/>
                  <a:t>维：</a:t>
                </a:r>
                <a:endParaRPr kumimoji="1" lang="en-US" altLang="zh-CN" sz="2400" dirty="0"/>
              </a:p>
              <a:p>
                <a:pPr>
                  <a:buClr>
                    <a:srgbClr val="09405E"/>
                  </a:buClr>
                  <a:buFont typeface="Wingdings" charset="2"/>
                  <a:buChar char="n"/>
                </a:pPr>
                <a:r>
                  <a:rPr kumimoji="1" lang="zh-CN" altLang="en-US" sz="2400" dirty="0"/>
                  <a:t>从而</a:t>
                </a:r>
                <a:endParaRPr kumimoji="1" lang="en-US" altLang="zh-CN" sz="2400" dirty="0"/>
              </a:p>
              <a:p>
                <a:pPr>
                  <a:buClr>
                    <a:srgbClr val="09405E"/>
                  </a:buClr>
                  <a:buFont typeface="Wingdings" charset="2"/>
                  <a:buChar char="n"/>
                </a:pPr>
                <a:r>
                  <a:rPr lang="zh-CN" altLang="en-US" sz="2400" dirty="0"/>
                  <a:t>二次项的参数数量减少为 </a:t>
                </a:r>
                <a14:m>
                  <m:oMath xmlns:m="http://schemas.openxmlformats.org/officeDocument/2006/math">
                    <m:r>
                      <a:rPr lang="en-US" altLang="zh-CN" sz="2400" i="1" dirty="0" smtClean="0">
                        <a:latin typeface="Cambria Math" charset="0"/>
                      </a:rPr>
                      <m:t>𝐾𝐷</m:t>
                    </m:r>
                  </m:oMath>
                </a14:m>
                <a:r>
                  <a:rPr lang="zh-CN" altLang="en-US" sz="2400" dirty="0"/>
                  <a:t>个（远远小于          ）</a:t>
                </a:r>
                <a:endParaRPr lang="en-US" altLang="zh-CN" sz="2400" dirty="0"/>
              </a:p>
              <a:p>
                <a:pPr>
                  <a:buClr>
                    <a:srgbClr val="09405E"/>
                  </a:buClr>
                  <a:buFont typeface="Wingdings" charset="2"/>
                  <a:buChar char="n"/>
                </a:pPr>
                <a:r>
                  <a:rPr lang="zh-CN" altLang="en-US" sz="2400" dirty="0"/>
                  <a:t>参数因子化使得 </a:t>
                </a:r>
                <a14:m>
                  <m:oMath xmlns:m="http://schemas.openxmlformats.org/officeDocument/2006/math">
                    <m:r>
                      <a:rPr lang="en-US" altLang="zh-CN" sz="2400" i="1" dirty="0" smtClean="0">
                        <a:latin typeface="Cambria Math" charset="0"/>
                      </a:rPr>
                      <m:t>𝑥</m:t>
                    </m:r>
                    <m:r>
                      <a:rPr lang="en-US" altLang="zh-CN" sz="2400" i="1" baseline="-25000" dirty="0" err="1">
                        <a:latin typeface="Cambria Math" charset="0"/>
                      </a:rPr>
                      <m:t>h</m:t>
                    </m:r>
                    <m:r>
                      <a:rPr lang="en-US" altLang="zh-CN" sz="2400" i="1" dirty="0" err="1">
                        <a:latin typeface="Cambria Math" charset="0"/>
                      </a:rPr>
                      <m:t>𝑥</m:t>
                    </m:r>
                    <m:r>
                      <a:rPr lang="en-US" altLang="zh-CN" sz="2400" i="1" baseline="-25000" dirty="0" err="1">
                        <a:latin typeface="Cambria Math" charset="0"/>
                      </a:rPr>
                      <m:t>𝑖</m:t>
                    </m:r>
                    <m:r>
                      <a:rPr lang="zh-CN" altLang="en-US" sz="2400" i="1" dirty="0">
                        <a:latin typeface="Cambria Math" charset="0"/>
                      </a:rPr>
                      <m:t> </m:t>
                    </m:r>
                  </m:oMath>
                </a14:m>
                <a:r>
                  <a:rPr lang="zh-CN" altLang="en-US" sz="2400" dirty="0"/>
                  <a:t>的参数和 </a:t>
                </a:r>
                <a14:m>
                  <m:oMath xmlns:m="http://schemas.openxmlformats.org/officeDocument/2006/math">
                    <m:r>
                      <a:rPr lang="en-US" altLang="zh-CN" sz="2400" i="1" dirty="0" smtClean="0">
                        <a:latin typeface="Cambria Math" charset="0"/>
                      </a:rPr>
                      <m:t>𝑥</m:t>
                    </m:r>
                    <m:r>
                      <a:rPr lang="en-US" altLang="zh-CN" sz="2400" i="1" baseline="-25000" dirty="0" err="1">
                        <a:latin typeface="Cambria Math" charset="0"/>
                      </a:rPr>
                      <m:t>𝑖</m:t>
                    </m:r>
                    <m:r>
                      <a:rPr lang="en-US" altLang="zh-CN" sz="2400" i="1" dirty="0" err="1">
                        <a:latin typeface="Cambria Math" charset="0"/>
                      </a:rPr>
                      <m:t>𝑥</m:t>
                    </m:r>
                    <m:r>
                      <a:rPr lang="en-US" altLang="zh-CN" sz="2400" i="1" baseline="-25000" dirty="0" err="1">
                        <a:latin typeface="Cambria Math" charset="0"/>
                      </a:rPr>
                      <m:t>𝑗</m:t>
                    </m:r>
                    <m:r>
                      <a:rPr lang="zh-CN" altLang="en-US" sz="2400" i="1" dirty="0">
                        <a:latin typeface="Cambria Math" charset="0"/>
                      </a:rPr>
                      <m:t> </m:t>
                    </m:r>
                  </m:oMath>
                </a14:m>
                <a:r>
                  <a:rPr lang="zh-CN" altLang="en-US" sz="2400" dirty="0"/>
                  <a:t>的参数不再是相互独立，可以在样本稀疏的情况下相对合理地估计</a:t>
                </a:r>
                <a:r>
                  <a:rPr lang="en-US" altLang="zh-CN" sz="2400" dirty="0"/>
                  <a:t>FM</a:t>
                </a:r>
                <a:r>
                  <a:rPr lang="zh-CN" altLang="en-US" sz="2400" dirty="0"/>
                  <a:t>的二次项参数</a:t>
                </a:r>
                <a:endParaRPr lang="en-US" altLang="zh-CN" sz="2400" dirty="0"/>
              </a:p>
              <a:p>
                <a:pPr marL="800100" lvl="1" indent="-342900">
                  <a:buClr>
                    <a:srgbClr val="09405E"/>
                  </a:buClr>
                  <a:buFont typeface="Wingdings" charset="2"/>
                  <a:buChar char="n"/>
                </a:pPr>
                <a14:m>
                  <m:oMath xmlns:m="http://schemas.openxmlformats.org/officeDocument/2006/math">
                    <m:r>
                      <a:rPr lang="en-US" altLang="zh-CN" i="1" dirty="0" smtClean="0">
                        <a:latin typeface="Cambria Math" charset="0"/>
                      </a:rPr>
                      <m:t>𝑥</m:t>
                    </m:r>
                    <m:r>
                      <a:rPr lang="en-US" altLang="zh-CN" i="1" baseline="-25000" dirty="0" err="1">
                        <a:latin typeface="Cambria Math" charset="0"/>
                      </a:rPr>
                      <m:t>h</m:t>
                    </m:r>
                    <m:r>
                      <a:rPr lang="en-US" altLang="zh-CN" i="1" dirty="0" err="1">
                        <a:latin typeface="Cambria Math" charset="0"/>
                      </a:rPr>
                      <m:t>𝑥</m:t>
                    </m:r>
                    <m:r>
                      <a:rPr lang="en-US" altLang="zh-CN" i="1" baseline="-25000" dirty="0" err="1">
                        <a:latin typeface="Cambria Math" charset="0"/>
                      </a:rPr>
                      <m:t>𝑖</m:t>
                    </m:r>
                    <m:r>
                      <a:rPr lang="zh-CN" altLang="en-US" i="1" dirty="0">
                        <a:latin typeface="Cambria Math" charset="0"/>
                      </a:rPr>
                      <m:t> </m:t>
                    </m:r>
                  </m:oMath>
                </a14:m>
                <a:r>
                  <a:rPr lang="zh-CN" altLang="en-US" dirty="0"/>
                  <a:t>和 </a:t>
                </a:r>
                <a14:m>
                  <m:oMath xmlns:m="http://schemas.openxmlformats.org/officeDocument/2006/math">
                    <m:r>
                      <a:rPr lang="en-US" altLang="zh-CN" i="1" dirty="0" smtClean="0">
                        <a:latin typeface="Cambria Math" charset="0"/>
                      </a:rPr>
                      <m:t>𝑥</m:t>
                    </m:r>
                    <m:r>
                      <a:rPr lang="en-US" altLang="zh-CN" i="1" baseline="-25000" dirty="0" err="1">
                        <a:latin typeface="Cambria Math" charset="0"/>
                      </a:rPr>
                      <m:t>𝑖</m:t>
                    </m:r>
                    <m:r>
                      <a:rPr lang="en-US" altLang="zh-CN" i="1" dirty="0" err="1">
                        <a:latin typeface="Cambria Math" charset="0"/>
                      </a:rPr>
                      <m:t>𝑥</m:t>
                    </m:r>
                    <m:r>
                      <a:rPr lang="en-US" altLang="zh-CN" i="1" baseline="-25000" dirty="0" err="1">
                        <a:latin typeface="Cambria Math" charset="0"/>
                      </a:rPr>
                      <m:t>𝑗</m:t>
                    </m:r>
                    <m:r>
                      <a:rPr lang="zh-CN" altLang="en-US" i="1" dirty="0">
                        <a:latin typeface="Cambria Math" charset="0"/>
                      </a:rPr>
                      <m:t> </m:t>
                    </m:r>
                  </m:oMath>
                </a14:m>
                <a:r>
                  <a:rPr lang="zh-CN" altLang="en-US" dirty="0"/>
                  <a:t>的系数分别为</a:t>
                </a:r>
                <a14:m>
                  <m:oMath xmlns:m="http://schemas.openxmlformats.org/officeDocument/2006/math">
                    <m:r>
                      <a:rPr lang="zh-CN" altLang="en-US" i="1" dirty="0" smtClean="0">
                        <a:latin typeface="Cambria Math" charset="0"/>
                      </a:rPr>
                      <m:t> ⟨</m:t>
                    </m:r>
                    <m:r>
                      <a:rPr lang="en-US" altLang="zh-CN" b="1" i="0" dirty="0" err="1">
                        <a:latin typeface="Cambria Math" charset="0"/>
                      </a:rPr>
                      <m:t>𝐯</m:t>
                    </m:r>
                    <m:r>
                      <a:rPr lang="en-US" altLang="zh-CN" i="1" baseline="-25000" dirty="0" err="1">
                        <a:latin typeface="Cambria Math" charset="0"/>
                      </a:rPr>
                      <m:t>h</m:t>
                    </m:r>
                    <m:r>
                      <a:rPr lang="en-US" altLang="zh-CN" i="1" dirty="0" err="1">
                        <a:latin typeface="Cambria Math" charset="0"/>
                      </a:rPr>
                      <m:t>,</m:t>
                    </m:r>
                    <m:r>
                      <a:rPr lang="en-US" altLang="zh-CN" b="1" i="0" dirty="0" err="1">
                        <a:latin typeface="Cambria Math" charset="0"/>
                      </a:rPr>
                      <m:t>𝐯</m:t>
                    </m:r>
                    <m:r>
                      <a:rPr lang="en-US" altLang="zh-CN" i="1" baseline="-25000" dirty="0" err="1">
                        <a:latin typeface="Cambria Math" charset="0"/>
                      </a:rPr>
                      <m:t>𝑖</m:t>
                    </m:r>
                    <m:r>
                      <a:rPr lang="zh-CN" altLang="en-US" i="1" dirty="0">
                        <a:latin typeface="Cambria Math" charset="0"/>
                      </a:rPr>
                      <m:t>⟩ </m:t>
                    </m:r>
                  </m:oMath>
                </a14:m>
                <a:r>
                  <a:rPr lang="zh-CN" altLang="en-US" dirty="0"/>
                  <a:t>和 </a:t>
                </a:r>
                <a14:m>
                  <m:oMath xmlns:m="http://schemas.openxmlformats.org/officeDocument/2006/math">
                    <m:r>
                      <a:rPr lang="zh-CN" altLang="en-US" i="1" dirty="0" smtClean="0">
                        <a:latin typeface="Cambria Math" charset="0"/>
                      </a:rPr>
                      <m:t>⟨</m:t>
                    </m:r>
                    <m:r>
                      <a:rPr lang="en-US" altLang="zh-CN" b="1" i="0" dirty="0" err="1">
                        <a:latin typeface="Cambria Math" charset="0"/>
                      </a:rPr>
                      <m:t>𝐯</m:t>
                    </m:r>
                    <m:r>
                      <a:rPr lang="en-US" altLang="zh-CN" i="1" baseline="-25000" dirty="0" err="1">
                        <a:latin typeface="Cambria Math" charset="0"/>
                      </a:rPr>
                      <m:t>𝑖</m:t>
                    </m:r>
                    <m:r>
                      <a:rPr lang="en-US" altLang="zh-CN" i="1" dirty="0" err="1">
                        <a:latin typeface="Cambria Math" charset="0"/>
                      </a:rPr>
                      <m:t>,</m:t>
                    </m:r>
                    <m:r>
                      <a:rPr lang="en-US" altLang="zh-CN" b="1" i="0" dirty="0" err="1">
                        <a:latin typeface="Cambria Math" charset="0"/>
                      </a:rPr>
                      <m:t>𝐯</m:t>
                    </m:r>
                    <m:r>
                      <a:rPr lang="en-US" altLang="zh-CN" i="1" baseline="-25000" dirty="0" err="1">
                        <a:latin typeface="Cambria Math" charset="0"/>
                      </a:rPr>
                      <m:t>𝑗</m:t>
                    </m:r>
                    <m:r>
                      <a:rPr lang="zh-CN" altLang="en-US" i="1" dirty="0">
                        <a:latin typeface="Cambria Math" charset="0"/>
                      </a:rPr>
                      <m:t>⟩</m:t>
                    </m:r>
                  </m:oMath>
                </a14:m>
                <a:r>
                  <a:rPr lang="zh-CN" altLang="en-US" dirty="0"/>
                  <a:t>，它们之间有共同项</a:t>
                </a:r>
                <a14:m>
                  <m:oMath xmlns:m="http://schemas.openxmlformats.org/officeDocument/2006/math">
                    <m:r>
                      <a:rPr lang="zh-CN" altLang="en-US" i="1" dirty="0" smtClean="0">
                        <a:latin typeface="Cambria Math" charset="0"/>
                      </a:rPr>
                      <m:t> </m:t>
                    </m:r>
                    <m:r>
                      <a:rPr lang="en-US" altLang="zh-CN" b="1" i="0" dirty="0">
                        <a:latin typeface="Cambria Math" charset="0"/>
                      </a:rPr>
                      <m:t>𝐯</m:t>
                    </m:r>
                    <m:r>
                      <a:rPr lang="en-US" altLang="zh-CN" i="1" baseline="-25000" dirty="0">
                        <a:latin typeface="Cambria Math" charset="0"/>
                      </a:rPr>
                      <m:t>𝑖</m:t>
                    </m:r>
                  </m:oMath>
                </a14:m>
                <a:endParaRPr lang="en-US" altLang="zh-CN" dirty="0"/>
              </a:p>
              <a:p>
                <a:pPr marL="800100" lvl="1" indent="-342900">
                  <a:buClr>
                    <a:srgbClr val="09405E"/>
                  </a:buClr>
                  <a:buFont typeface="Wingdings" charset="2"/>
                  <a:buChar char="n"/>
                </a:pPr>
                <a:r>
                  <a:rPr lang="zh-CN" altLang="en-US" dirty="0"/>
                  <a:t>所有包含“</a:t>
                </a:r>
                <a14:m>
                  <m:oMath xmlns:m="http://schemas.openxmlformats.org/officeDocument/2006/math">
                    <m:r>
                      <a:rPr lang="en-US" altLang="zh-CN" i="1" dirty="0" smtClean="0">
                        <a:latin typeface="Cambria Math" charset="0"/>
                      </a:rPr>
                      <m:t>𝑥</m:t>
                    </m:r>
                    <m:r>
                      <a:rPr lang="en-US" altLang="zh-CN" i="1" baseline="-25000" dirty="0">
                        <a:latin typeface="Cambria Math" charset="0"/>
                      </a:rPr>
                      <m:t>𝑖</m:t>
                    </m:r>
                    <m:r>
                      <a:rPr lang="zh-CN" altLang="en-US" i="1" dirty="0">
                        <a:latin typeface="Cambria Math" charset="0"/>
                      </a:rPr>
                      <m:t> </m:t>
                    </m:r>
                  </m:oMath>
                </a14:m>
                <a:r>
                  <a:rPr lang="zh-CN" altLang="en-US" dirty="0"/>
                  <a:t>的非零组合特征”（存在某个</a:t>
                </a:r>
                <a14:m>
                  <m:oMath xmlns:m="http://schemas.openxmlformats.org/officeDocument/2006/math">
                    <m:r>
                      <a:rPr lang="zh-CN" altLang="en-US" i="1" dirty="0" smtClean="0">
                        <a:latin typeface="Cambria Math" charset="0"/>
                      </a:rPr>
                      <m:t> </m:t>
                    </m:r>
                    <m:r>
                      <a:rPr lang="en-US" altLang="zh-CN" i="1" dirty="0">
                        <a:latin typeface="Cambria Math" charset="0"/>
                      </a:rPr>
                      <m:t>𝑗</m:t>
                    </m:r>
                    <m:r>
                      <a:rPr lang="zh-CN" altLang="en-US" i="1" dirty="0">
                        <a:latin typeface="Cambria Math" charset="0"/>
                      </a:rPr>
                      <m:t>≠</m:t>
                    </m:r>
                    <m:r>
                      <a:rPr lang="en-US" altLang="zh-CN" i="1" dirty="0" err="1">
                        <a:latin typeface="Cambria Math" charset="0"/>
                      </a:rPr>
                      <m:t>𝑖</m:t>
                    </m:r>
                  </m:oMath>
                </a14:m>
                <a:r>
                  <a:rPr lang="zh-CN" altLang="en-US" dirty="0"/>
                  <a:t>，使得  </a:t>
                </a:r>
                <a14:m>
                  <m:oMath xmlns:m="http://schemas.openxmlformats.org/officeDocument/2006/math">
                    <m:r>
                      <a:rPr lang="en-US" altLang="zh-CN" i="1" dirty="0" smtClean="0">
                        <a:latin typeface="Cambria Math" charset="0"/>
                      </a:rPr>
                      <m:t>𝑥</m:t>
                    </m:r>
                    <m:r>
                      <a:rPr lang="en-US" altLang="zh-CN" i="1" baseline="-25000" dirty="0" err="1">
                        <a:latin typeface="Cambria Math" charset="0"/>
                      </a:rPr>
                      <m:t>𝑖</m:t>
                    </m:r>
                    <m:r>
                      <a:rPr lang="en-US" altLang="zh-CN" i="1" dirty="0" err="1">
                        <a:latin typeface="Cambria Math" charset="0"/>
                      </a:rPr>
                      <m:t>𝑥</m:t>
                    </m:r>
                    <m:r>
                      <a:rPr lang="en-US" altLang="zh-CN" i="1" baseline="-25000" dirty="0" err="1">
                        <a:latin typeface="Cambria Math" charset="0"/>
                      </a:rPr>
                      <m:t>𝑗</m:t>
                    </m:r>
                    <m:r>
                      <a:rPr lang="zh-CN" altLang="en-US" i="1" dirty="0">
                        <a:latin typeface="Cambria Math" charset="0"/>
                      </a:rPr>
                      <m:t> ≠</m:t>
                    </m:r>
                    <m:r>
                      <a:rPr lang="en-US" altLang="zh-CN" i="1" dirty="0">
                        <a:latin typeface="Cambria Math" charset="0"/>
                      </a:rPr>
                      <m:t>0</m:t>
                    </m:r>
                  </m:oMath>
                </a14:m>
                <a:r>
                  <a:rPr lang="zh-CN" altLang="en-US" dirty="0"/>
                  <a:t>）的样本都可以用来学习隐向量</a:t>
                </a:r>
                <a14:m>
                  <m:oMath xmlns:m="http://schemas.openxmlformats.org/officeDocument/2006/math">
                    <m:r>
                      <a:rPr lang="zh-CN" altLang="en-US" i="1" dirty="0" smtClean="0">
                        <a:latin typeface="Cambria Math" charset="0"/>
                      </a:rPr>
                      <m:t> </m:t>
                    </m:r>
                    <m:r>
                      <a:rPr lang="en-US" altLang="zh-CN" b="1" i="0" dirty="0">
                        <a:latin typeface="Cambria Math" charset="0"/>
                      </a:rPr>
                      <m:t>𝐯</m:t>
                    </m:r>
                    <m:r>
                      <a:rPr lang="en-US" altLang="zh-CN" i="1" baseline="-25000" dirty="0">
                        <a:latin typeface="Cambria Math" charset="0"/>
                      </a:rPr>
                      <m:t>𝑖</m:t>
                    </m:r>
                  </m:oMath>
                </a14:m>
                <a:endParaRPr kumimoji="1"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l="-737" b="-5006"/>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en-US" altLang="zh-CN" dirty="0" smtClean="0"/>
              <a:t>FM</a:t>
            </a:r>
            <a:endParaRPr kumimoji="1" lang="zh-CN" altLang="en-US" dirty="0"/>
          </a:p>
        </p:txBody>
      </p:sp>
      <p:pic>
        <p:nvPicPr>
          <p:cNvPr id="4" name="图片 3"/>
          <p:cNvPicPr>
            <a:picLocks noChangeAspect="1"/>
          </p:cNvPicPr>
          <p:nvPr/>
        </p:nvPicPr>
        <p:blipFill>
          <a:blip r:embed="rId4"/>
          <a:stretch>
            <a:fillRect/>
          </a:stretch>
        </p:blipFill>
        <p:spPr>
          <a:xfrm>
            <a:off x="5386771" y="2189472"/>
            <a:ext cx="3603169" cy="465927"/>
          </a:xfrm>
          <a:prstGeom prst="rect">
            <a:avLst/>
          </a:prstGeom>
        </p:spPr>
      </p:pic>
      <p:pic>
        <p:nvPicPr>
          <p:cNvPr id="12" name="图片 11"/>
          <p:cNvPicPr>
            <a:picLocks noChangeAspect="1"/>
          </p:cNvPicPr>
          <p:nvPr/>
        </p:nvPicPr>
        <p:blipFill>
          <a:blip r:embed="rId5"/>
          <a:stretch>
            <a:fillRect/>
          </a:stretch>
        </p:blipFill>
        <p:spPr>
          <a:xfrm>
            <a:off x="6707230" y="3069991"/>
            <a:ext cx="962253" cy="659831"/>
          </a:xfrm>
          <a:prstGeom prst="rect">
            <a:avLst/>
          </a:prstGeom>
        </p:spPr>
      </p:pic>
      <p:pic>
        <p:nvPicPr>
          <p:cNvPr id="7" name="图片 6"/>
          <p:cNvPicPr>
            <a:picLocks noChangeAspect="1"/>
          </p:cNvPicPr>
          <p:nvPr/>
        </p:nvPicPr>
        <p:blipFill>
          <a:blip r:embed="rId6"/>
          <a:stretch>
            <a:fillRect/>
          </a:stretch>
        </p:blipFill>
        <p:spPr>
          <a:xfrm>
            <a:off x="1710487" y="2694683"/>
            <a:ext cx="3676284" cy="551443"/>
          </a:xfrm>
          <a:prstGeom prst="rect">
            <a:avLst/>
          </a:prstGeom>
        </p:spPr>
      </p:pic>
    </p:spTree>
    <p:extLst>
      <p:ext uri="{BB962C8B-B14F-4D97-AF65-F5344CB8AC3E}">
        <p14:creationId xmlns:p14="http://schemas.microsoft.com/office/powerpoint/2010/main" val="1615734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070580" cy="5237271"/>
              </a:xfrm>
            </p:spPr>
            <p:txBody>
              <a:bodyPr>
                <a:normAutofit/>
              </a:bodyPr>
              <a:lstStyle/>
              <a:p>
                <a:pPr>
                  <a:buClr>
                    <a:srgbClr val="09405E"/>
                  </a:buClr>
                  <a:buFont typeface="Wingdings" charset="2"/>
                  <a:buChar char="n"/>
                </a:pPr>
                <a:r>
                  <a:rPr lang="zh-CN" altLang="en-US" dirty="0"/>
                  <a:t>交叉项的</a:t>
                </a:r>
                <a:r>
                  <a:rPr lang="zh-CN" altLang="en-US" dirty="0" smtClean="0"/>
                  <a:t>参数</a:t>
                </a:r>
                <a14:m>
                  <m:oMath xmlns:m="http://schemas.openxmlformats.org/officeDocument/2006/math">
                    <m:r>
                      <a:rPr lang="en-US" altLang="zh-CN" i="1" dirty="0" smtClean="0">
                        <a:latin typeface="Cambria Math" charset="0"/>
                      </a:rPr>
                      <m:t>𝑤</m:t>
                    </m:r>
                    <m:r>
                      <a:rPr lang="en-US" altLang="zh-CN" i="1" baseline="-25000" dirty="0" err="1" smtClean="0">
                        <a:latin typeface="Cambria Math" charset="0"/>
                      </a:rPr>
                      <m:t>𝑖𝑗</m:t>
                    </m:r>
                    <m:r>
                      <a:rPr lang="en-US" altLang="zh-CN" i="1" baseline="-25000" dirty="0" smtClean="0">
                        <a:latin typeface="Cambria Math" charset="0"/>
                      </a:rPr>
                      <m:t> </m:t>
                    </m:r>
                    <m:r>
                      <a:rPr lang="en-US" altLang="zh-CN" i="1" dirty="0">
                        <a:latin typeface="Cambria Math" charset="0"/>
                      </a:rPr>
                      <m:t>=⟨</m:t>
                    </m:r>
                    <m:r>
                      <a:rPr lang="en-US" altLang="zh-CN" b="1" i="0" dirty="0" err="1">
                        <a:latin typeface="Cambria Math" charset="0"/>
                      </a:rPr>
                      <m:t>𝐯</m:t>
                    </m:r>
                    <m:r>
                      <a:rPr lang="en-US" altLang="zh-CN" i="1" baseline="-25000" dirty="0" err="1">
                        <a:latin typeface="Cambria Math" charset="0"/>
                      </a:rPr>
                      <m:t>𝑖</m:t>
                    </m:r>
                    <m:r>
                      <a:rPr lang="en-US" altLang="zh-CN" i="1" dirty="0" err="1">
                        <a:latin typeface="Cambria Math" charset="0"/>
                      </a:rPr>
                      <m:t>,</m:t>
                    </m:r>
                    <m:r>
                      <a:rPr lang="en-US" altLang="zh-CN" b="1" i="0" dirty="0" err="1">
                        <a:latin typeface="Cambria Math" charset="0"/>
                      </a:rPr>
                      <m:t>𝐯</m:t>
                    </m:r>
                    <m:r>
                      <a:rPr lang="en-US" altLang="zh-CN" i="1" baseline="-25000" dirty="0" err="1">
                        <a:latin typeface="Cambria Math" charset="0"/>
                      </a:rPr>
                      <m:t>𝑗</m:t>
                    </m:r>
                    <m:r>
                      <a:rPr lang="zh-CN" altLang="en-US" i="1" dirty="0">
                        <a:latin typeface="Cambria Math" charset="0"/>
                      </a:rPr>
                      <m:t>⟩ </m:t>
                    </m:r>
                  </m:oMath>
                </a14:m>
                <a:r>
                  <a:rPr lang="zh-CN" altLang="en-US" dirty="0"/>
                  <a:t>，所以学习</a:t>
                </a:r>
                <a14:m>
                  <m:oMath xmlns:m="http://schemas.openxmlformats.org/officeDocument/2006/math">
                    <m:r>
                      <a:rPr lang="en-US" altLang="zh-CN" i="1" dirty="0" smtClean="0">
                        <a:latin typeface="Cambria Math" charset="0"/>
                      </a:rPr>
                      <m:t>𝑤</m:t>
                    </m:r>
                    <m:r>
                      <a:rPr lang="en-US" altLang="zh-CN" i="1" baseline="-25000" dirty="0" err="1">
                        <a:latin typeface="Cambria Math" charset="0"/>
                      </a:rPr>
                      <m:t>𝑖𝑗</m:t>
                    </m:r>
                  </m:oMath>
                </a14:m>
                <a:r>
                  <a:rPr lang="zh-CN" altLang="en-US" dirty="0">
                    <a:sym typeface="Wingdings"/>
                  </a:rPr>
                  <a:t></a:t>
                </a:r>
                <a:r>
                  <a:rPr lang="zh-CN" altLang="en-US" dirty="0"/>
                  <a:t>学习</a:t>
                </a:r>
                <a14:m>
                  <m:oMath xmlns:m="http://schemas.openxmlformats.org/officeDocument/2006/math">
                    <m:r>
                      <a:rPr lang="en-US" altLang="zh-CN" i="1" dirty="0" smtClean="0">
                        <a:latin typeface="Cambria Math" charset="0"/>
                      </a:rPr>
                      <m:t>𝐷</m:t>
                    </m:r>
                  </m:oMath>
                </a14:m>
                <a:r>
                  <a:rPr lang="zh-CN" altLang="en-US" dirty="0"/>
                  <a:t>个单特征对应</a:t>
                </a:r>
                <a14:m>
                  <m:oMath xmlns:m="http://schemas.openxmlformats.org/officeDocument/2006/math">
                    <m:r>
                      <a:rPr lang="en-US" altLang="zh-CN" i="1" dirty="0" smtClean="0">
                        <a:latin typeface="Cambria Math" charset="0"/>
                      </a:rPr>
                      <m:t>𝐾</m:t>
                    </m:r>
                  </m:oMath>
                </a14:m>
                <a:r>
                  <a:rPr lang="zh-CN" altLang="en-US" dirty="0"/>
                  <a:t>维隐向量</a:t>
                </a:r>
                <a14:m>
                  <m:oMath xmlns:m="http://schemas.openxmlformats.org/officeDocument/2006/math">
                    <m:r>
                      <a:rPr lang="en-US" altLang="zh-CN" b="1" i="0" dirty="0" smtClean="0">
                        <a:latin typeface="Cambria Math" charset="0"/>
                      </a:rPr>
                      <m:t>𝐯</m:t>
                    </m:r>
                    <m:r>
                      <a:rPr lang="en-US" altLang="zh-CN" i="1" baseline="-25000" dirty="0">
                        <a:latin typeface="Cambria Math" charset="0"/>
                      </a:rPr>
                      <m:t>𝑖</m:t>
                    </m:r>
                  </m:oMath>
                </a14:m>
                <a:endParaRPr lang="en-US" altLang="zh-CN" dirty="0"/>
              </a:p>
              <a:p>
                <a:pPr>
                  <a:buClr>
                    <a:srgbClr val="09405E"/>
                  </a:buClr>
                  <a:buFont typeface="Wingdings" charset="2"/>
                  <a:buChar char="n"/>
                </a:pPr>
                <a:r>
                  <a:rPr kumimoji="1" lang="zh-CN" altLang="en-US" dirty="0"/>
                  <a:t>例：</a:t>
                </a:r>
                <a:r>
                  <a:rPr lang="zh-CN" altLang="en-US" dirty="0"/>
                  <a:t>假如有</a:t>
                </a:r>
                <a:r>
                  <a:rPr lang="en-US" altLang="zh-CN" dirty="0"/>
                  <a:t>10w</a:t>
                </a:r>
                <a:r>
                  <a:rPr lang="zh-CN" altLang="en-US" dirty="0"/>
                  <a:t>条训练样本</a:t>
                </a:r>
                <a:endParaRPr lang="en-US" altLang="zh-CN" dirty="0"/>
              </a:p>
              <a:p>
                <a:pPr marL="800100" lvl="1" indent="-342900">
                  <a:buClr>
                    <a:srgbClr val="09405E"/>
                  </a:buClr>
                  <a:buFont typeface="Wingdings" charset="2"/>
                  <a:buChar char="n"/>
                </a:pPr>
                <a:r>
                  <a:rPr lang="zh-CN" altLang="en-US" sz="2400" dirty="0"/>
                  <a:t>出现女性特征的样本数为</a:t>
                </a:r>
                <a:r>
                  <a:rPr lang="en-US" altLang="zh-CN" sz="2400" dirty="0"/>
                  <a:t>3w</a:t>
                </a:r>
                <a:r>
                  <a:rPr lang="zh-CN" altLang="en-US" sz="2400" dirty="0"/>
                  <a:t>、出现男性特征的样本数为</a:t>
                </a:r>
                <a:r>
                  <a:rPr lang="en-US" altLang="zh-CN" sz="2400" dirty="0"/>
                  <a:t>7w</a:t>
                </a:r>
              </a:p>
              <a:p>
                <a:pPr marL="800100" lvl="1" indent="-342900">
                  <a:buClr>
                    <a:srgbClr val="09405E"/>
                  </a:buClr>
                  <a:buFont typeface="Wingdings" charset="2"/>
                  <a:buChar char="n"/>
                </a:pPr>
                <a:r>
                  <a:rPr lang="zh-CN" altLang="en-US" sz="2400" dirty="0"/>
                  <a:t>出现汽车特征的样本数为</a:t>
                </a:r>
                <a:r>
                  <a:rPr lang="en-US" altLang="zh-CN" sz="2400" dirty="0"/>
                  <a:t>2000</a:t>
                </a:r>
                <a:r>
                  <a:rPr lang="zh-CN" altLang="en-US" sz="2400" dirty="0"/>
                  <a:t>、出现化妆品的样本数为</a:t>
                </a:r>
                <a:r>
                  <a:rPr lang="en-US" altLang="zh-CN" sz="2400" dirty="0"/>
                  <a:t>1000</a:t>
                </a:r>
              </a:p>
              <a:p>
                <a:pPr marL="800100" lvl="1" indent="-342900">
                  <a:buClr>
                    <a:srgbClr val="09405E"/>
                  </a:buClr>
                  <a:buFont typeface="Wingdings" charset="2"/>
                  <a:buChar char="n"/>
                </a:pPr>
                <a:r>
                  <a:rPr lang="zh-CN" altLang="en-US" sz="2400" dirty="0"/>
                  <a:t>特征共现的样本数：</a:t>
                </a:r>
                <a:endParaRPr kumimoji="1"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070580" cy="5237271"/>
              </a:xfrm>
              <a:blipFill rotWithShape="0">
                <a:blip r:embed="rId3"/>
                <a:stretch>
                  <a:fillRect l="-936"/>
                </a:stretch>
              </a:blipFill>
            </p:spPr>
            <p:txBody>
              <a:bodyPr/>
              <a:lstStyle/>
              <a:p>
                <a:r>
                  <a:rPr lang="zh-CN" altLang="en-US">
                    <a:noFill/>
                  </a:rPr>
                  <a:t> </a:t>
                </a:r>
              </a:p>
            </p:txBody>
          </p:sp>
        </mc:Fallback>
      </mc:AlternateContent>
      <p:sp>
        <p:nvSpPr>
          <p:cNvPr id="4" name="标题 3"/>
          <p:cNvSpPr>
            <a:spLocks noGrp="1"/>
          </p:cNvSpPr>
          <p:nvPr>
            <p:ph type="title"/>
          </p:nvPr>
        </p:nvSpPr>
        <p:spPr/>
        <p:txBody>
          <a:bodyPr>
            <a:normAutofit/>
          </a:bodyPr>
          <a:lstStyle/>
          <a:p>
            <a:r>
              <a:rPr kumimoji="1" lang="en-US" altLang="zh-CN" dirty="0" smtClean="0"/>
              <a:t>FM</a:t>
            </a:r>
            <a:endParaRPr kumimoji="1"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947255768"/>
              </p:ext>
            </p:extLst>
          </p:nvPr>
        </p:nvGraphicFramePr>
        <p:xfrm>
          <a:off x="4727848" y="4509120"/>
          <a:ext cx="6972969" cy="2032000"/>
        </p:xfrm>
        <a:graphic>
          <a:graphicData uri="http://schemas.openxmlformats.org/drawingml/2006/table">
            <a:tbl>
              <a:tblPr/>
              <a:tblGrid>
                <a:gridCol w="2112235"/>
                <a:gridCol w="960107"/>
                <a:gridCol w="3900627"/>
              </a:tblGrid>
              <a:tr h="406400">
                <a:tc>
                  <a:txBody>
                    <a:bodyPr/>
                    <a:lstStyle/>
                    <a:p>
                      <a:pPr algn="ctr" fontAlgn="ctr"/>
                      <a:r>
                        <a:rPr lang="zh-CN" altLang="en-US" sz="1800" b="1" dirty="0">
                          <a:solidFill>
                            <a:srgbClr val="09405E"/>
                          </a:solidFill>
                          <a:effectLst/>
                          <a:latin typeface="Microsoft YaHei" charset="-122"/>
                          <a:ea typeface="Microsoft YaHei" charset="-122"/>
                          <a:cs typeface="Microsoft YaHei" charset="-122"/>
                        </a:rPr>
                        <a:t>共现交叉特征</a:t>
                      </a:r>
                    </a:p>
                  </a:txBody>
                  <a:tcPr marL="121920" marR="121920" marT="60960" marB="60960" anchor="ctr">
                    <a:lnL>
                      <a:noFill/>
                    </a:lnL>
                    <a:lnR>
                      <a:noFill/>
                    </a:lnR>
                    <a:lnT>
                      <a:noFill/>
                    </a:lnT>
                    <a:lnB w="12700" cap="flat" cmpd="sng" algn="ctr">
                      <a:solidFill>
                        <a:srgbClr val="DBDBDB"/>
                      </a:solidFill>
                      <a:prstDash val="solid"/>
                      <a:round/>
                      <a:headEnd type="none" w="med" len="med"/>
                      <a:tailEnd type="none" w="med" len="med"/>
                    </a:lnB>
                    <a:solidFill>
                      <a:srgbClr val="FAFAFA"/>
                    </a:solidFill>
                  </a:tcPr>
                </a:tc>
                <a:tc>
                  <a:txBody>
                    <a:bodyPr/>
                    <a:lstStyle/>
                    <a:p>
                      <a:pPr algn="ctr" fontAlgn="ctr"/>
                      <a:r>
                        <a:rPr lang="zh-CN" altLang="en-US" sz="1800" b="1">
                          <a:solidFill>
                            <a:srgbClr val="09405E"/>
                          </a:solidFill>
                          <a:effectLst/>
                          <a:latin typeface="Microsoft YaHei" charset="-122"/>
                          <a:ea typeface="Microsoft YaHei" charset="-122"/>
                          <a:cs typeface="Microsoft YaHei" charset="-122"/>
                        </a:rPr>
                        <a:t>样本数</a:t>
                      </a:r>
                    </a:p>
                  </a:txBody>
                  <a:tcPr marL="121920" marR="121920" marT="60960" marB="60960" anchor="ctr">
                    <a:lnL>
                      <a:noFill/>
                    </a:lnL>
                    <a:lnR>
                      <a:noFill/>
                    </a:lnR>
                    <a:lnT>
                      <a:noFill/>
                    </a:lnT>
                    <a:lnB w="12700" cap="flat" cmpd="sng" algn="ctr">
                      <a:solidFill>
                        <a:srgbClr val="DBDBDB"/>
                      </a:solidFill>
                      <a:prstDash val="solid"/>
                      <a:round/>
                      <a:headEnd type="none" w="med" len="med"/>
                      <a:tailEnd type="none" w="med" len="med"/>
                    </a:lnB>
                    <a:solidFill>
                      <a:srgbClr val="FAFAFA"/>
                    </a:solidFill>
                  </a:tcPr>
                </a:tc>
                <a:tc>
                  <a:txBody>
                    <a:bodyPr/>
                    <a:lstStyle/>
                    <a:p>
                      <a:pPr algn="l" fontAlgn="ctr"/>
                      <a:r>
                        <a:rPr lang="zh-CN" altLang="en-US" sz="1800" b="1" dirty="0">
                          <a:solidFill>
                            <a:srgbClr val="09405E"/>
                          </a:solidFill>
                          <a:effectLst/>
                          <a:latin typeface="Microsoft YaHei" charset="-122"/>
                          <a:ea typeface="Microsoft YaHei" charset="-122"/>
                          <a:cs typeface="Microsoft YaHei" charset="-122"/>
                        </a:rPr>
                        <a:t>注</a:t>
                      </a:r>
                    </a:p>
                  </a:txBody>
                  <a:tcPr marL="121920" marR="121920" marT="60960" marB="60960" anchor="ctr">
                    <a:lnL>
                      <a:noFill/>
                    </a:lnL>
                    <a:lnR>
                      <a:noFill/>
                    </a:lnR>
                    <a:lnT>
                      <a:noFill/>
                    </a:lnT>
                    <a:lnB w="12700" cap="flat" cmpd="sng" algn="ctr">
                      <a:solidFill>
                        <a:srgbClr val="DBDBDB"/>
                      </a:solidFill>
                      <a:prstDash val="solid"/>
                      <a:round/>
                      <a:headEnd type="none" w="med" len="med"/>
                      <a:tailEnd type="none" w="med" len="med"/>
                    </a:lnB>
                    <a:solidFill>
                      <a:srgbClr val="FAFAFA"/>
                    </a:solidFill>
                  </a:tcPr>
                </a:tc>
              </a:tr>
              <a:tr h="406400">
                <a:tc>
                  <a:txBody>
                    <a:bodyPr/>
                    <a:lstStyle/>
                    <a:p>
                      <a:pPr algn="ctr" fontAlgn="ctr"/>
                      <a:r>
                        <a:rPr lang="en-US" altLang="zh-CN" sz="1800" b="0">
                          <a:solidFill>
                            <a:srgbClr val="09405E"/>
                          </a:solidFill>
                          <a:effectLst/>
                          <a:latin typeface="Microsoft YaHei" charset="-122"/>
                          <a:ea typeface="Microsoft YaHei" charset="-122"/>
                          <a:cs typeface="Microsoft YaHei" charset="-122"/>
                        </a:rPr>
                        <a:t>&lt;</a:t>
                      </a:r>
                      <a:r>
                        <a:rPr lang="zh-CN" altLang="en-US" sz="1800" b="0">
                          <a:solidFill>
                            <a:srgbClr val="09405E"/>
                          </a:solidFill>
                          <a:effectLst/>
                          <a:latin typeface="Microsoft YaHei" charset="-122"/>
                          <a:ea typeface="Microsoft YaHei" charset="-122"/>
                          <a:cs typeface="Microsoft YaHei" charset="-122"/>
                        </a:rPr>
                        <a:t>女性，汽车</a:t>
                      </a:r>
                      <a:r>
                        <a:rPr lang="en-US" altLang="zh-CN" sz="1800" b="0">
                          <a:solidFill>
                            <a:srgbClr val="09405E"/>
                          </a:solidFill>
                          <a:effectLst/>
                          <a:latin typeface="Microsoft YaHei" charset="-122"/>
                          <a:ea typeface="Microsoft YaHei" charset="-122"/>
                          <a:cs typeface="Microsoft YaHei" charset="-122"/>
                        </a:rPr>
                        <a:t>&gt;</a:t>
                      </a:r>
                    </a:p>
                  </a:txBody>
                  <a:tcPr marL="121920" marR="121920" marT="60960" marB="60960" anchor="ctr">
                    <a:lnL>
                      <a:noFill/>
                    </a:lnL>
                    <a:lnR>
                      <a:noFill/>
                    </a:lnR>
                    <a:lnT w="1270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c>
                  <a:txBody>
                    <a:bodyPr/>
                    <a:lstStyle/>
                    <a:p>
                      <a:pPr algn="ctr" fontAlgn="ctr"/>
                      <a:r>
                        <a:rPr lang="is-IS" sz="1800" b="0">
                          <a:solidFill>
                            <a:srgbClr val="09405E"/>
                          </a:solidFill>
                          <a:effectLst/>
                          <a:latin typeface="Microsoft YaHei" charset="-122"/>
                          <a:ea typeface="Microsoft YaHei" charset="-122"/>
                          <a:cs typeface="Microsoft YaHei" charset="-122"/>
                        </a:rPr>
                        <a:t>500</a:t>
                      </a:r>
                    </a:p>
                  </a:txBody>
                  <a:tcPr marL="121920" marR="121920" marT="60960" marB="60960" anchor="ctr">
                    <a:lnL>
                      <a:noFill/>
                    </a:lnL>
                    <a:lnR>
                      <a:noFill/>
                    </a:lnR>
                    <a:lnT w="1270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c>
                  <a:txBody>
                    <a:bodyPr/>
                    <a:lstStyle/>
                    <a:p>
                      <a:pPr algn="l" fontAlgn="ctr"/>
                      <a:r>
                        <a:rPr lang="zh-CN" altLang="en-US" sz="1800" b="0" dirty="0">
                          <a:solidFill>
                            <a:srgbClr val="09405E"/>
                          </a:solidFill>
                          <a:effectLst/>
                          <a:latin typeface="Microsoft YaHei" charset="-122"/>
                          <a:ea typeface="Microsoft YaHei" charset="-122"/>
                          <a:cs typeface="Microsoft YaHei" charset="-122"/>
                        </a:rPr>
                        <a:t>同时出现</a:t>
                      </a:r>
                      <a:r>
                        <a:rPr lang="en-US" altLang="zh-CN" sz="1800" b="0" dirty="0">
                          <a:solidFill>
                            <a:srgbClr val="09405E"/>
                          </a:solidFill>
                          <a:effectLst/>
                          <a:latin typeface="Microsoft YaHei" charset="-122"/>
                          <a:ea typeface="Microsoft YaHei" charset="-122"/>
                          <a:cs typeface="Microsoft YaHei" charset="-122"/>
                        </a:rPr>
                        <a:t>&lt;</a:t>
                      </a:r>
                      <a:r>
                        <a:rPr lang="zh-CN" altLang="en-US" sz="1800" b="0" dirty="0">
                          <a:solidFill>
                            <a:srgbClr val="09405E"/>
                          </a:solidFill>
                          <a:effectLst/>
                          <a:latin typeface="Microsoft YaHei" charset="-122"/>
                          <a:ea typeface="Microsoft YaHei" charset="-122"/>
                          <a:cs typeface="Microsoft YaHei" charset="-122"/>
                        </a:rPr>
                        <a:t>女性，汽车</a:t>
                      </a:r>
                      <a:r>
                        <a:rPr lang="en-US" altLang="zh-CN" sz="1800" b="0" dirty="0">
                          <a:solidFill>
                            <a:srgbClr val="09405E"/>
                          </a:solidFill>
                          <a:effectLst/>
                          <a:latin typeface="Microsoft YaHei" charset="-122"/>
                          <a:ea typeface="Microsoft YaHei" charset="-122"/>
                          <a:cs typeface="Microsoft YaHei" charset="-122"/>
                        </a:rPr>
                        <a:t>&gt;</a:t>
                      </a:r>
                      <a:r>
                        <a:rPr lang="zh-CN" altLang="en-US" sz="1800" b="0" dirty="0">
                          <a:solidFill>
                            <a:srgbClr val="09405E"/>
                          </a:solidFill>
                          <a:effectLst/>
                          <a:latin typeface="Microsoft YaHei" charset="-122"/>
                          <a:ea typeface="Microsoft YaHei" charset="-122"/>
                          <a:cs typeface="Microsoft YaHei" charset="-122"/>
                        </a:rPr>
                        <a:t>的样本数</a:t>
                      </a:r>
                    </a:p>
                  </a:txBody>
                  <a:tcPr marL="121920" marR="121920" marT="60960" marB="60960" anchor="ctr">
                    <a:lnL>
                      <a:noFill/>
                    </a:lnL>
                    <a:lnR>
                      <a:noFill/>
                    </a:lnR>
                    <a:lnT w="1270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r>
              <a:tr h="406400">
                <a:tc>
                  <a:txBody>
                    <a:bodyPr/>
                    <a:lstStyle/>
                    <a:p>
                      <a:pPr algn="ctr" fontAlgn="ctr"/>
                      <a:r>
                        <a:rPr lang="en-US" altLang="zh-CN" sz="1800" b="0">
                          <a:solidFill>
                            <a:srgbClr val="09405E"/>
                          </a:solidFill>
                          <a:effectLst/>
                          <a:latin typeface="Microsoft YaHei" charset="-122"/>
                          <a:ea typeface="Microsoft YaHei" charset="-122"/>
                          <a:cs typeface="Microsoft YaHei" charset="-122"/>
                        </a:rPr>
                        <a:t>&lt;</a:t>
                      </a:r>
                      <a:r>
                        <a:rPr lang="zh-CN" altLang="en-US" sz="1800" b="0">
                          <a:solidFill>
                            <a:srgbClr val="09405E"/>
                          </a:solidFill>
                          <a:effectLst/>
                          <a:latin typeface="Microsoft YaHei" charset="-122"/>
                          <a:ea typeface="Microsoft YaHei" charset="-122"/>
                          <a:cs typeface="Microsoft YaHei" charset="-122"/>
                        </a:rPr>
                        <a:t>女性，化妆品</a:t>
                      </a:r>
                      <a:r>
                        <a:rPr lang="en-US" altLang="zh-CN" sz="1800" b="0">
                          <a:solidFill>
                            <a:srgbClr val="09405E"/>
                          </a:solidFill>
                          <a:effectLst/>
                          <a:latin typeface="Microsoft YaHei" charset="-122"/>
                          <a:ea typeface="Microsoft YaHei" charset="-122"/>
                          <a:cs typeface="Microsoft YaHei" charset="-122"/>
                        </a:rPr>
                        <a:t>&gt;</a:t>
                      </a:r>
                    </a:p>
                  </a:txBody>
                  <a:tcPr marL="121920" marR="121920" marT="60960" marB="60960" anchor="ctr">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c>
                  <a:txBody>
                    <a:bodyPr/>
                    <a:lstStyle/>
                    <a:p>
                      <a:pPr algn="ctr" fontAlgn="ctr"/>
                      <a:r>
                        <a:rPr lang="is-IS" sz="1800" b="0">
                          <a:solidFill>
                            <a:srgbClr val="09405E"/>
                          </a:solidFill>
                          <a:effectLst/>
                          <a:latin typeface="Microsoft YaHei" charset="-122"/>
                          <a:ea typeface="Microsoft YaHei" charset="-122"/>
                          <a:cs typeface="Microsoft YaHei" charset="-122"/>
                        </a:rPr>
                        <a:t>1000</a:t>
                      </a:r>
                    </a:p>
                  </a:txBody>
                  <a:tcPr marL="121920" marR="121920" marT="60960" marB="60960" anchor="ctr">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c>
                  <a:txBody>
                    <a:bodyPr/>
                    <a:lstStyle/>
                    <a:p>
                      <a:pPr algn="l" fontAlgn="ctr"/>
                      <a:r>
                        <a:rPr lang="zh-CN" altLang="en-US" sz="1800" b="0" dirty="0">
                          <a:solidFill>
                            <a:srgbClr val="09405E"/>
                          </a:solidFill>
                          <a:effectLst/>
                          <a:latin typeface="Microsoft YaHei" charset="-122"/>
                          <a:ea typeface="Microsoft YaHei" charset="-122"/>
                          <a:cs typeface="Microsoft YaHei" charset="-122"/>
                        </a:rPr>
                        <a:t>同时出现</a:t>
                      </a:r>
                      <a:r>
                        <a:rPr lang="en-US" altLang="zh-CN" sz="1800" b="0" dirty="0">
                          <a:solidFill>
                            <a:srgbClr val="09405E"/>
                          </a:solidFill>
                          <a:effectLst/>
                          <a:latin typeface="Microsoft YaHei" charset="-122"/>
                          <a:ea typeface="Microsoft YaHei" charset="-122"/>
                          <a:cs typeface="Microsoft YaHei" charset="-122"/>
                        </a:rPr>
                        <a:t>&lt;</a:t>
                      </a:r>
                      <a:r>
                        <a:rPr lang="zh-CN" altLang="en-US" sz="1800" b="0" dirty="0">
                          <a:solidFill>
                            <a:srgbClr val="09405E"/>
                          </a:solidFill>
                          <a:effectLst/>
                          <a:latin typeface="Microsoft YaHei" charset="-122"/>
                          <a:ea typeface="Microsoft YaHei" charset="-122"/>
                          <a:cs typeface="Microsoft YaHei" charset="-122"/>
                        </a:rPr>
                        <a:t>女性，化妆品</a:t>
                      </a:r>
                      <a:r>
                        <a:rPr lang="en-US" altLang="zh-CN" sz="1800" b="0" dirty="0">
                          <a:solidFill>
                            <a:srgbClr val="09405E"/>
                          </a:solidFill>
                          <a:effectLst/>
                          <a:latin typeface="Microsoft YaHei" charset="-122"/>
                          <a:ea typeface="Microsoft YaHei" charset="-122"/>
                          <a:cs typeface="Microsoft YaHei" charset="-122"/>
                        </a:rPr>
                        <a:t>&gt;</a:t>
                      </a:r>
                      <a:r>
                        <a:rPr lang="zh-CN" altLang="en-US" sz="1800" b="0" dirty="0">
                          <a:solidFill>
                            <a:srgbClr val="09405E"/>
                          </a:solidFill>
                          <a:effectLst/>
                          <a:latin typeface="Microsoft YaHei" charset="-122"/>
                          <a:ea typeface="Microsoft YaHei" charset="-122"/>
                          <a:cs typeface="Microsoft YaHei" charset="-122"/>
                        </a:rPr>
                        <a:t>的样本数</a:t>
                      </a:r>
                    </a:p>
                  </a:txBody>
                  <a:tcPr marL="121920" marR="121920" marT="60960" marB="60960" anchor="ctr">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r>
              <a:tr h="406400">
                <a:tc>
                  <a:txBody>
                    <a:bodyPr/>
                    <a:lstStyle/>
                    <a:p>
                      <a:pPr algn="ctr" fontAlgn="ctr"/>
                      <a:r>
                        <a:rPr lang="en-US" altLang="zh-CN" sz="1800" b="0">
                          <a:solidFill>
                            <a:srgbClr val="09405E"/>
                          </a:solidFill>
                          <a:effectLst/>
                          <a:latin typeface="Microsoft YaHei" charset="-122"/>
                          <a:ea typeface="Microsoft YaHei" charset="-122"/>
                          <a:cs typeface="Microsoft YaHei" charset="-122"/>
                        </a:rPr>
                        <a:t>&lt;</a:t>
                      </a:r>
                      <a:r>
                        <a:rPr lang="zh-CN" altLang="en-US" sz="1800" b="0">
                          <a:solidFill>
                            <a:srgbClr val="09405E"/>
                          </a:solidFill>
                          <a:effectLst/>
                          <a:latin typeface="Microsoft YaHei" charset="-122"/>
                          <a:ea typeface="Microsoft YaHei" charset="-122"/>
                          <a:cs typeface="Microsoft YaHei" charset="-122"/>
                        </a:rPr>
                        <a:t>男性，汽车</a:t>
                      </a:r>
                      <a:r>
                        <a:rPr lang="en-US" altLang="zh-CN" sz="1800" b="0">
                          <a:solidFill>
                            <a:srgbClr val="09405E"/>
                          </a:solidFill>
                          <a:effectLst/>
                          <a:latin typeface="Microsoft YaHei" charset="-122"/>
                          <a:ea typeface="Microsoft YaHei" charset="-122"/>
                          <a:cs typeface="Microsoft YaHei" charset="-122"/>
                        </a:rPr>
                        <a:t>&gt;</a:t>
                      </a:r>
                    </a:p>
                  </a:txBody>
                  <a:tcPr marL="121920" marR="121920" marT="60960" marB="60960" anchor="ctr">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c>
                  <a:txBody>
                    <a:bodyPr/>
                    <a:lstStyle/>
                    <a:p>
                      <a:pPr algn="ctr" fontAlgn="ctr"/>
                      <a:r>
                        <a:rPr lang="is-IS" sz="1800" b="0">
                          <a:solidFill>
                            <a:srgbClr val="09405E"/>
                          </a:solidFill>
                          <a:effectLst/>
                          <a:latin typeface="Microsoft YaHei" charset="-122"/>
                          <a:ea typeface="Microsoft YaHei" charset="-122"/>
                          <a:cs typeface="Microsoft YaHei" charset="-122"/>
                        </a:rPr>
                        <a:t>1500</a:t>
                      </a:r>
                    </a:p>
                  </a:txBody>
                  <a:tcPr marL="121920" marR="121920" marT="60960" marB="60960" anchor="ctr">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c>
                  <a:txBody>
                    <a:bodyPr/>
                    <a:lstStyle/>
                    <a:p>
                      <a:pPr algn="l" fontAlgn="ctr"/>
                      <a:r>
                        <a:rPr lang="zh-CN" altLang="en-US" sz="1800" b="0">
                          <a:solidFill>
                            <a:srgbClr val="09405E"/>
                          </a:solidFill>
                          <a:effectLst/>
                          <a:latin typeface="Microsoft YaHei" charset="-122"/>
                          <a:ea typeface="Microsoft YaHei" charset="-122"/>
                          <a:cs typeface="Microsoft YaHei" charset="-122"/>
                        </a:rPr>
                        <a:t>同时出现</a:t>
                      </a:r>
                      <a:r>
                        <a:rPr lang="en-US" altLang="zh-CN" sz="1800" b="0">
                          <a:solidFill>
                            <a:srgbClr val="09405E"/>
                          </a:solidFill>
                          <a:effectLst/>
                          <a:latin typeface="Microsoft YaHei" charset="-122"/>
                          <a:ea typeface="Microsoft YaHei" charset="-122"/>
                          <a:cs typeface="Microsoft YaHei" charset="-122"/>
                        </a:rPr>
                        <a:t>&lt;</a:t>
                      </a:r>
                      <a:r>
                        <a:rPr lang="zh-CN" altLang="en-US" sz="1800" b="0">
                          <a:solidFill>
                            <a:srgbClr val="09405E"/>
                          </a:solidFill>
                          <a:effectLst/>
                          <a:latin typeface="Microsoft YaHei" charset="-122"/>
                          <a:ea typeface="Microsoft YaHei" charset="-122"/>
                          <a:cs typeface="Microsoft YaHei" charset="-122"/>
                        </a:rPr>
                        <a:t>男性，汽车</a:t>
                      </a:r>
                      <a:r>
                        <a:rPr lang="en-US" altLang="zh-CN" sz="1800" b="0">
                          <a:solidFill>
                            <a:srgbClr val="09405E"/>
                          </a:solidFill>
                          <a:effectLst/>
                          <a:latin typeface="Microsoft YaHei" charset="-122"/>
                          <a:ea typeface="Microsoft YaHei" charset="-122"/>
                          <a:cs typeface="Microsoft YaHei" charset="-122"/>
                        </a:rPr>
                        <a:t>&gt;</a:t>
                      </a:r>
                      <a:r>
                        <a:rPr lang="zh-CN" altLang="en-US" sz="1800" b="0">
                          <a:solidFill>
                            <a:srgbClr val="09405E"/>
                          </a:solidFill>
                          <a:effectLst/>
                          <a:latin typeface="Microsoft YaHei" charset="-122"/>
                          <a:ea typeface="Microsoft YaHei" charset="-122"/>
                          <a:cs typeface="Microsoft YaHei" charset="-122"/>
                        </a:rPr>
                        <a:t>的样本数</a:t>
                      </a:r>
                    </a:p>
                  </a:txBody>
                  <a:tcPr marL="121920" marR="121920" marT="60960" marB="60960" anchor="ctr">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r>
              <a:tr h="406400">
                <a:tc>
                  <a:txBody>
                    <a:bodyPr/>
                    <a:lstStyle/>
                    <a:p>
                      <a:pPr algn="ctr" fontAlgn="ctr"/>
                      <a:r>
                        <a:rPr lang="en-US" altLang="zh-CN" sz="1800" b="0" dirty="0">
                          <a:solidFill>
                            <a:srgbClr val="09405E"/>
                          </a:solidFill>
                          <a:effectLst/>
                          <a:latin typeface="Microsoft YaHei" charset="-122"/>
                          <a:ea typeface="Microsoft YaHei" charset="-122"/>
                          <a:cs typeface="Microsoft YaHei" charset="-122"/>
                        </a:rPr>
                        <a:t>&lt;</a:t>
                      </a:r>
                      <a:r>
                        <a:rPr lang="zh-CN" altLang="en-US" sz="1800" b="0" dirty="0">
                          <a:solidFill>
                            <a:srgbClr val="09405E"/>
                          </a:solidFill>
                          <a:effectLst/>
                          <a:latin typeface="Microsoft YaHei" charset="-122"/>
                          <a:ea typeface="Microsoft YaHei" charset="-122"/>
                          <a:cs typeface="Microsoft YaHei" charset="-122"/>
                        </a:rPr>
                        <a:t>男性，化妆品</a:t>
                      </a:r>
                      <a:r>
                        <a:rPr lang="en-US" altLang="zh-CN" sz="1800" b="0" dirty="0">
                          <a:solidFill>
                            <a:srgbClr val="09405E"/>
                          </a:solidFill>
                          <a:effectLst/>
                          <a:latin typeface="Microsoft YaHei" charset="-122"/>
                          <a:ea typeface="Microsoft YaHei" charset="-122"/>
                          <a:cs typeface="Microsoft YaHei" charset="-122"/>
                        </a:rPr>
                        <a:t>&gt;</a:t>
                      </a:r>
                    </a:p>
                  </a:txBody>
                  <a:tcPr marL="121920" marR="121920" marT="60960" marB="60960" anchor="ctr">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c>
                  <a:txBody>
                    <a:bodyPr/>
                    <a:lstStyle/>
                    <a:p>
                      <a:pPr algn="ctr" fontAlgn="ctr"/>
                      <a:r>
                        <a:rPr lang="en-US" altLang="zh-CN" sz="1800" b="0" dirty="0">
                          <a:solidFill>
                            <a:srgbClr val="09405E"/>
                          </a:solidFill>
                          <a:effectLst/>
                          <a:latin typeface="Microsoft YaHei" charset="-122"/>
                          <a:ea typeface="Microsoft YaHei" charset="-122"/>
                          <a:cs typeface="Microsoft YaHei" charset="-122"/>
                        </a:rPr>
                        <a:t>0</a:t>
                      </a:r>
                    </a:p>
                  </a:txBody>
                  <a:tcPr marL="121920" marR="121920" marT="60960" marB="60960" anchor="ctr">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c>
                  <a:txBody>
                    <a:bodyPr/>
                    <a:lstStyle/>
                    <a:p>
                      <a:pPr algn="l" fontAlgn="ctr"/>
                      <a:r>
                        <a:rPr lang="zh-CN" altLang="en-US" sz="1800" b="0" dirty="0">
                          <a:solidFill>
                            <a:srgbClr val="09405E"/>
                          </a:solidFill>
                          <a:effectLst/>
                          <a:latin typeface="Microsoft YaHei" charset="-122"/>
                          <a:ea typeface="Microsoft YaHei" charset="-122"/>
                          <a:cs typeface="Microsoft YaHei" charset="-122"/>
                        </a:rPr>
                        <a:t>样本中无此特征组合项</a:t>
                      </a:r>
                    </a:p>
                  </a:txBody>
                  <a:tcPr marL="121920" marR="121920" marT="60960" marB="60960" anchor="ctr">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AFAFA"/>
                    </a:solidFill>
                  </a:tcPr>
                </a:tc>
              </a:tr>
            </a:tbl>
          </a:graphicData>
        </a:graphic>
      </p:graphicFrame>
      <p:sp>
        <p:nvSpPr>
          <p:cNvPr id="7" name="矩形 6"/>
          <p:cNvSpPr/>
          <p:nvPr/>
        </p:nvSpPr>
        <p:spPr>
          <a:xfrm>
            <a:off x="479376" y="5041722"/>
            <a:ext cx="3584409" cy="1200329"/>
          </a:xfrm>
          <a:prstGeom prst="rect">
            <a:avLst/>
          </a:prstGeom>
        </p:spPr>
        <p:txBody>
          <a:bodyPr wrap="square">
            <a:spAutoFit/>
          </a:bodyPr>
          <a:lstStyle/>
          <a:p>
            <a:r>
              <a:rPr lang="zh-CN" altLang="en-US" dirty="0">
                <a:solidFill>
                  <a:srgbClr val="C00000"/>
                </a:solidFill>
                <a:latin typeface="Microsoft YaHei" charset="-122"/>
                <a:ea typeface="Microsoft YaHei" charset="-122"/>
                <a:cs typeface="Microsoft YaHei" charset="-122"/>
              </a:rPr>
              <a:t>单特征对应的样本数远大于组合特征对应的样本数。</a:t>
            </a:r>
            <a:endParaRPr lang="en-US" altLang="zh-CN" dirty="0">
              <a:solidFill>
                <a:srgbClr val="C00000"/>
              </a:solidFill>
              <a:latin typeface="Microsoft YaHei" charset="-122"/>
              <a:ea typeface="Microsoft YaHei" charset="-122"/>
              <a:cs typeface="Microsoft YaHei" charset="-122"/>
            </a:endParaRPr>
          </a:p>
          <a:p>
            <a:r>
              <a:rPr lang="zh-CN" altLang="en-US" dirty="0">
                <a:solidFill>
                  <a:srgbClr val="C00000"/>
                </a:solidFill>
                <a:latin typeface="Microsoft YaHei" charset="-122"/>
                <a:ea typeface="Microsoft YaHei" charset="-122"/>
                <a:cs typeface="Microsoft YaHei" charset="-122"/>
              </a:rPr>
              <a:t>训练时，单特征参数相比交叉项特征参数会</a:t>
            </a:r>
            <a:r>
              <a:rPr lang="zh-CN" altLang="en-US" dirty="0" smtClean="0">
                <a:solidFill>
                  <a:srgbClr val="C00000"/>
                </a:solidFill>
                <a:latin typeface="Microsoft YaHei" charset="-122"/>
                <a:ea typeface="Microsoft YaHei" charset="-122"/>
                <a:cs typeface="Microsoft YaHei" charset="-122"/>
              </a:rPr>
              <a:t>学习得更</a:t>
            </a:r>
            <a:r>
              <a:rPr lang="zh-CN" altLang="en-US" dirty="0">
                <a:solidFill>
                  <a:srgbClr val="C00000"/>
                </a:solidFill>
                <a:latin typeface="Microsoft YaHei" charset="-122"/>
                <a:ea typeface="Microsoft YaHei" charset="-122"/>
                <a:cs typeface="Microsoft YaHei" charset="-122"/>
              </a:rPr>
              <a:t>充分。</a:t>
            </a:r>
          </a:p>
        </p:txBody>
      </p:sp>
    </p:spTree>
    <p:extLst>
      <p:ext uri="{BB962C8B-B14F-4D97-AF65-F5344CB8AC3E}">
        <p14:creationId xmlns:p14="http://schemas.microsoft.com/office/powerpoint/2010/main" val="1133999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normAutofit/>
              </a:bodyPr>
              <a:lstStyle/>
              <a:p>
                <a:pPr marL="457200" indent="-457200">
                  <a:buClr>
                    <a:schemeClr val="tx1"/>
                  </a:buClr>
                  <a:buFont typeface="Arial" charset="0"/>
                  <a:buChar char="•"/>
                </a:pPr>
                <a:r>
                  <a:rPr lang="zh-CN" altLang="en-US" dirty="0"/>
                  <a:t>直观上看，</a:t>
                </a:r>
                <a:r>
                  <a:rPr lang="en-US" altLang="zh-CN" dirty="0"/>
                  <a:t>FM</a:t>
                </a:r>
                <a:r>
                  <a:rPr lang="zh-CN" altLang="en-US" dirty="0"/>
                  <a:t>的复杂度是</a:t>
                </a:r>
                <a14:m>
                  <m:oMath xmlns:m="http://schemas.openxmlformats.org/officeDocument/2006/math">
                    <m:r>
                      <a:rPr kumimoji="1" lang="en-US" altLang="zh-CN" i="1" dirty="0" smtClean="0">
                        <a:latin typeface="Cambria Math" charset="0"/>
                      </a:rPr>
                      <m:t>𝑂</m:t>
                    </m:r>
                    <m:r>
                      <a:rPr kumimoji="1" lang="en-US" altLang="zh-CN" i="1" dirty="0" smtClean="0">
                        <a:latin typeface="Cambria Math" charset="0"/>
                      </a:rPr>
                      <m:t>(</m:t>
                    </m:r>
                    <m:r>
                      <a:rPr kumimoji="1" lang="en-US" altLang="zh-CN" i="1" dirty="0" smtClean="0">
                        <a:latin typeface="Cambria Math" charset="0"/>
                      </a:rPr>
                      <m:t>𝐾𝐷</m:t>
                    </m:r>
                    <m:r>
                      <a:rPr kumimoji="1" lang="en-US" altLang="zh-CN" i="1" baseline="30000" dirty="0">
                        <a:latin typeface="Cambria Math" charset="0"/>
                      </a:rPr>
                      <m:t>2</m:t>
                    </m:r>
                    <m:r>
                      <a:rPr kumimoji="1" lang="en-US" altLang="zh-CN" i="1" dirty="0">
                        <a:latin typeface="Cambria Math" charset="0"/>
                      </a:rPr>
                      <m:t>)</m:t>
                    </m:r>
                  </m:oMath>
                </a14:m>
                <a:r>
                  <a:rPr lang="zh-CN" altLang="en-US" dirty="0"/>
                  <a:t> </a:t>
                </a:r>
                <a:endParaRPr lang="en-US" altLang="zh-CN" dirty="0"/>
              </a:p>
              <a:p>
                <a:pPr marL="457200" indent="-457200">
                  <a:buClr>
                    <a:schemeClr val="tx1"/>
                  </a:buClr>
                  <a:buFont typeface="Arial" charset="0"/>
                  <a:buChar char="•"/>
                </a:pPr>
                <a:r>
                  <a:rPr lang="zh-CN" altLang="en-US" dirty="0"/>
                  <a:t>通过</a:t>
                </a:r>
                <a:r>
                  <a:rPr lang="en-US" altLang="zh-CN" dirty="0"/>
                  <a:t>FM</a:t>
                </a:r>
                <a:r>
                  <a:rPr lang="zh-CN" altLang="en-US" dirty="0"/>
                  <a:t>中的二次项进行化简</a:t>
                </a:r>
                <a:r>
                  <a:rPr kumimoji="1"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983432" y="1268413"/>
                <a:ext cx="10113193" cy="4968875"/>
              </a:xfrm>
              <a:blipFill rotWithShape="0">
                <a:blip r:embed="rId3"/>
                <a:stretch>
                  <a:fillRect l="-1145" t="-368"/>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kumimoji="1" lang="zh-CN" altLang="en-US" dirty="0" smtClean="0"/>
              <a:t>计算化简</a:t>
            </a:r>
            <a:endParaRPr kumimoji="1" lang="zh-CN" altLang="en-US" dirty="0"/>
          </a:p>
        </p:txBody>
      </p:sp>
      <mc:AlternateContent xmlns:mc="http://schemas.openxmlformats.org/markup-compatibility/2006" xmlns:a14="http://schemas.microsoft.com/office/drawing/2010/main">
        <mc:Choice Requires="a14">
          <p:sp>
            <p:nvSpPr>
              <p:cNvPr id="5" name="矩形 4"/>
              <p:cNvSpPr/>
              <p:nvPr/>
            </p:nvSpPr>
            <p:spPr>
              <a:xfrm>
                <a:off x="7131149" y="4944957"/>
                <a:ext cx="2898037" cy="1323439"/>
              </a:xfrm>
              <a:prstGeom prst="rect">
                <a:avLst/>
              </a:prstGeom>
            </p:spPr>
            <p:txBody>
              <a:bodyPr wrap="none">
                <a:spAutoFit/>
              </a:bodyPr>
              <a:lstStyle/>
              <a:p>
                <a:r>
                  <a:rPr lang="zh-CN" altLang="en-US" sz="2000" dirty="0">
                    <a:latin typeface="Microsoft YaHei" charset="-122"/>
                    <a:ea typeface="Microsoft YaHei" charset="-122"/>
                    <a:cs typeface="Microsoft YaHei" charset="-122"/>
                  </a:rPr>
                  <a:t>模型预测：</a:t>
                </a:r>
                <a:endParaRPr lang="en-US" altLang="zh-CN" sz="2000" dirty="0">
                  <a:latin typeface="Microsoft YaHei" charset="-122"/>
                  <a:ea typeface="Microsoft YaHei" charset="-122"/>
                  <a:cs typeface="Microsoft YaHei" charset="-122"/>
                </a:endParaRPr>
              </a:p>
              <a:p>
                <a:r>
                  <a:rPr lang="zh-CN" altLang="en-US" sz="2000" dirty="0">
                    <a:latin typeface="Microsoft YaHei" charset="-122"/>
                    <a:ea typeface="Microsoft YaHei" charset="-122"/>
                    <a:cs typeface="Microsoft YaHei" charset="-122"/>
                  </a:rPr>
                  <a:t>只需要计算一次所有</a:t>
                </a:r>
                <a14:m>
                  <m:oMath xmlns:m="http://schemas.openxmlformats.org/officeDocument/2006/math">
                    <m:r>
                      <a:rPr lang="en-US" altLang="zh-CN" sz="2000" i="1" dirty="0" smtClean="0">
                        <a:latin typeface="Cambria Math" charset="0"/>
                        <a:ea typeface="Microsoft YaHei" charset="-122"/>
                        <a:cs typeface="Microsoft YaHei" charset="-122"/>
                      </a:rPr>
                      <m:t>𝑘</m:t>
                    </m:r>
                  </m:oMath>
                </a14:m>
                <a:r>
                  <a:rPr lang="zh-CN" altLang="en-US" sz="2000" dirty="0">
                    <a:latin typeface="Microsoft YaHei" charset="-122"/>
                    <a:ea typeface="Microsoft YaHei" charset="-122"/>
                    <a:cs typeface="Microsoft YaHei" charset="-122"/>
                  </a:rPr>
                  <a:t>的</a:t>
                </a:r>
                <a:endParaRPr lang="en-US" altLang="zh-CN" sz="2000" dirty="0">
                  <a:latin typeface="Microsoft YaHei" charset="-122"/>
                  <a:ea typeface="Microsoft YaHei" charset="-122"/>
                  <a:cs typeface="Microsoft YaHei" charset="-122"/>
                </a:endParaRPr>
              </a:p>
              <a:p>
                <a:endParaRPr kumimoji="1" lang="en-US" altLang="zh-CN" sz="2000" dirty="0">
                  <a:latin typeface="Microsoft YaHei" charset="-122"/>
                  <a:ea typeface="Microsoft YaHei" charset="-122"/>
                  <a:cs typeface="Microsoft YaHei" charset="-122"/>
                </a:endParaRPr>
              </a:p>
              <a:p>
                <a:r>
                  <a:rPr kumimoji="1" lang="zh-CN" altLang="en-US" sz="2000" dirty="0">
                    <a:latin typeface="Microsoft YaHei" charset="-122"/>
                    <a:ea typeface="Microsoft YaHei" charset="-122"/>
                    <a:cs typeface="Microsoft YaHei" charset="-122"/>
                  </a:rPr>
                  <a:t>需要</a:t>
                </a:r>
                <a14:m>
                  <m:oMath xmlns:m="http://schemas.openxmlformats.org/officeDocument/2006/math">
                    <m:r>
                      <a:rPr kumimoji="1" lang="en-US" altLang="zh-CN" sz="2000" i="1" dirty="0" smtClean="0">
                        <a:latin typeface="Cambria Math" charset="0"/>
                        <a:ea typeface="Microsoft YaHei" charset="-122"/>
                        <a:cs typeface="Microsoft YaHei" charset="-122"/>
                      </a:rPr>
                      <m:t>𝑂</m:t>
                    </m:r>
                    <m:r>
                      <a:rPr kumimoji="1" lang="en-US" altLang="zh-CN" sz="2000" i="1" dirty="0" smtClean="0">
                        <a:latin typeface="Cambria Math" charset="0"/>
                        <a:ea typeface="Microsoft YaHei" charset="-122"/>
                        <a:cs typeface="Microsoft YaHei" charset="-122"/>
                      </a:rPr>
                      <m:t>(</m:t>
                    </m:r>
                    <m:r>
                      <a:rPr kumimoji="1" lang="en-US" altLang="zh-CN" sz="2000" i="1" dirty="0" smtClean="0">
                        <a:latin typeface="Cambria Math" charset="0"/>
                        <a:ea typeface="Microsoft YaHei" charset="-122"/>
                        <a:cs typeface="Microsoft YaHei" charset="-122"/>
                      </a:rPr>
                      <m:t>𝐾𝐷</m:t>
                    </m:r>
                    <m:r>
                      <a:rPr kumimoji="1" lang="en-US" altLang="zh-CN" sz="2000" i="1" dirty="0" smtClean="0">
                        <a:latin typeface="Cambria Math" charset="0"/>
                        <a:ea typeface="Microsoft YaHei" charset="-122"/>
                        <a:cs typeface="Microsoft YaHei" charset="-122"/>
                      </a:rPr>
                      <m:t>)</m:t>
                    </m:r>
                  </m:oMath>
                </a14:m>
                <a:endParaRPr kumimoji="1" lang="en-US" altLang="zh-CN" sz="2000" dirty="0">
                  <a:latin typeface="Microsoft YaHei" charset="-122"/>
                  <a:ea typeface="Microsoft YaHei" charset="-122"/>
                  <a:cs typeface="Microsoft YaHei"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7131149" y="4944957"/>
                <a:ext cx="2898037" cy="1323439"/>
              </a:xfrm>
              <a:prstGeom prst="rect">
                <a:avLst/>
              </a:prstGeom>
              <a:blipFill rotWithShape="0">
                <a:blip r:embed="rId4"/>
                <a:stretch>
                  <a:fillRect l="-2316" t="-2304" r="-1895" b="-7373"/>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9984432" y="5084763"/>
            <a:ext cx="1647767" cy="596605"/>
          </a:xfrm>
          <a:prstGeom prst="rect">
            <a:avLst/>
          </a:prstGeom>
        </p:spPr>
      </p:pic>
      <p:pic>
        <p:nvPicPr>
          <p:cNvPr id="12" name="图片 11"/>
          <p:cNvPicPr>
            <a:picLocks noChangeAspect="1"/>
          </p:cNvPicPr>
          <p:nvPr/>
        </p:nvPicPr>
        <p:blipFill>
          <a:blip r:embed="rId6"/>
          <a:stretch>
            <a:fillRect/>
          </a:stretch>
        </p:blipFill>
        <p:spPr>
          <a:xfrm>
            <a:off x="7495040" y="879130"/>
            <a:ext cx="4320481" cy="726627"/>
          </a:xfrm>
          <a:prstGeom prst="rect">
            <a:avLst/>
          </a:prstGeom>
        </p:spPr>
      </p:pic>
      <p:pic>
        <p:nvPicPr>
          <p:cNvPr id="14" name="图片 13"/>
          <p:cNvPicPr>
            <a:picLocks noChangeAspect="1"/>
          </p:cNvPicPr>
          <p:nvPr/>
        </p:nvPicPr>
        <p:blipFill>
          <a:blip r:embed="rId7"/>
          <a:stretch>
            <a:fillRect/>
          </a:stretch>
        </p:blipFill>
        <p:spPr>
          <a:xfrm>
            <a:off x="1222566" y="2455979"/>
            <a:ext cx="4853048" cy="4402021"/>
          </a:xfrm>
          <a:prstGeom prst="rect">
            <a:avLst/>
          </a:prstGeom>
        </p:spPr>
      </p:pic>
    </p:spTree>
    <p:extLst>
      <p:ext uri="{BB962C8B-B14F-4D97-AF65-F5344CB8AC3E}">
        <p14:creationId xmlns:p14="http://schemas.microsoft.com/office/powerpoint/2010/main" val="173818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a:buClr>
                <a:srgbClr val="09405E"/>
              </a:buClr>
              <a:buFont typeface="Wingdings" charset="2"/>
              <a:buChar char="n"/>
            </a:pPr>
            <a:r>
              <a:rPr kumimoji="1" lang="zh-CN" altLang="en-US" dirty="0"/>
              <a:t>计算</a:t>
            </a:r>
            <a:r>
              <a:rPr kumimoji="1" lang="en-US" altLang="zh-CN" dirty="0"/>
              <a:t>FM</a:t>
            </a:r>
            <a:r>
              <a:rPr kumimoji="1" lang="zh-CN" altLang="en-US" dirty="0"/>
              <a:t>模型</a:t>
            </a:r>
            <a:endParaRPr kumimoji="1" lang="en-US" altLang="zh-CN" dirty="0"/>
          </a:p>
          <a:p>
            <a:pPr marL="800100" lvl="1" indent="-342900">
              <a:buClr>
                <a:srgbClr val="09405E"/>
              </a:buClr>
              <a:buFont typeface="Wingdings" charset="2"/>
              <a:buChar char="n"/>
            </a:pPr>
            <a:endParaRPr kumimoji="1" lang="en-US" altLang="zh-CN" sz="2400" dirty="0"/>
          </a:p>
          <a:p>
            <a:pPr marL="800100" lvl="1" indent="-342900">
              <a:buClr>
                <a:srgbClr val="09405E"/>
              </a:buClr>
              <a:buFont typeface="Wingdings" charset="2"/>
              <a:buChar char="n"/>
            </a:pPr>
            <a:endParaRPr kumimoji="1" lang="en-US" altLang="zh-CN" sz="2400" dirty="0"/>
          </a:p>
          <a:p>
            <a:pPr>
              <a:buClr>
                <a:srgbClr val="09405E"/>
              </a:buClr>
              <a:buFont typeface="Wingdings" charset="2"/>
              <a:buChar char="n"/>
            </a:pPr>
            <a:r>
              <a:rPr kumimoji="1" lang="zh-CN" altLang="en-US" dirty="0"/>
              <a:t>的梯度为：</a:t>
            </a:r>
          </a:p>
        </p:txBody>
      </p:sp>
      <p:sp>
        <p:nvSpPr>
          <p:cNvPr id="2" name="标题 1"/>
          <p:cNvSpPr>
            <a:spLocks noGrp="1"/>
          </p:cNvSpPr>
          <p:nvPr>
            <p:ph type="title"/>
          </p:nvPr>
        </p:nvSpPr>
        <p:spPr/>
        <p:txBody>
          <a:bodyPr/>
          <a:lstStyle/>
          <a:p>
            <a:r>
              <a:rPr kumimoji="1" lang="zh-CN" altLang="en-US" dirty="0" smtClean="0"/>
              <a:t>模型训练</a:t>
            </a:r>
            <a:endParaRPr kumimoji="1" lang="zh-CN" altLang="en-US" dirty="0"/>
          </a:p>
        </p:txBody>
      </p:sp>
      <mc:AlternateContent xmlns:mc="http://schemas.openxmlformats.org/markup-compatibility/2006" xmlns:a14="http://schemas.microsoft.com/office/drawing/2010/main">
        <mc:Choice Requires="a14">
          <p:sp>
            <p:nvSpPr>
              <p:cNvPr id="6" name="矩形 5"/>
              <p:cNvSpPr/>
              <p:nvPr/>
            </p:nvSpPr>
            <p:spPr>
              <a:xfrm>
                <a:off x="983432" y="4572469"/>
                <a:ext cx="10585176" cy="1815882"/>
              </a:xfrm>
              <a:prstGeom prst="rect">
                <a:avLst/>
              </a:prstGeom>
            </p:spPr>
            <p:txBody>
              <a:bodyPr wrap="square">
                <a:spAutoFit/>
              </a:bodyPr>
              <a:lstStyle/>
              <a:p>
                <a:pPr marL="457200" indent="-457200">
                  <a:buClr>
                    <a:srgbClr val="09405E"/>
                  </a:buClr>
                  <a:buFont typeface="Wingdings" charset="2"/>
                  <a:buChar char="n"/>
                </a:pPr>
                <a:r>
                  <a:rPr lang="zh-CN" altLang="en-US" sz="2800" dirty="0" smtClean="0">
                    <a:solidFill>
                      <a:srgbClr val="09405E"/>
                    </a:solidFill>
                    <a:latin typeface="Microsoft YaHei" charset="-122"/>
                    <a:ea typeface="Microsoft YaHei" charset="-122"/>
                    <a:cs typeface="Microsoft YaHei" charset="-122"/>
                  </a:rPr>
                  <a:t>模型训练：只</a:t>
                </a:r>
                <a:r>
                  <a:rPr lang="zh-CN" altLang="en-US" sz="2800" dirty="0">
                    <a:solidFill>
                      <a:srgbClr val="09405E"/>
                    </a:solidFill>
                    <a:latin typeface="Microsoft YaHei" charset="-122"/>
                    <a:ea typeface="Microsoft YaHei" charset="-122"/>
                    <a:cs typeface="Microsoft YaHei" charset="-122"/>
                  </a:rPr>
                  <a:t>需要计算一次所有</a:t>
                </a:r>
                <a14:m>
                  <m:oMath xmlns:m="http://schemas.openxmlformats.org/officeDocument/2006/math">
                    <m:r>
                      <a:rPr lang="en-US" altLang="zh-CN" sz="2800" i="1" dirty="0" smtClean="0">
                        <a:solidFill>
                          <a:srgbClr val="09405E"/>
                        </a:solidFill>
                        <a:latin typeface="Cambria Math" charset="0"/>
                        <a:ea typeface="Microsoft YaHei" charset="-122"/>
                        <a:cs typeface="Microsoft YaHei" charset="-122"/>
                      </a:rPr>
                      <m:t>𝑘</m:t>
                    </m:r>
                  </m:oMath>
                </a14:m>
                <a:r>
                  <a:rPr lang="zh-CN" altLang="en-US" sz="2800" dirty="0">
                    <a:solidFill>
                      <a:srgbClr val="09405E"/>
                    </a:solidFill>
                    <a:latin typeface="Microsoft YaHei" charset="-122"/>
                    <a:ea typeface="Microsoft YaHei" charset="-122"/>
                    <a:cs typeface="Microsoft YaHei" charset="-122"/>
                  </a:rPr>
                  <a:t>的</a:t>
                </a:r>
                <a:r>
                  <a:rPr lang="en-US" altLang="zh-CN" sz="2800" dirty="0">
                    <a:solidFill>
                      <a:srgbClr val="09405E"/>
                    </a:solidFill>
                    <a:latin typeface="Microsoft YaHei" charset="-122"/>
                    <a:ea typeface="Microsoft YaHei" charset="-122"/>
                    <a:cs typeface="Microsoft YaHei" charset="-122"/>
                  </a:rPr>
                  <a:t>                   </a:t>
                </a:r>
                <a:r>
                  <a:rPr lang="en-US" altLang="zh-CN" sz="2800" dirty="0" smtClean="0">
                    <a:solidFill>
                      <a:srgbClr val="09405E"/>
                    </a:solidFill>
                    <a:latin typeface="Microsoft YaHei" charset="-122"/>
                    <a:ea typeface="Microsoft YaHei" charset="-122"/>
                    <a:cs typeface="Microsoft YaHei" charset="-122"/>
                  </a:rPr>
                  <a:t>, </a:t>
                </a:r>
                <a:r>
                  <a:rPr lang="zh-CN" altLang="en-US" sz="2800" dirty="0">
                    <a:solidFill>
                      <a:srgbClr val="09405E"/>
                    </a:solidFill>
                    <a:latin typeface="Microsoft YaHei" charset="-122"/>
                    <a:ea typeface="Microsoft YaHei" charset="-122"/>
                    <a:cs typeface="Microsoft YaHei" charset="-122"/>
                  </a:rPr>
                  <a:t>能够方便地得到所有</a:t>
                </a:r>
                <a14:m>
                  <m:oMath xmlns:m="http://schemas.openxmlformats.org/officeDocument/2006/math">
                    <m:r>
                      <a:rPr lang="en-US" altLang="zh-CN" sz="2800" i="1" dirty="0" smtClean="0">
                        <a:solidFill>
                          <a:srgbClr val="09405E"/>
                        </a:solidFill>
                        <a:latin typeface="Cambria Math" charset="0"/>
                        <a:ea typeface="Microsoft YaHei" charset="-122"/>
                        <a:cs typeface="Microsoft YaHei" charset="-122"/>
                      </a:rPr>
                      <m:t>𝑣</m:t>
                    </m:r>
                    <m:r>
                      <a:rPr lang="en-US" altLang="zh-CN" sz="2800" i="1" baseline="-25000" dirty="0" err="1">
                        <a:solidFill>
                          <a:srgbClr val="09405E"/>
                        </a:solidFill>
                        <a:latin typeface="Cambria Math" charset="0"/>
                        <a:ea typeface="Microsoft YaHei" charset="-122"/>
                        <a:cs typeface="Microsoft YaHei" charset="-122"/>
                      </a:rPr>
                      <m:t>𝑗</m:t>
                    </m:r>
                    <m:r>
                      <a:rPr lang="en-US" altLang="zh-CN" sz="2800" i="1" baseline="-25000" dirty="0" err="1">
                        <a:solidFill>
                          <a:srgbClr val="09405E"/>
                        </a:solidFill>
                        <a:latin typeface="Cambria Math" charset="0"/>
                        <a:ea typeface="Microsoft YaHei" charset="-122"/>
                        <a:cs typeface="Microsoft YaHei" charset="-122"/>
                      </a:rPr>
                      <m:t>,</m:t>
                    </m:r>
                    <m:r>
                      <a:rPr lang="en-US" altLang="zh-CN" sz="2800" i="1" baseline="-25000" dirty="0" err="1">
                        <a:solidFill>
                          <a:srgbClr val="09405E"/>
                        </a:solidFill>
                        <a:latin typeface="Cambria Math" charset="0"/>
                        <a:ea typeface="Microsoft YaHei" charset="-122"/>
                        <a:cs typeface="Microsoft YaHei" charset="-122"/>
                      </a:rPr>
                      <m:t>𝑘</m:t>
                    </m:r>
                  </m:oMath>
                </a14:m>
                <a:r>
                  <a:rPr lang="zh-CN" altLang="en-US" sz="2800" dirty="0">
                    <a:solidFill>
                      <a:srgbClr val="09405E"/>
                    </a:solidFill>
                    <a:latin typeface="Microsoft YaHei" charset="-122"/>
                    <a:ea typeface="Microsoft YaHei" charset="-122"/>
                    <a:cs typeface="Microsoft YaHei" charset="-122"/>
                  </a:rPr>
                  <a:t>的梯度</a:t>
                </a:r>
                <a:endParaRPr lang="en-US" altLang="zh-CN" sz="2800" dirty="0">
                  <a:solidFill>
                    <a:srgbClr val="09405E"/>
                  </a:solidFill>
                  <a:latin typeface="Microsoft YaHei" charset="-122"/>
                  <a:ea typeface="Microsoft YaHei" charset="-122"/>
                  <a:cs typeface="Microsoft YaHei" charset="-122"/>
                </a:endParaRPr>
              </a:p>
              <a:p>
                <a:pPr marL="457200" indent="-457200">
                  <a:buClr>
                    <a:srgbClr val="09405E"/>
                  </a:buClr>
                  <a:buFont typeface="Wingdings" charset="2"/>
                  <a:buChar char="n"/>
                </a:pPr>
                <a:endParaRPr kumimoji="1" lang="en-US" altLang="zh-CN" sz="2800" dirty="0">
                  <a:solidFill>
                    <a:srgbClr val="09405E"/>
                  </a:solidFill>
                  <a:latin typeface="Microsoft YaHei" charset="-122"/>
                  <a:ea typeface="Microsoft YaHei" charset="-122"/>
                  <a:cs typeface="Microsoft YaHei" charset="-122"/>
                </a:endParaRPr>
              </a:p>
              <a:p>
                <a:pPr marL="457200" indent="-457200">
                  <a:buClr>
                    <a:srgbClr val="09405E"/>
                  </a:buClr>
                  <a:buFont typeface="Wingdings" charset="2"/>
                  <a:buChar char="n"/>
                </a:pPr>
                <a:r>
                  <a:rPr kumimoji="1" lang="zh-CN" altLang="en-US" sz="2800" dirty="0">
                    <a:solidFill>
                      <a:srgbClr val="09405E"/>
                    </a:solidFill>
                    <a:latin typeface="Microsoft YaHei" charset="-122"/>
                    <a:ea typeface="Microsoft YaHei" charset="-122"/>
                    <a:cs typeface="Microsoft YaHei" charset="-122"/>
                  </a:rPr>
                  <a:t>时间复杂度：</a:t>
                </a:r>
                <a14:m>
                  <m:oMath xmlns:m="http://schemas.openxmlformats.org/officeDocument/2006/math">
                    <m:r>
                      <a:rPr kumimoji="1" lang="en-US" altLang="zh-CN" sz="2800" i="1" dirty="0" smtClean="0">
                        <a:solidFill>
                          <a:srgbClr val="09405E"/>
                        </a:solidFill>
                        <a:latin typeface="Cambria Math" charset="0"/>
                        <a:ea typeface="Microsoft YaHei" charset="-122"/>
                        <a:cs typeface="Microsoft YaHei" charset="-122"/>
                      </a:rPr>
                      <m:t>𝑂</m:t>
                    </m:r>
                    <m:r>
                      <a:rPr kumimoji="1" lang="en-US" altLang="zh-CN" sz="2800" i="1" dirty="0" smtClean="0">
                        <a:solidFill>
                          <a:srgbClr val="09405E"/>
                        </a:solidFill>
                        <a:latin typeface="Cambria Math" charset="0"/>
                        <a:ea typeface="Microsoft YaHei" charset="-122"/>
                        <a:cs typeface="Microsoft YaHei" charset="-122"/>
                      </a:rPr>
                      <m:t>(</m:t>
                    </m:r>
                    <m:r>
                      <a:rPr kumimoji="1" lang="en-US" altLang="zh-CN" sz="2800" i="1" dirty="0" smtClean="0">
                        <a:solidFill>
                          <a:srgbClr val="09405E"/>
                        </a:solidFill>
                        <a:latin typeface="Cambria Math" charset="0"/>
                        <a:ea typeface="Microsoft YaHei" charset="-122"/>
                        <a:cs typeface="Microsoft YaHei" charset="-122"/>
                      </a:rPr>
                      <m:t>𝐾𝐷</m:t>
                    </m:r>
                    <m:r>
                      <a:rPr kumimoji="1" lang="en-US" altLang="zh-CN" sz="2800" i="1" dirty="0" smtClean="0">
                        <a:solidFill>
                          <a:srgbClr val="09405E"/>
                        </a:solidFill>
                        <a:latin typeface="Cambria Math" charset="0"/>
                        <a:ea typeface="Microsoft YaHei" charset="-122"/>
                        <a:cs typeface="Microsoft YaHei" charset="-122"/>
                      </a:rPr>
                      <m:t>)</m:t>
                    </m:r>
                  </m:oMath>
                </a14:m>
                <a:endParaRPr kumimoji="1" lang="en-US" altLang="zh-CN" sz="2800" dirty="0">
                  <a:solidFill>
                    <a:srgbClr val="09405E"/>
                  </a:solidFill>
                  <a:latin typeface="Microsoft YaHei" charset="-122"/>
                  <a:ea typeface="Microsoft YaHei" charset="-122"/>
                  <a:cs typeface="Microsoft YaHei"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983432" y="4572469"/>
                <a:ext cx="10585176" cy="1815882"/>
              </a:xfrm>
              <a:prstGeom prst="rect">
                <a:avLst/>
              </a:prstGeom>
              <a:blipFill rotWithShape="0">
                <a:blip r:embed="rId3"/>
                <a:stretch>
                  <a:fillRect l="-979" t="-3356" r="-230" b="-8389"/>
                </a:stretch>
              </a:blipFill>
            </p:spPr>
            <p:txBody>
              <a:bodyPr/>
              <a:lstStyle/>
              <a:p>
                <a:r>
                  <a:rPr lang="zh-CN" altLang="en-US">
                    <a:noFill/>
                  </a:rPr>
                  <a:t> </a:t>
                </a:r>
              </a:p>
            </p:txBody>
          </p:sp>
        </mc:Fallback>
      </mc:AlternateContent>
      <p:grpSp>
        <p:nvGrpSpPr>
          <p:cNvPr id="4" name="组 3"/>
          <p:cNvGrpSpPr/>
          <p:nvPr/>
        </p:nvGrpSpPr>
        <p:grpSpPr>
          <a:xfrm>
            <a:off x="3571888" y="1038254"/>
            <a:ext cx="7728498" cy="1054206"/>
            <a:chOff x="3527715" y="1318774"/>
            <a:chExt cx="7728498" cy="1054206"/>
          </a:xfrm>
        </p:grpSpPr>
        <p:pic>
          <p:nvPicPr>
            <p:cNvPr id="15" name="图片 14"/>
            <p:cNvPicPr>
              <a:picLocks noChangeAspect="1"/>
            </p:cNvPicPr>
            <p:nvPr/>
          </p:nvPicPr>
          <p:blipFill>
            <a:blip r:embed="rId4"/>
            <a:stretch>
              <a:fillRect/>
            </a:stretch>
          </p:blipFill>
          <p:spPr>
            <a:xfrm>
              <a:off x="3527715" y="1386448"/>
              <a:ext cx="3072341" cy="986532"/>
            </a:xfrm>
            <a:prstGeom prst="rect">
              <a:avLst/>
            </a:prstGeom>
          </p:spPr>
        </p:pic>
        <p:pic>
          <p:nvPicPr>
            <p:cNvPr id="22" name="图片 21"/>
            <p:cNvPicPr>
              <a:picLocks noChangeAspect="1"/>
            </p:cNvPicPr>
            <p:nvPr/>
          </p:nvPicPr>
          <p:blipFill>
            <a:blip r:embed="rId5"/>
            <a:stretch>
              <a:fillRect/>
            </a:stretch>
          </p:blipFill>
          <p:spPr>
            <a:xfrm>
              <a:off x="6672064" y="1318774"/>
              <a:ext cx="4584149" cy="1054109"/>
            </a:xfrm>
            <a:prstGeom prst="rect">
              <a:avLst/>
            </a:prstGeom>
          </p:spPr>
        </p:pic>
      </p:grpSp>
      <p:pic>
        <p:nvPicPr>
          <p:cNvPr id="23" name="图片 22"/>
          <p:cNvPicPr>
            <a:picLocks noChangeAspect="1"/>
          </p:cNvPicPr>
          <p:nvPr/>
        </p:nvPicPr>
        <p:blipFill>
          <a:blip r:embed="rId6"/>
          <a:stretch>
            <a:fillRect/>
          </a:stretch>
        </p:blipFill>
        <p:spPr>
          <a:xfrm>
            <a:off x="3119670" y="2669574"/>
            <a:ext cx="8632935" cy="1590277"/>
          </a:xfrm>
          <a:prstGeom prst="rect">
            <a:avLst/>
          </a:prstGeom>
        </p:spPr>
      </p:pic>
      <p:pic>
        <p:nvPicPr>
          <p:cNvPr id="5" name="图片 4"/>
          <p:cNvPicPr>
            <a:picLocks noChangeAspect="1"/>
          </p:cNvPicPr>
          <p:nvPr/>
        </p:nvPicPr>
        <p:blipFill>
          <a:blip r:embed="rId7"/>
          <a:stretch>
            <a:fillRect/>
          </a:stretch>
        </p:blipFill>
        <p:spPr>
          <a:xfrm>
            <a:off x="7140543" y="4551115"/>
            <a:ext cx="1867768" cy="533648"/>
          </a:xfrm>
          <a:prstGeom prst="rect">
            <a:avLst/>
          </a:prstGeom>
        </p:spPr>
      </p:pic>
    </p:spTree>
    <p:extLst>
      <p:ext uri="{BB962C8B-B14F-4D97-AF65-F5344CB8AC3E}">
        <p14:creationId xmlns:p14="http://schemas.microsoft.com/office/powerpoint/2010/main" val="1786426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标题 1"/>
          <p:cNvSpPr>
            <a:spLocks noGrp="1"/>
          </p:cNvSpPr>
          <p:nvPr>
            <p:ph type="title"/>
          </p:nvPr>
        </p:nvSpPr>
        <p:spPr/>
        <p:txBody>
          <a:bodyPr>
            <a:normAutofit/>
          </a:bodyPr>
          <a:lstStyle/>
          <a:p>
            <a:r>
              <a:rPr kumimoji="1" lang="en-US" altLang="zh-CN" dirty="0" smtClean="0"/>
              <a:t>Amazon</a:t>
            </a:r>
            <a:r>
              <a:rPr kumimoji="1" lang="zh-CN" altLang="en-US" dirty="0" smtClean="0"/>
              <a:t>的推荐系统</a:t>
            </a:r>
            <a:endParaRPr kumimoji="1" lang="zh-CN" altLang="en-US" dirty="0"/>
          </a:p>
        </p:txBody>
      </p:sp>
      <p:pic>
        <p:nvPicPr>
          <p:cNvPr id="5" name="图片 4"/>
          <p:cNvPicPr>
            <a:picLocks noChangeAspect="1"/>
          </p:cNvPicPr>
          <p:nvPr/>
        </p:nvPicPr>
        <p:blipFill>
          <a:blip r:embed="rId3"/>
          <a:stretch>
            <a:fillRect/>
          </a:stretch>
        </p:blipFill>
        <p:spPr>
          <a:xfrm>
            <a:off x="1404976" y="832757"/>
            <a:ext cx="5688135" cy="5966221"/>
          </a:xfrm>
          <a:prstGeom prst="rect">
            <a:avLst/>
          </a:prstGeom>
        </p:spPr>
      </p:pic>
      <p:sp>
        <p:nvSpPr>
          <p:cNvPr id="6" name="文本框 5"/>
          <p:cNvSpPr txBox="1"/>
          <p:nvPr/>
        </p:nvSpPr>
        <p:spPr>
          <a:xfrm>
            <a:off x="-91148" y="4107990"/>
            <a:ext cx="1415772" cy="461665"/>
          </a:xfrm>
          <a:prstGeom prst="rect">
            <a:avLst/>
          </a:prstGeom>
          <a:noFill/>
        </p:spPr>
        <p:txBody>
          <a:bodyPr wrap="none" rtlCol="0">
            <a:spAutoFit/>
          </a:bodyPr>
          <a:lstStyle/>
          <a:p>
            <a:r>
              <a:rPr kumimoji="1" lang="zh-CN" altLang="en-US" sz="2400" dirty="0">
                <a:solidFill>
                  <a:srgbClr val="3B5599"/>
                </a:solidFill>
                <a:latin typeface="Microsoft YaHei" charset="-122"/>
                <a:ea typeface="Microsoft YaHei" charset="-122"/>
                <a:cs typeface="Microsoft YaHei" charset="-122"/>
              </a:rPr>
              <a:t>推荐理由</a:t>
            </a:r>
          </a:p>
        </p:txBody>
      </p:sp>
      <p:cxnSp>
        <p:nvCxnSpPr>
          <p:cNvPr id="8" name="直线箭头连接符 7"/>
          <p:cNvCxnSpPr/>
          <p:nvPr/>
        </p:nvCxnSpPr>
        <p:spPr>
          <a:xfrm flipV="1">
            <a:off x="631620" y="3717167"/>
            <a:ext cx="759857" cy="3908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a:stCxn id="6" idx="2"/>
          </p:cNvCxnSpPr>
          <p:nvPr/>
        </p:nvCxnSpPr>
        <p:spPr>
          <a:xfrm>
            <a:off x="616738" y="4569655"/>
            <a:ext cx="791461" cy="4216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386181" y="3689604"/>
            <a:ext cx="1253436" cy="337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3" name="矩形 12"/>
          <p:cNvSpPr/>
          <p:nvPr/>
        </p:nvSpPr>
        <p:spPr>
          <a:xfrm>
            <a:off x="1386179" y="5008447"/>
            <a:ext cx="1829501" cy="336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Tree>
    <p:extLst>
      <p:ext uri="{BB962C8B-B14F-4D97-AF65-F5344CB8AC3E}">
        <p14:creationId xmlns:p14="http://schemas.microsoft.com/office/powerpoint/2010/main" val="2078315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marL="457200" indent="-457200">
              <a:lnSpc>
                <a:spcPct val="100000"/>
              </a:lnSpc>
              <a:spcBef>
                <a:spcPts val="0"/>
              </a:spcBef>
              <a:buClr>
                <a:schemeClr val="tx1"/>
              </a:buClr>
              <a:buFont typeface="Arial" charset="0"/>
              <a:buChar char="•"/>
            </a:pPr>
            <a:r>
              <a:rPr lang="en-US" altLang="zh-CN" dirty="0"/>
              <a:t>FFM</a:t>
            </a:r>
            <a:r>
              <a:rPr lang="zh-CN" altLang="en-US" dirty="0"/>
              <a:t>（</a:t>
            </a:r>
            <a:r>
              <a:rPr lang="en-US" altLang="zh-CN" dirty="0"/>
              <a:t>Field-aware Factorization Machine</a:t>
            </a:r>
            <a:r>
              <a:rPr lang="zh-CN" altLang="en-US" dirty="0"/>
              <a:t>）最初的概念来自</a:t>
            </a:r>
            <a:r>
              <a:rPr lang="en-US" altLang="zh-CN" dirty="0"/>
              <a:t>Yu-Chin Juan</a:t>
            </a:r>
            <a:r>
              <a:rPr lang="zh-CN" altLang="en-US" dirty="0"/>
              <a:t>及其比赛队友</a:t>
            </a:r>
            <a:endParaRPr lang="en-US" altLang="zh-CN" dirty="0"/>
          </a:p>
          <a:p>
            <a:pPr lvl="1">
              <a:lnSpc>
                <a:spcPct val="100000"/>
              </a:lnSpc>
              <a:spcBef>
                <a:spcPts val="0"/>
              </a:spcBef>
              <a:buClr>
                <a:schemeClr val="tx1"/>
              </a:buClr>
              <a:buFont typeface="Arial" charset="0"/>
              <a:buChar char="•"/>
            </a:pPr>
            <a:r>
              <a:rPr lang="en-US" altLang="zh-CN" dirty="0" err="1">
                <a:latin typeface="Arial" charset="0"/>
                <a:ea typeface="Arial" charset="0"/>
                <a:cs typeface="Arial" charset="0"/>
              </a:rPr>
              <a:t>Yuchin</a:t>
            </a:r>
            <a:r>
              <a:rPr lang="en-US" altLang="zh-CN" dirty="0">
                <a:latin typeface="Arial" charset="0"/>
                <a:ea typeface="Arial" charset="0"/>
                <a:cs typeface="Arial" charset="0"/>
              </a:rPr>
              <a:t> Juan, Yong Zhuang, Wei-Sheng Chin, </a:t>
            </a:r>
            <a:r>
              <a:rPr lang="en-US" altLang="zh-CN" dirty="0" err="1">
                <a:latin typeface="Arial" charset="0"/>
                <a:ea typeface="Arial" charset="0"/>
                <a:cs typeface="Arial" charset="0"/>
              </a:rPr>
              <a:t>Chih</a:t>
            </a:r>
            <a:r>
              <a:rPr lang="en-US" altLang="zh-CN" dirty="0">
                <a:latin typeface="Arial" charset="0"/>
                <a:ea typeface="Arial" charset="0"/>
                <a:cs typeface="Arial" charset="0"/>
              </a:rPr>
              <a:t>-Jen Lin. Field-aware Factorization Machines for CTR Prediction, Proceedings of the 10th ACM Conference on Recommender Systems, 2016</a:t>
            </a:r>
            <a:endParaRPr kumimoji="1" lang="en-US" altLang="zh-CN" dirty="0">
              <a:latin typeface="Arial" charset="0"/>
              <a:ea typeface="Arial" charset="0"/>
              <a:cs typeface="Arial" charset="0"/>
            </a:endParaRPr>
          </a:p>
          <a:p>
            <a:pPr marL="457200" indent="-457200">
              <a:lnSpc>
                <a:spcPct val="100000"/>
              </a:lnSpc>
              <a:spcBef>
                <a:spcPts val="0"/>
              </a:spcBef>
              <a:buClr>
                <a:schemeClr val="tx1"/>
              </a:buClr>
              <a:buFont typeface="Arial" charset="0"/>
              <a:buChar char="•"/>
            </a:pPr>
            <a:r>
              <a:rPr kumimoji="1" lang="zh-CN" altLang="en-US" dirty="0">
                <a:solidFill>
                  <a:srgbClr val="C00000"/>
                </a:solidFill>
              </a:rPr>
              <a:t>场</a:t>
            </a:r>
            <a:r>
              <a:rPr kumimoji="1" lang="zh-CN" altLang="en-US" dirty="0"/>
              <a:t>（</a:t>
            </a:r>
            <a:r>
              <a:rPr kumimoji="1" lang="en-US" altLang="zh-CN" dirty="0"/>
              <a:t>field</a:t>
            </a:r>
            <a:r>
              <a:rPr kumimoji="1" lang="zh-CN" altLang="en-US" dirty="0"/>
              <a:t>）：由同一个</a:t>
            </a:r>
            <a:r>
              <a:rPr kumimoji="1" lang="zh-CN" altLang="en-US" dirty="0" smtClean="0"/>
              <a:t>（离散型）</a:t>
            </a:r>
            <a:r>
              <a:rPr kumimoji="1" lang="zh-CN" altLang="en-US" dirty="0"/>
              <a:t>特征经过（</a:t>
            </a:r>
            <a:r>
              <a:rPr kumimoji="1" lang="en-US" altLang="zh-CN" dirty="0"/>
              <a:t>One</a:t>
            </a:r>
            <a:r>
              <a:rPr kumimoji="1" lang="zh-CN" altLang="en-US" dirty="0"/>
              <a:t> </a:t>
            </a:r>
            <a:r>
              <a:rPr kumimoji="1" lang="en-US" altLang="zh-CN" dirty="0"/>
              <a:t>Hot</a:t>
            </a:r>
            <a:r>
              <a:rPr kumimoji="1" lang="zh-CN" altLang="en-US" dirty="0"/>
              <a:t>）编码得到的特征属于同一个</a:t>
            </a:r>
            <a:r>
              <a:rPr kumimoji="1" lang="en-US" altLang="zh-CN" dirty="0"/>
              <a:t>field</a:t>
            </a:r>
          </a:p>
          <a:p>
            <a:pPr marL="457200" indent="-457200">
              <a:lnSpc>
                <a:spcPct val="100000"/>
              </a:lnSpc>
              <a:spcBef>
                <a:spcPts val="0"/>
              </a:spcBef>
              <a:buClr>
                <a:schemeClr val="tx1"/>
              </a:buClr>
              <a:buFont typeface="Arial" charset="0"/>
              <a:buChar char="•"/>
            </a:pPr>
            <a:endParaRPr kumimoji="1" lang="en-US" altLang="zh-CN" dirty="0"/>
          </a:p>
          <a:p>
            <a:pPr marL="457200" indent="-457200">
              <a:lnSpc>
                <a:spcPct val="100000"/>
              </a:lnSpc>
              <a:spcBef>
                <a:spcPts val="0"/>
              </a:spcBef>
              <a:buClr>
                <a:schemeClr val="tx1"/>
              </a:buClr>
              <a:buFont typeface="Arial" charset="0"/>
              <a:buChar char="•"/>
            </a:pPr>
            <a:endParaRPr kumimoji="1" lang="en-US" altLang="zh-CN" dirty="0"/>
          </a:p>
          <a:p>
            <a:pPr marL="457200" indent="-457200">
              <a:lnSpc>
                <a:spcPct val="100000"/>
              </a:lnSpc>
              <a:spcBef>
                <a:spcPts val="0"/>
              </a:spcBef>
              <a:buClr>
                <a:schemeClr val="tx1"/>
              </a:buClr>
              <a:buFont typeface="Arial" charset="0"/>
              <a:buChar char="•"/>
            </a:pPr>
            <a:endParaRPr kumimoji="1" lang="en-US" altLang="zh-CN" dirty="0"/>
          </a:p>
          <a:p>
            <a:pPr marL="457200" indent="-457200">
              <a:lnSpc>
                <a:spcPct val="100000"/>
              </a:lnSpc>
              <a:spcBef>
                <a:spcPts val="0"/>
              </a:spcBef>
              <a:buClr>
                <a:schemeClr val="tx1"/>
              </a:buClr>
              <a:buFont typeface="Arial" charset="0"/>
              <a:buChar char="•"/>
            </a:pPr>
            <a:endParaRPr kumimoji="1" lang="en-US" altLang="zh-CN" dirty="0"/>
          </a:p>
          <a:p>
            <a:pPr marL="457200" indent="-457200">
              <a:lnSpc>
                <a:spcPct val="100000"/>
              </a:lnSpc>
              <a:spcBef>
                <a:spcPts val="0"/>
              </a:spcBef>
              <a:buClr>
                <a:schemeClr val="tx1"/>
              </a:buClr>
              <a:buFont typeface="Arial" charset="0"/>
              <a:buChar char="•"/>
            </a:pPr>
            <a:endParaRPr kumimoji="1" lang="zh-CN" altLang="en-US" dirty="0"/>
          </a:p>
        </p:txBody>
      </p:sp>
      <p:sp>
        <p:nvSpPr>
          <p:cNvPr id="2" name="标题 1"/>
          <p:cNvSpPr>
            <a:spLocks noGrp="1"/>
          </p:cNvSpPr>
          <p:nvPr>
            <p:ph type="title"/>
          </p:nvPr>
        </p:nvSpPr>
        <p:spPr/>
        <p:txBody>
          <a:bodyPr>
            <a:normAutofit/>
          </a:bodyPr>
          <a:lstStyle/>
          <a:p>
            <a:r>
              <a:rPr lang="en-US" altLang="zh-CN" dirty="0"/>
              <a:t>Field-aware Factorization Machines </a:t>
            </a:r>
            <a:endParaRPr kumimoji="1" lang="zh-CN" altLang="en-US" dirty="0"/>
          </a:p>
        </p:txBody>
      </p:sp>
      <p:pic>
        <p:nvPicPr>
          <p:cNvPr id="4" name="图片 3"/>
          <p:cNvPicPr>
            <a:picLocks noChangeAspect="1"/>
          </p:cNvPicPr>
          <p:nvPr/>
        </p:nvPicPr>
        <p:blipFill>
          <a:blip r:embed="rId3"/>
          <a:stretch>
            <a:fillRect/>
          </a:stretch>
        </p:blipFill>
        <p:spPr>
          <a:xfrm>
            <a:off x="1288571" y="4149080"/>
            <a:ext cx="9793088" cy="1524589"/>
          </a:xfrm>
          <a:prstGeom prst="rect">
            <a:avLst/>
          </a:prstGeom>
        </p:spPr>
      </p:pic>
      <p:sp>
        <p:nvSpPr>
          <p:cNvPr id="5" name="矩形 4"/>
          <p:cNvSpPr/>
          <p:nvPr/>
        </p:nvSpPr>
        <p:spPr>
          <a:xfrm>
            <a:off x="2159563" y="4149080"/>
            <a:ext cx="2496277" cy="192021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6" name="文本框 5"/>
          <p:cNvSpPr txBox="1"/>
          <p:nvPr/>
        </p:nvSpPr>
        <p:spPr>
          <a:xfrm>
            <a:off x="2159563" y="5601339"/>
            <a:ext cx="2412840" cy="461665"/>
          </a:xfrm>
          <a:prstGeom prst="rect">
            <a:avLst/>
          </a:prstGeom>
          <a:noFill/>
        </p:spPr>
        <p:txBody>
          <a:bodyPr wrap="none" rtlCol="0">
            <a:spAutoFit/>
          </a:bodyPr>
          <a:lstStyle/>
          <a:p>
            <a:r>
              <a:rPr kumimoji="1" lang="en-US" altLang="zh-CN" sz="2400" dirty="0">
                <a:solidFill>
                  <a:srgbClr val="C00000"/>
                </a:solidFill>
                <a:latin typeface="Microsoft YaHei" charset="-122"/>
                <a:ea typeface="Microsoft YaHei" charset="-122"/>
                <a:cs typeface="Microsoft YaHei" charset="-122"/>
              </a:rPr>
              <a:t>field </a:t>
            </a:r>
            <a:r>
              <a:rPr kumimoji="1" lang="en-US" altLang="zh-CN" sz="2400">
                <a:solidFill>
                  <a:srgbClr val="C00000"/>
                </a:solidFill>
                <a:latin typeface="Microsoft YaHei" charset="-122"/>
                <a:ea typeface="Microsoft YaHei" charset="-122"/>
                <a:cs typeface="Microsoft YaHei" charset="-122"/>
              </a:rPr>
              <a:t>= Country</a:t>
            </a:r>
            <a:endParaRPr kumimoji="1" lang="zh-CN" altLang="en-US" sz="2400" dirty="0">
              <a:solidFill>
                <a:srgbClr val="C00000"/>
              </a:solidFill>
              <a:latin typeface="Microsoft YaHei" charset="-122"/>
              <a:ea typeface="Microsoft YaHei" charset="-122"/>
              <a:cs typeface="Microsoft YaHei" charset="-122"/>
            </a:endParaRPr>
          </a:p>
        </p:txBody>
      </p:sp>
      <p:sp>
        <p:nvSpPr>
          <p:cNvPr id="7" name="矩形 6"/>
          <p:cNvSpPr/>
          <p:nvPr/>
        </p:nvSpPr>
        <p:spPr>
          <a:xfrm>
            <a:off x="8355699" y="4173568"/>
            <a:ext cx="2924877" cy="1920213"/>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8" name="文本框 7"/>
          <p:cNvSpPr txBox="1"/>
          <p:nvPr/>
        </p:nvSpPr>
        <p:spPr>
          <a:xfrm>
            <a:off x="8355698" y="5625827"/>
            <a:ext cx="2514828" cy="461665"/>
          </a:xfrm>
          <a:prstGeom prst="rect">
            <a:avLst/>
          </a:prstGeom>
          <a:noFill/>
        </p:spPr>
        <p:txBody>
          <a:bodyPr wrap="square" rtlCol="0">
            <a:spAutoFit/>
          </a:bodyPr>
          <a:lstStyle/>
          <a:p>
            <a:r>
              <a:rPr kumimoji="1" lang="en-US" altLang="zh-CN" sz="2400" dirty="0">
                <a:solidFill>
                  <a:srgbClr val="C00000"/>
                </a:solidFill>
                <a:latin typeface="Microsoft YaHei" charset="-122"/>
                <a:ea typeface="Microsoft YaHei" charset="-122"/>
                <a:cs typeface="Microsoft YaHei" charset="-122"/>
              </a:rPr>
              <a:t>field = </a:t>
            </a:r>
            <a:r>
              <a:rPr kumimoji="1" lang="en-US" altLang="zh-CN" sz="2400" dirty="0" err="1">
                <a:solidFill>
                  <a:srgbClr val="C00000"/>
                </a:solidFill>
                <a:latin typeface="Microsoft YaHei" charset="-122"/>
                <a:ea typeface="Microsoft YaHei" charset="-122"/>
                <a:cs typeface="Microsoft YaHei" charset="-122"/>
              </a:rPr>
              <a:t>Ad_type</a:t>
            </a:r>
            <a:endParaRPr kumimoji="1" lang="zh-CN" altLang="en-US" sz="2400" dirty="0">
              <a:solidFill>
                <a:srgbClr val="C00000"/>
              </a:solidFill>
              <a:latin typeface="Microsoft YaHei" charset="-122"/>
              <a:ea typeface="Microsoft YaHei" charset="-122"/>
              <a:cs typeface="Microsoft YaHei" charset="-122"/>
            </a:endParaRPr>
          </a:p>
        </p:txBody>
      </p:sp>
      <p:sp>
        <p:nvSpPr>
          <p:cNvPr id="9" name="矩形 8"/>
          <p:cNvSpPr/>
          <p:nvPr/>
        </p:nvSpPr>
        <p:spPr>
          <a:xfrm>
            <a:off x="1244247" y="6429818"/>
            <a:ext cx="10468378" cy="400110"/>
          </a:xfrm>
          <a:prstGeom prst="rect">
            <a:avLst/>
          </a:prstGeom>
        </p:spPr>
        <p:txBody>
          <a:bodyPr wrap="square">
            <a:spAutoFit/>
          </a:bodyPr>
          <a:lstStyle/>
          <a:p>
            <a:r>
              <a:rPr lang="zh-CN" altLang="en-US" sz="2000">
                <a:latin typeface="Arial" charset="0"/>
                <a:ea typeface="Arial" charset="0"/>
                <a:cs typeface="Arial" charset="0"/>
              </a:rPr>
              <a:t>https://tech.meituan.com/deep-understanding-of-ffm-principles-and-practices.html</a:t>
            </a:r>
          </a:p>
        </p:txBody>
      </p:sp>
    </p:spTree>
    <p:extLst>
      <p:ext uri="{BB962C8B-B14F-4D97-AF65-F5344CB8AC3E}">
        <p14:creationId xmlns:p14="http://schemas.microsoft.com/office/powerpoint/2010/main" val="1266355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normAutofit/>
              </a:bodyPr>
              <a:lstStyle/>
              <a:p>
                <a:pPr>
                  <a:buClr>
                    <a:srgbClr val="09405E"/>
                  </a:buClr>
                  <a:buFont typeface="Wingdings" charset="2"/>
                  <a:buChar char="n"/>
                </a:pPr>
                <a:r>
                  <a:rPr lang="zh-CN" altLang="en-US" dirty="0"/>
                  <a:t>在</a:t>
                </a:r>
                <a:r>
                  <a:rPr lang="en-US" altLang="zh-CN" dirty="0"/>
                  <a:t>FFM</a:t>
                </a:r>
                <a:r>
                  <a:rPr lang="zh-CN" altLang="en-US" dirty="0"/>
                  <a:t>中，每一维特征</a:t>
                </a:r>
                <a14:m>
                  <m:oMath xmlns:m="http://schemas.openxmlformats.org/officeDocument/2006/math">
                    <m:r>
                      <a:rPr lang="en-US" altLang="zh-CN" i="1" dirty="0" smtClean="0">
                        <a:latin typeface="Cambria Math" charset="0"/>
                      </a:rPr>
                      <m:t>𝑥</m:t>
                    </m:r>
                    <m:r>
                      <a:rPr lang="en-US" altLang="zh-CN" i="1" baseline="-25000" dirty="0">
                        <a:latin typeface="Cambria Math" charset="0"/>
                      </a:rPr>
                      <m:t>𝑖</m:t>
                    </m:r>
                  </m:oMath>
                </a14:m>
                <a:r>
                  <a:rPr lang="zh-CN" altLang="en-US" dirty="0"/>
                  <a:t>，针对其它特征的每一种</a:t>
                </a:r>
                <a:r>
                  <a:rPr lang="en-US" altLang="zh-CN" dirty="0"/>
                  <a:t> "field” </a:t>
                </a:r>
                <a14:m>
                  <m:oMath xmlns:m="http://schemas.openxmlformats.org/officeDocument/2006/math">
                    <m:r>
                      <a:rPr lang="en-US" altLang="zh-CN" i="1" dirty="0" smtClean="0">
                        <a:latin typeface="Cambria Math" charset="0"/>
                      </a:rPr>
                      <m:t>𝑓</m:t>
                    </m:r>
                    <m:r>
                      <a:rPr lang="en-US" altLang="zh-CN" i="1" baseline="-25000" dirty="0">
                        <a:latin typeface="Cambria Math" charset="0"/>
                      </a:rPr>
                      <m:t>𝑗</m:t>
                    </m:r>
                  </m:oMath>
                </a14:m>
                <a:r>
                  <a:rPr lang="zh-CN" altLang="en-US" dirty="0"/>
                  <a:t>，都会学习一个隐向量</a:t>
                </a:r>
                <a:r>
                  <a:rPr lang="en-US" altLang="zh-CN" i="1" baseline="-25000" dirty="0"/>
                  <a:t> </a:t>
                </a:r>
                <a:r>
                  <a:rPr lang="en-US" altLang="zh-CN" i="1" dirty="0"/>
                  <a:t>      </a:t>
                </a:r>
              </a:p>
              <a:p>
                <a:pPr marL="800100" lvl="1" indent="-342900">
                  <a:buClr>
                    <a:srgbClr val="09405E"/>
                  </a:buClr>
                  <a:buFont typeface="Wingdings" charset="2"/>
                  <a:buChar char="n"/>
                </a:pPr>
                <a:r>
                  <a:rPr lang="zh-CN" altLang="en-US" sz="2400" dirty="0"/>
                  <a:t>隐向量不仅与特征</a:t>
                </a:r>
                <a14:m>
                  <m:oMath xmlns:m="http://schemas.openxmlformats.org/officeDocument/2006/math">
                    <m:r>
                      <a:rPr lang="en-US" altLang="zh-CN" sz="2400" i="1" dirty="0" smtClean="0">
                        <a:latin typeface="Cambria Math" charset="0"/>
                      </a:rPr>
                      <m:t>𝑥</m:t>
                    </m:r>
                    <m:r>
                      <a:rPr lang="en-US" altLang="zh-CN" sz="2400" i="1" baseline="-25000" dirty="0">
                        <a:latin typeface="Cambria Math" charset="0"/>
                      </a:rPr>
                      <m:t>𝑖</m:t>
                    </m:r>
                  </m:oMath>
                </a14:m>
                <a:r>
                  <a:rPr lang="zh-CN" altLang="en-US" sz="2400" dirty="0"/>
                  <a:t>相关，也与</a:t>
                </a:r>
                <a:r>
                  <a:rPr lang="en-US" altLang="zh-CN" sz="2400" dirty="0"/>
                  <a:t>field </a:t>
                </a:r>
                <a14:m>
                  <m:oMath xmlns:m="http://schemas.openxmlformats.org/officeDocument/2006/math">
                    <m:r>
                      <a:rPr lang="en-US" altLang="zh-CN" sz="2400" i="1" dirty="0" smtClean="0">
                        <a:latin typeface="Cambria Math" charset="0"/>
                      </a:rPr>
                      <m:t>𝑓</m:t>
                    </m:r>
                    <m:r>
                      <a:rPr lang="en-US" altLang="zh-CN" sz="2400" i="1" baseline="-25000" dirty="0">
                        <a:latin typeface="Cambria Math" charset="0"/>
                      </a:rPr>
                      <m:t>𝑗</m:t>
                    </m:r>
                    <m:r>
                      <a:rPr lang="en-US" altLang="zh-CN" sz="2400" i="1" baseline="-25000" dirty="0">
                        <a:latin typeface="Cambria Math" charset="0"/>
                      </a:rPr>
                      <m:t> </m:t>
                    </m:r>
                  </m:oMath>
                </a14:m>
                <a:r>
                  <a:rPr lang="zh-CN" altLang="en-US" sz="2400" dirty="0"/>
                  <a:t>相关</a:t>
                </a:r>
                <a:endParaRPr lang="en-US" altLang="zh-CN" sz="2400" dirty="0"/>
              </a:p>
              <a:p>
                <a:pPr>
                  <a:buClr>
                    <a:srgbClr val="09405E"/>
                  </a:buClr>
                  <a:buFont typeface="Wingdings" charset="2"/>
                  <a:buChar char="n"/>
                </a:pPr>
                <a:r>
                  <a:rPr lang="zh-CN" altLang="en-US" dirty="0"/>
                  <a:t>假设样本一共有</a:t>
                </a:r>
                <a14:m>
                  <m:oMath xmlns:m="http://schemas.openxmlformats.org/officeDocument/2006/math">
                    <m:r>
                      <a:rPr lang="en-US" altLang="zh-CN" i="1" dirty="0" smtClean="0">
                        <a:latin typeface="Cambria Math" charset="0"/>
                      </a:rPr>
                      <m:t>𝐷</m:t>
                    </m:r>
                  </m:oMath>
                </a14:m>
                <a:r>
                  <a:rPr lang="zh-CN" altLang="en-US" dirty="0" smtClean="0"/>
                  <a:t>维特</a:t>
                </a:r>
                <a:r>
                  <a:rPr lang="zh-CN" altLang="en-US" dirty="0"/>
                  <a:t>征</a:t>
                </a:r>
                <a:r>
                  <a:rPr lang="en-US" altLang="zh-CN" dirty="0"/>
                  <a:t>, </a:t>
                </a:r>
                <a:r>
                  <a:rPr lang="zh-CN" altLang="en-US" dirty="0"/>
                  <a:t>这</a:t>
                </a:r>
                <a14:m>
                  <m:oMath xmlns:m="http://schemas.openxmlformats.org/officeDocument/2006/math">
                    <m:r>
                      <a:rPr lang="en-US" altLang="zh-CN" i="1" dirty="0">
                        <a:latin typeface="Cambria Math" charset="0"/>
                      </a:rPr>
                      <m:t>𝐷</m:t>
                    </m:r>
                  </m:oMath>
                </a14:m>
                <a:r>
                  <a:rPr lang="zh-CN" altLang="en-US" dirty="0"/>
                  <a:t>维特征属于</a:t>
                </a:r>
                <a14:m>
                  <m:oMath xmlns:m="http://schemas.openxmlformats.org/officeDocument/2006/math">
                    <m:r>
                      <a:rPr lang="en-US" altLang="zh-CN" i="1" dirty="0" smtClean="0">
                        <a:latin typeface="Cambria Math" charset="0"/>
                      </a:rPr>
                      <m:t>𝐹</m:t>
                    </m:r>
                  </m:oMath>
                </a14:m>
                <a:r>
                  <a:rPr lang="zh-CN" altLang="en-US" dirty="0"/>
                  <a:t>个</a:t>
                </a:r>
                <a:r>
                  <a:rPr lang="en-US" altLang="zh-CN" dirty="0"/>
                  <a:t>field</a:t>
                </a:r>
                <a:r>
                  <a:rPr lang="zh-CN" altLang="en-US" dirty="0"/>
                  <a:t>，则</a:t>
                </a:r>
                <a:r>
                  <a:rPr lang="en-US" altLang="zh-CN" dirty="0"/>
                  <a:t>FFM</a:t>
                </a:r>
                <a:r>
                  <a:rPr lang="zh-CN" altLang="en-US" dirty="0"/>
                  <a:t>的二次项有</a:t>
                </a:r>
                <a14:m>
                  <m:oMath xmlns:m="http://schemas.openxmlformats.org/officeDocument/2006/math">
                    <m:r>
                      <a:rPr lang="en-US" altLang="zh-CN" i="1" dirty="0" smtClean="0">
                        <a:latin typeface="Cambria Math" charset="0"/>
                      </a:rPr>
                      <m:t>𝐷</m:t>
                    </m:r>
                    <m:r>
                      <a:rPr lang="zh-CN" altLang="en-US" i="1" dirty="0">
                        <a:latin typeface="Cambria Math" charset="0"/>
                        <a:ea typeface="Cambria Math" charset="0"/>
                        <a:cs typeface="Cambria Math" charset="0"/>
                      </a:rPr>
                      <m:t>×</m:t>
                    </m:r>
                    <m:r>
                      <a:rPr lang="en-US" altLang="zh-CN" i="1" dirty="0">
                        <a:latin typeface="Cambria Math" charset="0"/>
                      </a:rPr>
                      <m:t>𝐹</m:t>
                    </m:r>
                  </m:oMath>
                </a14:m>
                <a:r>
                  <a:rPr lang="zh-CN" altLang="en-US" dirty="0"/>
                  <a:t>个隐向量</a:t>
                </a:r>
                <a:endParaRPr lang="en-US" altLang="zh-CN" dirty="0"/>
              </a:p>
              <a:p>
                <a:pPr marL="800100" lvl="1" indent="-342900">
                  <a:buClr>
                    <a:srgbClr val="09405E"/>
                  </a:buClr>
                  <a:buFont typeface="Wingdings" charset="2"/>
                  <a:buChar char="n"/>
                </a:pPr>
                <a:r>
                  <a:rPr lang="en-US" altLang="zh-CN" sz="2400" dirty="0"/>
                  <a:t>FM</a:t>
                </a:r>
                <a:r>
                  <a:rPr lang="zh-CN" altLang="en-US" sz="2400" dirty="0"/>
                  <a:t>模型中，每一维特征的隐向量只有</a:t>
                </a:r>
                <a:r>
                  <a:rPr lang="en-US" altLang="zh-CN" sz="2400" dirty="0"/>
                  <a:t>1</a:t>
                </a:r>
                <a:r>
                  <a:rPr lang="zh-CN" altLang="en-US" sz="2400" dirty="0"/>
                  <a:t>个 </a:t>
                </a:r>
                <a:r>
                  <a:rPr lang="zh-CN" altLang="en-US" sz="2400" dirty="0">
                    <a:sym typeface="Wingdings"/>
                  </a:rPr>
                  <a:t></a:t>
                </a:r>
                <a:r>
                  <a:rPr lang="en-US" altLang="zh-CN" sz="2400" dirty="0">
                    <a:sym typeface="Wingdings"/>
                  </a:rPr>
                  <a:t> </a:t>
                </a:r>
                <a:r>
                  <a:rPr lang="en-US" altLang="zh-CN" sz="2400" dirty="0"/>
                  <a:t>FM</a:t>
                </a:r>
                <a:r>
                  <a:rPr lang="zh-CN" altLang="en-US" sz="2400" dirty="0"/>
                  <a:t>可以看作</a:t>
                </a:r>
                <a:r>
                  <a:rPr lang="en-US" altLang="zh-CN" sz="2400" dirty="0"/>
                  <a:t>FFM</a:t>
                </a:r>
                <a:r>
                  <a:rPr lang="zh-CN" altLang="en-US" sz="2400" dirty="0"/>
                  <a:t>的特例</a:t>
                </a:r>
                <a:r>
                  <a:rPr lang="en-US" altLang="zh-CN" sz="2400" dirty="0"/>
                  <a:t>: </a:t>
                </a:r>
                <a14:m>
                  <m:oMath xmlns:m="http://schemas.openxmlformats.org/officeDocument/2006/math">
                    <m:r>
                      <a:rPr lang="en-US" altLang="zh-CN" sz="2400" i="1" dirty="0" smtClean="0">
                        <a:latin typeface="Cambria Math" charset="0"/>
                      </a:rPr>
                      <m:t>𝐹</m:t>
                    </m:r>
                  </m:oMath>
                </a14:m>
                <a:r>
                  <a:rPr lang="en-US" altLang="zh-CN" sz="2400" dirty="0"/>
                  <a:t>=1(</a:t>
                </a:r>
                <a:r>
                  <a:rPr lang="zh-CN" altLang="en-US" sz="2400" dirty="0"/>
                  <a:t>所有特征都归属到一个</a:t>
                </a:r>
                <a:r>
                  <a:rPr lang="en-US" altLang="zh-CN" sz="2400" dirty="0"/>
                  <a:t>field)</a:t>
                </a:r>
                <a:r>
                  <a:rPr lang="zh-CN" altLang="en-US" sz="2400" dirty="0"/>
                  <a:t> </a:t>
                </a:r>
                <a:endParaRPr lang="en-US" altLang="zh-CN" sz="2400" dirty="0"/>
              </a:p>
              <a:p>
                <a:pPr>
                  <a:buClr>
                    <a:srgbClr val="09405E"/>
                  </a:buClr>
                  <a:buFont typeface="Wingdings" charset="2"/>
                  <a:buChar char="n"/>
                </a:pPr>
                <a:r>
                  <a:rPr lang="zh-CN" altLang="en-US" dirty="0"/>
                  <a:t>根据</a:t>
                </a:r>
                <a:r>
                  <a:rPr lang="en-US" altLang="zh-CN" dirty="0"/>
                  <a:t>FFM</a:t>
                </a:r>
                <a:r>
                  <a:rPr lang="zh-CN" altLang="en-US" dirty="0"/>
                  <a:t>的</a:t>
                </a:r>
                <a:r>
                  <a:rPr lang="en-US" altLang="zh-CN" dirty="0"/>
                  <a:t>field</a:t>
                </a:r>
                <a:r>
                  <a:rPr lang="zh-CN" altLang="en-US" dirty="0"/>
                  <a:t>敏感特性，可以导出其模型方程：</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l="-964" r="-510"/>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kumimoji="1" lang="en-US" altLang="zh-CN" dirty="0" smtClean="0"/>
              <a:t>FFM</a:t>
            </a:r>
            <a:endParaRPr kumimoji="1" lang="zh-CN" altLang="en-US" dirty="0"/>
          </a:p>
        </p:txBody>
      </p:sp>
      <p:pic>
        <p:nvPicPr>
          <p:cNvPr id="4" name="图片 3"/>
          <p:cNvPicPr>
            <a:picLocks noChangeAspect="1"/>
          </p:cNvPicPr>
          <p:nvPr/>
        </p:nvPicPr>
        <p:blipFill>
          <a:blip r:embed="rId4"/>
          <a:stretch>
            <a:fillRect/>
          </a:stretch>
        </p:blipFill>
        <p:spPr>
          <a:xfrm>
            <a:off x="3946627" y="1881400"/>
            <a:ext cx="890345" cy="607053"/>
          </a:xfrm>
          <a:prstGeom prst="rect">
            <a:avLst/>
          </a:prstGeom>
        </p:spPr>
      </p:pic>
      <p:pic>
        <p:nvPicPr>
          <p:cNvPr id="5" name="图片 4"/>
          <p:cNvPicPr>
            <a:picLocks noChangeAspect="1"/>
          </p:cNvPicPr>
          <p:nvPr/>
        </p:nvPicPr>
        <p:blipFill>
          <a:blip r:embed="rId5"/>
          <a:stretch>
            <a:fillRect/>
          </a:stretch>
        </p:blipFill>
        <p:spPr>
          <a:xfrm>
            <a:off x="1446332" y="5544208"/>
            <a:ext cx="7991753" cy="1155832"/>
          </a:xfrm>
          <a:prstGeom prst="rect">
            <a:avLst/>
          </a:prstGeom>
        </p:spPr>
      </p:pic>
    </p:spTree>
    <p:extLst>
      <p:ext uri="{BB962C8B-B14F-4D97-AF65-F5344CB8AC3E}">
        <p14:creationId xmlns:p14="http://schemas.microsoft.com/office/powerpoint/2010/main" val="210527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normAutofit/>
              </a:bodyPr>
              <a:lstStyle/>
              <a:p>
                <a:pPr marL="457200" indent="-457200">
                  <a:buClr>
                    <a:schemeClr val="tx1"/>
                  </a:buClr>
                  <a:buFont typeface="Arial" charset="0"/>
                  <a:buChar char="•"/>
                </a:pPr>
                <a:r>
                  <a:rPr kumimoji="1" lang="en-US" altLang="zh-CN" dirty="0" smtClean="0"/>
                  <a:t>FFM</a:t>
                </a:r>
                <a:r>
                  <a:rPr kumimoji="1" lang="zh-CN" altLang="en-US" dirty="0"/>
                  <a:t>模型：</a:t>
                </a:r>
                <a:endParaRPr kumimoji="1" lang="en-US" altLang="zh-CN" dirty="0"/>
              </a:p>
              <a:p>
                <a:pPr marL="457200" indent="-457200">
                  <a:buClr>
                    <a:schemeClr val="tx1"/>
                  </a:buClr>
                  <a:buFont typeface="Arial" charset="0"/>
                  <a:buChar char="•"/>
                </a:pPr>
                <a:endParaRPr kumimoji="1" lang="en-US" altLang="zh-CN" dirty="0"/>
              </a:p>
              <a:p>
                <a:pPr marL="457200" indent="-457200">
                  <a:buClr>
                    <a:schemeClr val="tx1"/>
                  </a:buClr>
                  <a:buFont typeface="Arial" charset="0"/>
                  <a:buChar char="•"/>
                </a:pPr>
                <a:r>
                  <a:rPr lang="zh-CN" altLang="en-US" dirty="0"/>
                  <a:t>如果隐向量的长度为</a:t>
                </a:r>
                <a14:m>
                  <m:oMath xmlns:m="http://schemas.openxmlformats.org/officeDocument/2006/math">
                    <m:r>
                      <a:rPr lang="en-US" altLang="zh-CN" i="1" dirty="0" smtClean="0">
                        <a:latin typeface="Cambria Math" charset="0"/>
                      </a:rPr>
                      <m:t>𝐾</m:t>
                    </m:r>
                  </m:oMath>
                </a14:m>
                <a:r>
                  <a:rPr lang="zh-CN" altLang="en-US" dirty="0"/>
                  <a:t>，则</a:t>
                </a:r>
                <a:r>
                  <a:rPr lang="en-US" altLang="zh-CN" dirty="0"/>
                  <a:t>FFM</a:t>
                </a:r>
                <a:r>
                  <a:rPr lang="zh-CN" altLang="en-US" dirty="0"/>
                  <a:t>的二次参数有</a:t>
                </a:r>
                <a14:m>
                  <m:oMath xmlns:m="http://schemas.openxmlformats.org/officeDocument/2006/math">
                    <m:r>
                      <a:rPr lang="en-US" altLang="zh-CN" i="1" dirty="0" smtClean="0">
                        <a:latin typeface="Cambria Math" charset="0"/>
                      </a:rPr>
                      <m:t>𝐷</m:t>
                    </m:r>
                    <m:r>
                      <a:rPr lang="en-US" altLang="zh-CN" i="1" dirty="0" smtClean="0">
                        <a:latin typeface="Cambria Math" charset="0"/>
                      </a:rPr>
                      <m:t>×</m:t>
                    </m:r>
                    <m:r>
                      <a:rPr lang="en-US" altLang="zh-CN" i="1" dirty="0">
                        <a:latin typeface="Cambria Math" charset="0"/>
                      </a:rPr>
                      <m:t>𝐹</m:t>
                    </m:r>
                    <m:r>
                      <a:rPr lang="en-US" altLang="zh-CN" i="1" dirty="0" smtClean="0">
                        <a:latin typeface="Cambria Math" charset="0"/>
                      </a:rPr>
                      <m:t>×</m:t>
                    </m:r>
                    <m:r>
                      <a:rPr lang="en-US" altLang="zh-CN" i="1" dirty="0">
                        <a:latin typeface="Cambria Math" charset="0"/>
                      </a:rPr>
                      <m:t>𝐾</m:t>
                    </m:r>
                    <m:r>
                      <a:rPr lang="en-US" altLang="zh-CN" i="1" dirty="0">
                        <a:latin typeface="Cambria Math" charset="0"/>
                      </a:rPr>
                      <m:t> </m:t>
                    </m:r>
                  </m:oMath>
                </a14:m>
                <a:r>
                  <a:rPr lang="zh-CN" altLang="en-US" dirty="0"/>
                  <a:t>个</a:t>
                </a:r>
                <a:r>
                  <a:rPr lang="zh-CN" altLang="en-US" dirty="0" smtClean="0"/>
                  <a:t>，</a:t>
                </a:r>
                <a:r>
                  <a:rPr lang="en-US" altLang="zh-CN" dirty="0" smtClean="0"/>
                  <a:t>FM</a:t>
                </a:r>
                <a:r>
                  <a:rPr lang="zh-CN" altLang="en-US" dirty="0"/>
                  <a:t>模型的</a:t>
                </a:r>
                <a:r>
                  <a:rPr lang="zh-CN" altLang="en-US" dirty="0" smtClean="0"/>
                  <a:t>参数有</a:t>
                </a:r>
                <a14:m>
                  <m:oMath xmlns:m="http://schemas.openxmlformats.org/officeDocument/2006/math">
                    <m:r>
                      <a:rPr lang="en-US" altLang="zh-CN" i="1" dirty="0" smtClean="0">
                        <a:latin typeface="Cambria Math" charset="0"/>
                      </a:rPr>
                      <m:t>𝐷</m:t>
                    </m:r>
                    <m:r>
                      <a:rPr lang="zh-CN" altLang="en-US" i="1" dirty="0">
                        <a:latin typeface="Cambria Math" charset="0"/>
                      </a:rPr>
                      <m:t>×</m:t>
                    </m:r>
                    <m:r>
                      <a:rPr lang="en-US" altLang="zh-CN" i="1" dirty="0">
                        <a:latin typeface="Cambria Math" charset="0"/>
                      </a:rPr>
                      <m:t>𝐾</m:t>
                    </m:r>
                    <m:r>
                      <a:rPr lang="en-US" altLang="zh-CN" i="1" dirty="0">
                        <a:latin typeface="Cambria Math" charset="0"/>
                      </a:rPr>
                      <m:t> </m:t>
                    </m:r>
                  </m:oMath>
                </a14:m>
                <a:r>
                  <a:rPr lang="zh-CN" altLang="en-US" dirty="0"/>
                  <a:t>个。</a:t>
                </a:r>
                <a:endParaRPr lang="en-US" altLang="zh-CN" dirty="0"/>
              </a:p>
              <a:p>
                <a:pPr marL="457200" indent="-457200">
                  <a:buClr>
                    <a:schemeClr val="tx1"/>
                  </a:buClr>
                  <a:buFont typeface="Arial" charset="0"/>
                  <a:buChar char="•"/>
                </a:pPr>
                <a:r>
                  <a:rPr lang="zh-CN" altLang="en-US" dirty="0"/>
                  <a:t>此外，由于隐向量与</a:t>
                </a:r>
                <a:r>
                  <a:rPr lang="en-US" altLang="zh-CN" dirty="0"/>
                  <a:t>field</a:t>
                </a:r>
                <a:r>
                  <a:rPr lang="zh-CN" altLang="en-US" dirty="0"/>
                  <a:t>相关，</a:t>
                </a:r>
                <a:r>
                  <a:rPr lang="en-US" altLang="zh-CN" dirty="0"/>
                  <a:t>FFM</a:t>
                </a:r>
                <a:r>
                  <a:rPr lang="zh-CN" altLang="en-US" dirty="0"/>
                  <a:t>二次项并不能够化简，所以时间复杂度是</a:t>
                </a:r>
                <a14:m>
                  <m:oMath xmlns:m="http://schemas.openxmlformats.org/officeDocument/2006/math">
                    <m:r>
                      <a:rPr lang="en-US" altLang="zh-CN" i="1" dirty="0" smtClean="0">
                        <a:latin typeface="Cambria Math" charset="0"/>
                      </a:rPr>
                      <m:t>𝑂</m:t>
                    </m:r>
                    <m:r>
                      <a:rPr lang="en-US" altLang="zh-CN" i="1" dirty="0" smtClean="0">
                        <a:latin typeface="Cambria Math" charset="0"/>
                      </a:rPr>
                      <m:t>(</m:t>
                    </m:r>
                    <m:r>
                      <a:rPr lang="en-US" altLang="zh-CN" i="1" dirty="0" smtClean="0">
                        <a:latin typeface="Cambria Math" charset="0"/>
                      </a:rPr>
                      <m:t>𝐾𝐷</m:t>
                    </m:r>
                    <m:r>
                      <a:rPr lang="en-US" altLang="zh-CN" i="1" baseline="30000" dirty="0">
                        <a:latin typeface="Cambria Math" charset="0"/>
                      </a:rPr>
                      <m:t>2</m:t>
                    </m:r>
                    <m:r>
                      <a:rPr lang="en-US" altLang="zh-CN" i="1" dirty="0">
                        <a:latin typeface="Cambria Math" charset="0"/>
                      </a:rPr>
                      <m:t>)</m:t>
                    </m:r>
                  </m:oMath>
                </a14:m>
                <a:r>
                  <a:rPr lang="zh-CN" altLang="en-US" dirty="0"/>
                  <a:t>。</a:t>
                </a:r>
                <a:endParaRPr lang="en-US" altLang="zh-CN" dirty="0"/>
              </a:p>
              <a:p>
                <a:pPr marL="457200" indent="-457200">
                  <a:buClr>
                    <a:schemeClr val="tx1"/>
                  </a:buClr>
                  <a:buFont typeface="Arial" charset="0"/>
                  <a:buChar char="•"/>
                </a:pPr>
                <a:r>
                  <a:rPr lang="zh-CN" altLang="en-US" dirty="0"/>
                  <a:t>不过由于</a:t>
                </a:r>
                <a:r>
                  <a:rPr lang="en-US" altLang="zh-CN" dirty="0"/>
                  <a:t>FFM</a:t>
                </a:r>
                <a:r>
                  <a:rPr lang="zh-CN" altLang="en-US" dirty="0"/>
                  <a:t>中的隐向量只需要学习特定的</a:t>
                </a:r>
                <a:r>
                  <a:rPr lang="en-US" altLang="zh-CN" dirty="0"/>
                  <a:t>field</a:t>
                </a:r>
                <a:r>
                  <a:rPr lang="zh-CN" altLang="en-US" dirty="0"/>
                  <a:t>，所以通常</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l="-1020"/>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kumimoji="1" lang="en-US" altLang="zh-CN" dirty="0" smtClean="0"/>
              <a:t>FFM</a:t>
            </a:r>
            <a:endParaRPr kumimoji="1" lang="zh-CN" altLang="en-US" dirty="0"/>
          </a:p>
        </p:txBody>
      </p:sp>
      <p:pic>
        <p:nvPicPr>
          <p:cNvPr id="4" name="图片 3"/>
          <p:cNvPicPr>
            <a:picLocks noChangeAspect="1"/>
          </p:cNvPicPr>
          <p:nvPr/>
        </p:nvPicPr>
        <p:blipFill>
          <a:blip r:embed="rId4"/>
          <a:stretch>
            <a:fillRect/>
          </a:stretch>
        </p:blipFill>
        <p:spPr>
          <a:xfrm>
            <a:off x="3359696" y="980728"/>
            <a:ext cx="7991753" cy="1155832"/>
          </a:xfrm>
          <a:prstGeom prst="rect">
            <a:avLst/>
          </a:prstGeom>
        </p:spPr>
      </p:pic>
      <p:pic>
        <p:nvPicPr>
          <p:cNvPr id="5" name="图片 4"/>
          <p:cNvPicPr>
            <a:picLocks noChangeAspect="1"/>
          </p:cNvPicPr>
          <p:nvPr/>
        </p:nvPicPr>
        <p:blipFill>
          <a:blip r:embed="rId5"/>
          <a:stretch>
            <a:fillRect/>
          </a:stretch>
        </p:blipFill>
        <p:spPr>
          <a:xfrm>
            <a:off x="1441766" y="5724115"/>
            <a:ext cx="2570132" cy="384043"/>
          </a:xfrm>
          <a:prstGeom prst="rect">
            <a:avLst/>
          </a:prstGeom>
        </p:spPr>
      </p:pic>
    </p:spTree>
    <p:extLst>
      <p:ext uri="{BB962C8B-B14F-4D97-AF65-F5344CB8AC3E}">
        <p14:creationId xmlns:p14="http://schemas.microsoft.com/office/powerpoint/2010/main" val="1976453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a:buClr>
                <a:srgbClr val="09405E"/>
              </a:buClr>
              <a:buFont typeface="Wingdings" charset="2"/>
              <a:buChar char="n"/>
            </a:pPr>
            <a:endParaRPr kumimoji="1" lang="en-US" altLang="zh-CN" dirty="0"/>
          </a:p>
          <a:p>
            <a:pPr>
              <a:buClr>
                <a:srgbClr val="09405E"/>
              </a:buClr>
              <a:buFont typeface="Wingdings" charset="2"/>
              <a:buChar char="n"/>
            </a:pPr>
            <a:endParaRPr kumimoji="1" lang="en-US" altLang="zh-CN" dirty="0"/>
          </a:p>
          <a:p>
            <a:pPr>
              <a:buClr>
                <a:srgbClr val="09405E"/>
              </a:buClr>
              <a:buFont typeface="Wingdings" charset="2"/>
              <a:buChar char="n"/>
            </a:pPr>
            <a:r>
              <a:rPr kumimoji="1" lang="en-US" altLang="zh-CN" dirty="0"/>
              <a:t>FM</a:t>
            </a:r>
            <a:r>
              <a:rPr kumimoji="1" lang="zh-CN" altLang="en-US" dirty="0"/>
              <a:t>的交叉项：</a:t>
            </a:r>
            <a:endParaRPr kumimoji="1" lang="en-US" altLang="zh-CN" dirty="0"/>
          </a:p>
          <a:p>
            <a:pPr marL="800100" lvl="1" indent="-342900">
              <a:buClr>
                <a:srgbClr val="09405E"/>
              </a:buClr>
              <a:buFont typeface="Wingdings" charset="2"/>
              <a:buChar char="n"/>
            </a:pPr>
            <a:endParaRPr kumimoji="1" lang="en-US" altLang="zh-CN" sz="2400" dirty="0"/>
          </a:p>
          <a:p>
            <a:pPr marL="800100" lvl="1" indent="-342900">
              <a:buClr>
                <a:srgbClr val="09405E"/>
              </a:buClr>
              <a:buFont typeface="Wingdings" charset="2"/>
              <a:buChar char="n"/>
            </a:pPr>
            <a:endParaRPr kumimoji="1" lang="en-US" altLang="zh-CN" sz="2400" dirty="0"/>
          </a:p>
          <a:p>
            <a:pPr>
              <a:buClr>
                <a:srgbClr val="09405E"/>
              </a:buClr>
              <a:buFont typeface="Wingdings" charset="2"/>
              <a:buChar char="n"/>
            </a:pPr>
            <a:r>
              <a:rPr kumimoji="1" lang="en-US" altLang="zh-CN" dirty="0"/>
              <a:t>FFM</a:t>
            </a:r>
            <a:r>
              <a:rPr kumimoji="1" lang="zh-CN" altLang="en-US" dirty="0"/>
              <a:t>的交叉项：</a:t>
            </a:r>
          </a:p>
        </p:txBody>
      </p:sp>
      <p:sp>
        <p:nvSpPr>
          <p:cNvPr id="2" name="标题 1"/>
          <p:cNvSpPr>
            <a:spLocks noGrp="1"/>
          </p:cNvSpPr>
          <p:nvPr>
            <p:ph type="title"/>
          </p:nvPr>
        </p:nvSpPr>
        <p:spPr/>
        <p:txBody>
          <a:bodyPr/>
          <a:lstStyle/>
          <a:p>
            <a:r>
              <a:rPr kumimoji="1" lang="zh-CN" altLang="en-US" dirty="0"/>
              <a:t>例：</a:t>
            </a:r>
            <a:r>
              <a:rPr kumimoji="1" lang="en-US" altLang="zh-CN" dirty="0"/>
              <a:t>FFM</a:t>
            </a:r>
            <a:r>
              <a:rPr kumimoji="1" lang="zh-CN" altLang="en-US" dirty="0"/>
              <a:t>的二次交叉项</a:t>
            </a:r>
          </a:p>
        </p:txBody>
      </p:sp>
      <p:graphicFrame>
        <p:nvGraphicFramePr>
          <p:cNvPr id="4" name="内容占位符 4"/>
          <p:cNvGraphicFramePr>
            <a:graphicFrameLocks/>
          </p:cNvGraphicFramePr>
          <p:nvPr>
            <p:extLst/>
          </p:nvPr>
        </p:nvGraphicFramePr>
        <p:xfrm>
          <a:off x="1343472" y="1218152"/>
          <a:ext cx="8832980" cy="1178560"/>
        </p:xfrm>
        <a:graphic>
          <a:graphicData uri="http://schemas.openxmlformats.org/drawingml/2006/table">
            <a:tbl>
              <a:tblPr/>
              <a:tblGrid>
                <a:gridCol w="2208245"/>
                <a:gridCol w="2208245"/>
                <a:gridCol w="2208245"/>
                <a:gridCol w="2208245"/>
              </a:tblGrid>
              <a:tr h="751840">
                <a:tc>
                  <a:txBody>
                    <a:bodyPr/>
                    <a:lstStyle/>
                    <a:p>
                      <a:pPr algn="l"/>
                      <a:r>
                        <a:rPr lang="en-US" sz="2100" b="1">
                          <a:effectLst/>
                        </a:rPr>
                        <a:t/>
                      </a:r>
                      <a:br>
                        <a:rPr lang="en-US" sz="2100" b="1">
                          <a:effectLst/>
                        </a:rPr>
                      </a:br>
                      <a:r>
                        <a:rPr lang="en-US" sz="2100" b="1">
                          <a:effectLst/>
                        </a:rPr>
                        <a:t>Clicked</a:t>
                      </a:r>
                    </a:p>
                  </a:txBody>
                  <a:tcPr marL="110067" marR="110067" marT="50800" marB="508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l"/>
                      <a:r>
                        <a:rPr lang="en-US" sz="2100" b="1">
                          <a:effectLst/>
                        </a:rPr>
                        <a:t>Publisher(P)</a:t>
                      </a:r>
                    </a:p>
                  </a:txBody>
                  <a:tcPr marL="110067" marR="110067" marT="50800" marB="508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l"/>
                      <a:r>
                        <a:rPr lang="en-US" sz="2100" b="1">
                          <a:effectLst/>
                        </a:rPr>
                        <a:t>Advertiser(A)</a:t>
                      </a:r>
                    </a:p>
                  </a:txBody>
                  <a:tcPr marL="110067" marR="110067" marT="50800" marB="508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l"/>
                      <a:r>
                        <a:rPr lang="en-US" sz="2100" b="1">
                          <a:effectLst/>
                        </a:rPr>
                        <a:t>Gender(G)</a:t>
                      </a:r>
                    </a:p>
                  </a:txBody>
                  <a:tcPr marL="110067" marR="110067" marT="50800" marB="508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426720">
                <a:tc>
                  <a:txBody>
                    <a:bodyPr/>
                    <a:lstStyle/>
                    <a:p>
                      <a:pPr algn="l"/>
                      <a:r>
                        <a:rPr lang="en-US" sz="2100" dirty="0">
                          <a:effectLst/>
                        </a:rPr>
                        <a:t>Yes</a:t>
                      </a:r>
                    </a:p>
                  </a:txBody>
                  <a:tcPr marL="110067" marR="110067" marT="50800" marB="508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l"/>
                      <a:r>
                        <a:rPr lang="en-US" sz="2100" dirty="0">
                          <a:effectLst/>
                        </a:rPr>
                        <a:t>ESPN</a:t>
                      </a:r>
                    </a:p>
                  </a:txBody>
                  <a:tcPr marL="110067" marR="110067" marT="50800" marB="508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l"/>
                      <a:r>
                        <a:rPr lang="en-US" sz="2100">
                          <a:effectLst/>
                        </a:rPr>
                        <a:t>Nike</a:t>
                      </a:r>
                    </a:p>
                  </a:txBody>
                  <a:tcPr marL="110067" marR="110067" marT="50800" marB="508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l"/>
                      <a:r>
                        <a:rPr lang="en-US" sz="2100" dirty="0">
                          <a:effectLst/>
                        </a:rPr>
                        <a:t>Male</a:t>
                      </a:r>
                    </a:p>
                  </a:txBody>
                  <a:tcPr marL="110067" marR="110067" marT="50800" marB="508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bl>
          </a:graphicData>
        </a:graphic>
      </p:graphicFrame>
      <p:pic>
        <p:nvPicPr>
          <p:cNvPr id="5" name="图片 4"/>
          <p:cNvPicPr>
            <a:picLocks noChangeAspect="1"/>
          </p:cNvPicPr>
          <p:nvPr/>
        </p:nvPicPr>
        <p:blipFill>
          <a:blip r:embed="rId3"/>
          <a:stretch>
            <a:fillRect/>
          </a:stretch>
        </p:blipFill>
        <p:spPr>
          <a:xfrm>
            <a:off x="1103445" y="3215934"/>
            <a:ext cx="10296915" cy="550464"/>
          </a:xfrm>
          <a:prstGeom prst="rect">
            <a:avLst/>
          </a:prstGeom>
        </p:spPr>
      </p:pic>
      <p:pic>
        <p:nvPicPr>
          <p:cNvPr id="6" name="图片 5"/>
          <p:cNvPicPr>
            <a:picLocks noChangeAspect="1"/>
          </p:cNvPicPr>
          <p:nvPr/>
        </p:nvPicPr>
        <p:blipFill>
          <a:blip r:embed="rId4"/>
          <a:stretch>
            <a:fillRect/>
          </a:stretch>
        </p:blipFill>
        <p:spPr>
          <a:xfrm>
            <a:off x="1103445" y="4585620"/>
            <a:ext cx="11088555" cy="554428"/>
          </a:xfrm>
          <a:prstGeom prst="rect">
            <a:avLst/>
          </a:prstGeom>
        </p:spPr>
      </p:pic>
    </p:spTree>
    <p:extLst>
      <p:ext uri="{BB962C8B-B14F-4D97-AF65-F5344CB8AC3E}">
        <p14:creationId xmlns:p14="http://schemas.microsoft.com/office/powerpoint/2010/main" val="13653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a:buClr>
                <a:srgbClr val="09405E"/>
              </a:buClr>
              <a:buFont typeface="Wingdings" charset="2"/>
              <a:buChar char="n"/>
            </a:pPr>
            <a:r>
              <a:rPr lang="en-US" altLang="zh-CN" dirty="0"/>
              <a:t>Practical Lessons from Predicting Clicks on Ads at </a:t>
            </a:r>
            <a:r>
              <a:rPr lang="en-US" altLang="zh-CN" dirty="0" smtClean="0"/>
              <a:t>Facebook</a:t>
            </a:r>
          </a:p>
          <a:p>
            <a:pPr>
              <a:buClr>
                <a:srgbClr val="09405E"/>
              </a:buClr>
              <a:buFont typeface="Wingdings" charset="2"/>
              <a:buChar char="n"/>
            </a:pPr>
            <a:r>
              <a:rPr lang="zh-CN" altLang="en-US" dirty="0" smtClean="0"/>
              <a:t>用</a:t>
            </a:r>
            <a:r>
              <a:rPr lang="en-US" altLang="zh-CN" dirty="0"/>
              <a:t>GBDT</a:t>
            </a:r>
            <a:r>
              <a:rPr lang="zh-CN" altLang="en-US" dirty="0"/>
              <a:t>编码特征，然后再用</a:t>
            </a:r>
            <a:r>
              <a:rPr lang="en-US" altLang="zh-CN" dirty="0"/>
              <a:t>LR</a:t>
            </a:r>
            <a:r>
              <a:rPr lang="zh-CN" altLang="en-US" dirty="0"/>
              <a:t>做分类</a:t>
            </a:r>
            <a:r>
              <a:rPr lang="en-US" altLang="zh-CN" dirty="0"/>
              <a:t> </a:t>
            </a:r>
          </a:p>
          <a:p>
            <a:pPr marL="800100" lvl="1" indent="-342900">
              <a:buClr>
                <a:srgbClr val="09405E"/>
              </a:buClr>
              <a:buFont typeface="Wingdings" charset="2"/>
              <a:buChar char="n"/>
            </a:pPr>
            <a:r>
              <a:rPr lang="en-US" altLang="zh-CN" sz="2400" dirty="0"/>
              <a:t>GBDT</a:t>
            </a:r>
            <a:r>
              <a:rPr lang="zh-CN" altLang="en-US" sz="2400" dirty="0"/>
              <a:t>可替代</a:t>
            </a:r>
            <a:r>
              <a:rPr lang="en-US" altLang="zh-CN" sz="2400" dirty="0"/>
              <a:t>FM</a:t>
            </a:r>
            <a:r>
              <a:rPr lang="zh-CN" altLang="en-US" sz="2400" dirty="0"/>
              <a:t>做特征编码</a:t>
            </a:r>
            <a:endParaRPr lang="en-US" altLang="zh-CN" sz="2400" dirty="0"/>
          </a:p>
          <a:p>
            <a:pPr marL="800100" lvl="1" indent="-342900">
              <a:buClr>
                <a:srgbClr val="09405E"/>
              </a:buClr>
              <a:buFont typeface="Wingdings" charset="2"/>
              <a:buChar char="n"/>
            </a:pPr>
            <a:r>
              <a:rPr lang="en-US" altLang="zh-CN" sz="2400" dirty="0"/>
              <a:t>LR</a:t>
            </a:r>
            <a:r>
              <a:rPr lang="zh-CN" altLang="en-US" sz="2400" dirty="0"/>
              <a:t>可用</a:t>
            </a:r>
            <a:r>
              <a:rPr lang="en-US" altLang="zh-CN" sz="2400" dirty="0"/>
              <a:t>FTRL</a:t>
            </a:r>
            <a:r>
              <a:rPr lang="zh-CN" altLang="en-US" sz="2400" dirty="0"/>
              <a:t>代替</a:t>
            </a:r>
            <a:endParaRPr lang="en-US" altLang="zh-CN" sz="2400" dirty="0"/>
          </a:p>
          <a:p>
            <a:pPr>
              <a:buClr>
                <a:srgbClr val="09405E"/>
              </a:buClr>
              <a:buFont typeface="Wingdings" charset="2"/>
              <a:buChar char="n"/>
            </a:pPr>
            <a:endParaRPr kumimoji="1" lang="zh-CN" altLang="en-US" sz="2400" dirty="0"/>
          </a:p>
        </p:txBody>
      </p:sp>
      <p:sp>
        <p:nvSpPr>
          <p:cNvPr id="2" name="标题 1"/>
          <p:cNvSpPr>
            <a:spLocks noGrp="1"/>
          </p:cNvSpPr>
          <p:nvPr>
            <p:ph type="title"/>
          </p:nvPr>
        </p:nvSpPr>
        <p:spPr/>
        <p:txBody>
          <a:bodyPr>
            <a:normAutofit/>
          </a:bodyPr>
          <a:lstStyle/>
          <a:p>
            <a:r>
              <a:rPr lang="en-US" altLang="zh-CN" dirty="0" smtClean="0"/>
              <a:t>Facebook </a:t>
            </a:r>
            <a:r>
              <a:rPr lang="en-US" altLang="zh-CN" dirty="0"/>
              <a:t>: GBDT+LR </a:t>
            </a:r>
            <a:endParaRPr kumimoji="1" lang="zh-CN" altLang="en-US" dirty="0"/>
          </a:p>
        </p:txBody>
      </p:sp>
      <p:sp>
        <p:nvSpPr>
          <p:cNvPr id="4" name="矩形 3"/>
          <p:cNvSpPr/>
          <p:nvPr/>
        </p:nvSpPr>
        <p:spPr>
          <a:xfrm>
            <a:off x="-122675" y="6365558"/>
            <a:ext cx="12481387" cy="461665"/>
          </a:xfrm>
          <a:prstGeom prst="rect">
            <a:avLst/>
          </a:prstGeom>
        </p:spPr>
        <p:txBody>
          <a:bodyPr wrap="square">
            <a:spAutoFit/>
          </a:bodyPr>
          <a:lstStyle/>
          <a:p>
            <a:r>
              <a:rPr lang="zh-CN" altLang="en-US" sz="2400" dirty="0"/>
              <a:t>https://www.qcloud.com/community/article/622182?fromSource=gwzcw.117339.117339.117339</a:t>
            </a:r>
          </a:p>
        </p:txBody>
      </p:sp>
      <p:sp>
        <p:nvSpPr>
          <p:cNvPr id="5" name="矩形 4"/>
          <p:cNvSpPr/>
          <p:nvPr/>
        </p:nvSpPr>
        <p:spPr>
          <a:xfrm>
            <a:off x="699380" y="5253203"/>
            <a:ext cx="10929451" cy="379656"/>
          </a:xfrm>
          <a:prstGeom prst="rect">
            <a:avLst/>
          </a:prstGeom>
        </p:spPr>
        <p:txBody>
          <a:bodyPr wrap="square">
            <a:spAutoFit/>
          </a:bodyPr>
          <a:lstStyle/>
          <a:p>
            <a:r>
              <a:rPr lang="en-US" altLang="zh-CN" sz="1867" dirty="0">
                <a:solidFill>
                  <a:srgbClr val="111111"/>
                </a:solidFill>
                <a:latin typeface="Helvetica" charset="0"/>
              </a:rPr>
              <a:t>[1] Xinran He et al. Practical Lessons from Predicting Clicks on Ads at Facebook, 2014.</a:t>
            </a:r>
            <a:endParaRPr lang="zh-CN" altLang="en-US" sz="1867" dirty="0"/>
          </a:p>
        </p:txBody>
      </p:sp>
    </p:spTree>
    <p:extLst>
      <p:ext uri="{BB962C8B-B14F-4D97-AF65-F5344CB8AC3E}">
        <p14:creationId xmlns:p14="http://schemas.microsoft.com/office/powerpoint/2010/main" val="415259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30237" y="1147763"/>
            <a:ext cx="11384979" cy="5237271"/>
          </a:xfrm>
        </p:spPr>
        <p:txBody>
          <a:bodyPr>
            <a:noAutofit/>
          </a:bodyPr>
          <a:lstStyle/>
          <a:p>
            <a:pPr>
              <a:lnSpc>
                <a:spcPct val="100000"/>
              </a:lnSpc>
              <a:spcBef>
                <a:spcPts val="0"/>
              </a:spcBef>
              <a:buClr>
                <a:srgbClr val="09405E"/>
              </a:buClr>
              <a:buFont typeface="Wingdings" charset="2"/>
              <a:buChar char="n"/>
            </a:pPr>
            <a:r>
              <a:rPr lang="zh-CN" altLang="en-US" dirty="0"/>
              <a:t>用</a:t>
            </a:r>
            <a:r>
              <a:rPr lang="en-US" altLang="zh-CN" dirty="0"/>
              <a:t>LR</a:t>
            </a:r>
            <a:r>
              <a:rPr lang="zh-CN" altLang="en-US" dirty="0" smtClean="0"/>
              <a:t>做推荐时</a:t>
            </a:r>
            <a:r>
              <a:rPr lang="zh-CN" altLang="en-US" dirty="0"/>
              <a:t>，</a:t>
            </a:r>
            <a:r>
              <a:rPr lang="zh-CN" altLang="en-US" dirty="0" smtClean="0"/>
              <a:t>需做</a:t>
            </a:r>
            <a:r>
              <a:rPr lang="zh-CN" altLang="en-US" dirty="0"/>
              <a:t>大量的特征</a:t>
            </a:r>
            <a:r>
              <a:rPr lang="zh-CN" altLang="en-US" dirty="0" smtClean="0"/>
              <a:t>工程  </a:t>
            </a:r>
            <a:r>
              <a:rPr lang="zh-CN" altLang="en-US" dirty="0" smtClean="0">
                <a:sym typeface="Wingdings"/>
              </a:rPr>
              <a:t></a:t>
            </a:r>
            <a:r>
              <a:rPr lang="zh-CN" altLang="en-US" dirty="0" smtClean="0"/>
              <a:t>非线性特征</a:t>
            </a:r>
            <a:endParaRPr lang="en-US" altLang="zh-CN" dirty="0" smtClean="0"/>
          </a:p>
          <a:p>
            <a:pPr marL="800100" lvl="1" indent="-342900">
              <a:lnSpc>
                <a:spcPct val="100000"/>
              </a:lnSpc>
              <a:spcBef>
                <a:spcPts val="0"/>
              </a:spcBef>
              <a:buClr>
                <a:srgbClr val="09405E"/>
              </a:buClr>
              <a:buFont typeface="Wingdings" charset="2"/>
              <a:buChar char="n"/>
            </a:pPr>
            <a:r>
              <a:rPr lang="zh-CN" altLang="en-US" dirty="0" smtClean="0"/>
              <a:t>连续</a:t>
            </a:r>
            <a:r>
              <a:rPr lang="zh-CN" altLang="en-US" dirty="0"/>
              <a:t>特征离</a:t>
            </a:r>
            <a:r>
              <a:rPr lang="zh-CN" altLang="en-US" dirty="0" smtClean="0"/>
              <a:t>散化（</a:t>
            </a:r>
            <a:r>
              <a:rPr lang="en-US" altLang="zh-CN" dirty="0" smtClean="0"/>
              <a:t>+</a:t>
            </a:r>
            <a:r>
              <a:rPr lang="zh-CN" altLang="en-US" dirty="0" smtClean="0"/>
              <a:t> </a:t>
            </a:r>
            <a:r>
              <a:rPr lang="en-US" altLang="zh-CN" dirty="0" smtClean="0"/>
              <a:t>One-Hot</a:t>
            </a:r>
            <a:r>
              <a:rPr lang="zh-CN" altLang="en-US" dirty="0" smtClean="0"/>
              <a:t>编码）</a:t>
            </a:r>
            <a:endParaRPr lang="en-US" altLang="zh-CN" dirty="0" smtClean="0"/>
          </a:p>
          <a:p>
            <a:pPr marL="800100" lvl="1" indent="-342900">
              <a:lnSpc>
                <a:spcPct val="100000"/>
              </a:lnSpc>
              <a:spcBef>
                <a:spcPts val="0"/>
              </a:spcBef>
              <a:buClr>
                <a:srgbClr val="09405E"/>
              </a:buClr>
              <a:buFont typeface="Wingdings" charset="2"/>
              <a:buChar char="n"/>
            </a:pPr>
            <a:r>
              <a:rPr lang="zh-CN" altLang="en-US" dirty="0" smtClean="0"/>
              <a:t>特征进行</a:t>
            </a:r>
            <a:r>
              <a:rPr lang="zh-CN" altLang="en-US" dirty="0"/>
              <a:t>二阶或者三阶的特征</a:t>
            </a:r>
            <a:r>
              <a:rPr lang="zh-CN" altLang="en-US" dirty="0" smtClean="0"/>
              <a:t>组合</a:t>
            </a:r>
            <a:endParaRPr lang="en-US" altLang="zh-CN" dirty="0" smtClean="0"/>
          </a:p>
          <a:p>
            <a:pPr marL="800100" lvl="1" indent="-342900">
              <a:lnSpc>
                <a:spcPct val="100000"/>
              </a:lnSpc>
              <a:spcBef>
                <a:spcPts val="0"/>
              </a:spcBef>
              <a:buClr>
                <a:srgbClr val="09405E"/>
              </a:buClr>
              <a:buFont typeface="Wingdings" charset="2"/>
              <a:buChar char="n"/>
            </a:pPr>
            <a:endParaRPr lang="zh-CN" altLang="en-US" dirty="0"/>
          </a:p>
          <a:p>
            <a:pPr>
              <a:lnSpc>
                <a:spcPct val="100000"/>
              </a:lnSpc>
              <a:spcBef>
                <a:spcPts val="0"/>
              </a:spcBef>
              <a:buClr>
                <a:srgbClr val="09405E"/>
              </a:buClr>
              <a:buFont typeface="Wingdings" charset="2"/>
              <a:buChar char="n"/>
            </a:pPr>
            <a:r>
              <a:rPr lang="zh-CN" altLang="en-US" dirty="0" smtClean="0"/>
              <a:t>问题：</a:t>
            </a:r>
            <a:endParaRPr lang="en-US" altLang="zh-CN" dirty="0" smtClean="0"/>
          </a:p>
          <a:p>
            <a:pPr marL="800100" lvl="1" indent="-342900">
              <a:lnSpc>
                <a:spcPct val="100000"/>
              </a:lnSpc>
              <a:spcBef>
                <a:spcPts val="0"/>
              </a:spcBef>
              <a:buClr>
                <a:srgbClr val="09405E"/>
              </a:buClr>
              <a:buFont typeface="Wingdings" charset="2"/>
              <a:buChar char="n"/>
            </a:pPr>
            <a:r>
              <a:rPr lang="zh-CN" altLang="en-US" dirty="0" smtClean="0"/>
              <a:t>连续</a:t>
            </a:r>
            <a:r>
              <a:rPr lang="zh-CN" altLang="en-US" dirty="0"/>
              <a:t>变量切分点如何选取？</a:t>
            </a:r>
          </a:p>
          <a:p>
            <a:pPr marL="800100" lvl="1" indent="-342900">
              <a:lnSpc>
                <a:spcPct val="100000"/>
              </a:lnSpc>
              <a:spcBef>
                <a:spcPts val="0"/>
              </a:spcBef>
              <a:buClr>
                <a:srgbClr val="09405E"/>
              </a:buClr>
              <a:buFont typeface="Wingdings" charset="2"/>
              <a:buChar char="n"/>
            </a:pPr>
            <a:r>
              <a:rPr lang="zh-CN" altLang="en-US" dirty="0"/>
              <a:t>离散化为多少份合理？</a:t>
            </a:r>
          </a:p>
          <a:p>
            <a:pPr marL="800100" lvl="1" indent="-342900">
              <a:lnSpc>
                <a:spcPct val="100000"/>
              </a:lnSpc>
              <a:spcBef>
                <a:spcPts val="0"/>
              </a:spcBef>
              <a:buClr>
                <a:srgbClr val="09405E"/>
              </a:buClr>
              <a:buFont typeface="Wingdings" charset="2"/>
              <a:buChar char="n"/>
            </a:pPr>
            <a:r>
              <a:rPr lang="zh-CN" altLang="en-US" dirty="0"/>
              <a:t>选择哪些特征交叉？</a:t>
            </a:r>
          </a:p>
          <a:p>
            <a:pPr marL="800100" lvl="1" indent="-342900">
              <a:lnSpc>
                <a:spcPct val="100000"/>
              </a:lnSpc>
              <a:spcBef>
                <a:spcPts val="0"/>
              </a:spcBef>
              <a:buClr>
                <a:srgbClr val="09405E"/>
              </a:buClr>
              <a:buFont typeface="Wingdings" charset="2"/>
              <a:buChar char="n"/>
            </a:pPr>
            <a:r>
              <a:rPr lang="zh-CN" altLang="en-US" dirty="0"/>
              <a:t>多少阶交叉，二阶，三阶或更多</a:t>
            </a:r>
            <a:r>
              <a:rPr lang="zh-CN" altLang="en-US" dirty="0" smtClean="0"/>
              <a:t>？</a:t>
            </a:r>
            <a:endParaRPr lang="en-US" altLang="zh-CN" dirty="0" smtClean="0"/>
          </a:p>
          <a:p>
            <a:pPr marL="800100" lvl="1" indent="-342900">
              <a:lnSpc>
                <a:spcPct val="100000"/>
              </a:lnSpc>
              <a:spcBef>
                <a:spcPts val="0"/>
              </a:spcBef>
              <a:buClr>
                <a:srgbClr val="09405E"/>
              </a:buClr>
              <a:buFont typeface="Wingdings" charset="2"/>
              <a:buChar char="n"/>
            </a:pPr>
            <a:endParaRPr lang="en-US" altLang="zh-CN" dirty="0"/>
          </a:p>
          <a:p>
            <a:pPr>
              <a:lnSpc>
                <a:spcPct val="100000"/>
              </a:lnSpc>
              <a:spcBef>
                <a:spcPts val="0"/>
              </a:spcBef>
              <a:buClr>
                <a:srgbClr val="09405E"/>
              </a:buClr>
              <a:buFont typeface="Wingdings" charset="2"/>
              <a:buChar char="n"/>
            </a:pPr>
            <a:r>
              <a:rPr lang="zh-CN" altLang="en-US" dirty="0" smtClean="0"/>
              <a:t>解决方案：</a:t>
            </a:r>
            <a:r>
              <a:rPr lang="en-US" altLang="zh-CN" dirty="0" smtClean="0"/>
              <a:t>GBDT</a:t>
            </a:r>
          </a:p>
          <a:p>
            <a:pPr marL="800100" lvl="1" indent="-342900">
              <a:lnSpc>
                <a:spcPct val="100000"/>
              </a:lnSpc>
              <a:spcBef>
                <a:spcPts val="0"/>
              </a:spcBef>
              <a:buClr>
                <a:srgbClr val="09405E"/>
              </a:buClr>
              <a:buFont typeface="Wingdings" charset="2"/>
              <a:buChar char="n"/>
            </a:pPr>
            <a:r>
              <a:rPr lang="zh-CN" altLang="en-US" dirty="0" smtClean="0"/>
              <a:t>确定</a:t>
            </a:r>
            <a:r>
              <a:rPr lang="zh-CN" altLang="en-US" dirty="0"/>
              <a:t>切分</a:t>
            </a:r>
            <a:r>
              <a:rPr lang="zh-CN" altLang="en-US" dirty="0" smtClean="0"/>
              <a:t>点和切分数目不</a:t>
            </a:r>
            <a:r>
              <a:rPr lang="zh-CN" altLang="en-US" dirty="0"/>
              <a:t>在是凭主观经验，而是根据信息</a:t>
            </a:r>
            <a:r>
              <a:rPr lang="zh-CN" altLang="en-US" dirty="0" smtClean="0"/>
              <a:t>增益</a:t>
            </a:r>
            <a:r>
              <a:rPr lang="en-US" altLang="zh-CN" dirty="0" smtClean="0"/>
              <a:t>/Gini</a:t>
            </a:r>
            <a:r>
              <a:rPr lang="zh-CN" altLang="en-US" dirty="0" smtClean="0"/>
              <a:t>指数</a:t>
            </a:r>
            <a:endParaRPr lang="en-US" altLang="zh-CN" dirty="0" smtClean="0"/>
          </a:p>
          <a:p>
            <a:pPr marL="800100" lvl="1" indent="-342900">
              <a:lnSpc>
                <a:spcPct val="100000"/>
              </a:lnSpc>
              <a:spcBef>
                <a:spcPts val="0"/>
              </a:spcBef>
              <a:buClr>
                <a:srgbClr val="09405E"/>
              </a:buClr>
              <a:buFont typeface="Wingdings" charset="2"/>
              <a:buChar char="n"/>
            </a:pPr>
            <a:r>
              <a:rPr lang="zh-CN" altLang="en-US" dirty="0" smtClean="0"/>
              <a:t>每</a:t>
            </a:r>
            <a:r>
              <a:rPr lang="zh-CN" altLang="en-US" dirty="0"/>
              <a:t>棵决策树从根节点到叶节点的路径，会经过不同的特征，此路径就是特征组合，而且包含了二阶，三阶甚至更</a:t>
            </a:r>
            <a:r>
              <a:rPr lang="zh-CN" altLang="en-US" dirty="0" smtClean="0"/>
              <a:t>多（所以</a:t>
            </a:r>
            <a:r>
              <a:rPr lang="en-US" altLang="zh-CN" dirty="0" smtClean="0"/>
              <a:t>GBDT</a:t>
            </a:r>
            <a:r>
              <a:rPr lang="zh-CN" altLang="en-US" dirty="0" smtClean="0"/>
              <a:t>提取特征时层数不用太深）</a:t>
            </a:r>
            <a:endParaRPr lang="zh-CN" altLang="en-US" dirty="0"/>
          </a:p>
        </p:txBody>
      </p:sp>
      <p:sp>
        <p:nvSpPr>
          <p:cNvPr id="2" name="标题 1"/>
          <p:cNvSpPr>
            <a:spLocks noGrp="1"/>
          </p:cNvSpPr>
          <p:nvPr>
            <p:ph type="title"/>
          </p:nvPr>
        </p:nvSpPr>
        <p:spPr/>
        <p:txBody>
          <a:bodyPr>
            <a:normAutofit/>
          </a:bodyPr>
          <a:lstStyle/>
          <a:p>
            <a:r>
              <a:rPr kumimoji="1" lang="zh-CN" altLang="en-US" dirty="0" smtClean="0"/>
              <a:t>动机</a:t>
            </a:r>
            <a:endParaRPr kumimoji="1" lang="zh-CN" altLang="en-US" dirty="0"/>
          </a:p>
        </p:txBody>
      </p:sp>
    </p:spTree>
    <p:extLst>
      <p:ext uri="{BB962C8B-B14F-4D97-AF65-F5344CB8AC3E}">
        <p14:creationId xmlns:p14="http://schemas.microsoft.com/office/powerpoint/2010/main" val="115675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lstStyle/>
          <a:p>
            <a:endParaRPr kumimoji="1" lang="zh-CN" altLang="en-US"/>
          </a:p>
        </p:txBody>
      </p:sp>
      <p:pic>
        <p:nvPicPr>
          <p:cNvPr id="5" name="图片 4"/>
          <p:cNvPicPr>
            <a:picLocks noChangeAspect="1"/>
          </p:cNvPicPr>
          <p:nvPr/>
        </p:nvPicPr>
        <p:blipFill>
          <a:blip r:embed="rId3"/>
          <a:stretch>
            <a:fillRect/>
          </a:stretch>
        </p:blipFill>
        <p:spPr>
          <a:xfrm>
            <a:off x="609601" y="-10374"/>
            <a:ext cx="5900387" cy="6415705"/>
          </a:xfrm>
          <a:prstGeom prst="rect">
            <a:avLst/>
          </a:prstGeom>
        </p:spPr>
      </p:pic>
      <p:sp>
        <p:nvSpPr>
          <p:cNvPr id="4" name="矩形 3"/>
          <p:cNvSpPr/>
          <p:nvPr/>
        </p:nvSpPr>
        <p:spPr>
          <a:xfrm>
            <a:off x="6672064" y="1638730"/>
            <a:ext cx="5376597" cy="3477875"/>
          </a:xfrm>
          <a:prstGeom prst="rect">
            <a:avLst/>
          </a:prstGeom>
        </p:spPr>
        <p:txBody>
          <a:bodyPr wrap="square">
            <a:spAutoFit/>
          </a:bodyPr>
          <a:lstStyle/>
          <a:p>
            <a:r>
              <a:rPr lang="en-US" altLang="zh-CN" sz="2000" dirty="0">
                <a:solidFill>
                  <a:srgbClr val="09405E"/>
                </a:solidFill>
                <a:latin typeface="Microsoft YaHei" charset="-122"/>
                <a:ea typeface="Microsoft YaHei" charset="-122"/>
                <a:cs typeface="Microsoft YaHei" charset="-122"/>
              </a:rPr>
              <a:t>GBDT</a:t>
            </a:r>
            <a:r>
              <a:rPr lang="zh-CN" altLang="en-US" sz="2000" dirty="0">
                <a:solidFill>
                  <a:srgbClr val="09405E"/>
                </a:solidFill>
                <a:latin typeface="Microsoft YaHei" charset="-122"/>
                <a:ea typeface="Microsoft YaHei" charset="-122"/>
                <a:cs typeface="Microsoft YaHei" charset="-122"/>
              </a:rPr>
              <a:t>训练得到：</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第一棵树有</a:t>
            </a:r>
            <a:r>
              <a:rPr lang="en-US" altLang="zh-CN" sz="2000" dirty="0">
                <a:solidFill>
                  <a:srgbClr val="09405E"/>
                </a:solidFill>
                <a:latin typeface="Microsoft YaHei" charset="-122"/>
                <a:ea typeface="Microsoft YaHei" charset="-122"/>
                <a:cs typeface="Microsoft YaHei" charset="-122"/>
              </a:rPr>
              <a:t>3</a:t>
            </a:r>
            <a:r>
              <a:rPr lang="zh-CN" altLang="en-US" sz="2000" dirty="0">
                <a:solidFill>
                  <a:srgbClr val="09405E"/>
                </a:solidFill>
                <a:latin typeface="Microsoft YaHei" charset="-122"/>
                <a:ea typeface="Microsoft YaHei" charset="-122"/>
                <a:cs typeface="Microsoft YaHei" charset="-122"/>
              </a:rPr>
              <a:t>个叶子节点</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第二棵树</a:t>
            </a:r>
            <a:r>
              <a:rPr lang="zh-CN" altLang="en-US" sz="2000" dirty="0" smtClean="0">
                <a:solidFill>
                  <a:srgbClr val="09405E"/>
                </a:solidFill>
                <a:latin typeface="Microsoft YaHei" charset="-122"/>
                <a:ea typeface="Microsoft YaHei" charset="-122"/>
                <a:cs typeface="Microsoft YaHei" charset="-122"/>
              </a:rPr>
              <a:t>有</a:t>
            </a:r>
            <a:r>
              <a:rPr lang="en-US" altLang="zh-CN" sz="2000" dirty="0" smtClean="0">
                <a:solidFill>
                  <a:srgbClr val="09405E"/>
                </a:solidFill>
                <a:latin typeface="Microsoft YaHei" charset="-122"/>
                <a:ea typeface="Microsoft YaHei" charset="-122"/>
                <a:cs typeface="Microsoft YaHei" charset="-122"/>
              </a:rPr>
              <a:t>2</a:t>
            </a:r>
            <a:r>
              <a:rPr lang="zh-CN" altLang="en-US" sz="2000" dirty="0" smtClean="0">
                <a:solidFill>
                  <a:srgbClr val="09405E"/>
                </a:solidFill>
                <a:latin typeface="Microsoft YaHei" charset="-122"/>
                <a:ea typeface="Microsoft YaHei" charset="-122"/>
                <a:cs typeface="Microsoft YaHei" charset="-122"/>
              </a:rPr>
              <a:t>个</a:t>
            </a:r>
            <a:r>
              <a:rPr lang="zh-CN" altLang="en-US" sz="2000" dirty="0">
                <a:solidFill>
                  <a:srgbClr val="09405E"/>
                </a:solidFill>
                <a:latin typeface="Microsoft YaHei" charset="-122"/>
                <a:ea typeface="Microsoft YaHei" charset="-122"/>
                <a:cs typeface="Microsoft YaHei" charset="-122"/>
              </a:rPr>
              <a:t>叶子节点</a:t>
            </a:r>
            <a:endParaRPr lang="en-US" altLang="zh-CN" sz="2000" dirty="0">
              <a:solidFill>
                <a:srgbClr val="09405E"/>
              </a:solidFill>
              <a:latin typeface="Microsoft YaHei" charset="-122"/>
              <a:ea typeface="Microsoft YaHei" charset="-122"/>
              <a:cs typeface="Microsoft YaHei" charset="-122"/>
            </a:endParaRPr>
          </a:p>
          <a:p>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例：</a:t>
            </a:r>
            <a:r>
              <a:rPr lang="en-US" altLang="zh-CN" sz="2000" dirty="0">
                <a:solidFill>
                  <a:srgbClr val="09405E"/>
                </a:solidFill>
                <a:latin typeface="Microsoft YaHei" charset="-122"/>
                <a:ea typeface="Microsoft YaHei" charset="-122"/>
                <a:cs typeface="Microsoft YaHei" charset="-122"/>
              </a:rPr>
              <a:t>GBDT</a:t>
            </a:r>
            <a:r>
              <a:rPr lang="zh-CN" altLang="en-US" sz="2000" dirty="0">
                <a:solidFill>
                  <a:srgbClr val="09405E"/>
                </a:solidFill>
                <a:latin typeface="Microsoft YaHei" charset="-122"/>
                <a:ea typeface="Microsoft YaHei" charset="-122"/>
                <a:cs typeface="Microsoft YaHei" charset="-122"/>
              </a:rPr>
              <a:t>编码：对于一个输入样本点</a:t>
            </a:r>
            <a:r>
              <a:rPr lang="en-US" altLang="zh-CN" sz="2000" dirty="0">
                <a:solidFill>
                  <a:srgbClr val="09405E"/>
                </a:solidFill>
                <a:latin typeface="Microsoft YaHei" charset="-122"/>
                <a:ea typeface="Microsoft YaHei" charset="-122"/>
                <a:cs typeface="Microsoft YaHei" charset="-122"/>
              </a:rPr>
              <a:t>x</a:t>
            </a:r>
            <a:r>
              <a:rPr lang="zh-CN" altLang="en-US" sz="2000" dirty="0">
                <a:solidFill>
                  <a:srgbClr val="09405E"/>
                </a:solidFill>
                <a:latin typeface="Microsoft YaHei" charset="-122"/>
                <a:ea typeface="Microsoft YaHei" charset="-122"/>
                <a:cs typeface="Microsoft YaHei" charset="-122"/>
              </a:rPr>
              <a:t>，</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在第</a:t>
            </a:r>
            <a:r>
              <a:rPr lang="en-US" altLang="zh-CN" sz="2000" dirty="0">
                <a:solidFill>
                  <a:srgbClr val="09405E"/>
                </a:solidFill>
                <a:latin typeface="Microsoft YaHei" charset="-122"/>
                <a:ea typeface="Microsoft YaHei" charset="-122"/>
                <a:cs typeface="Microsoft YaHei" charset="-122"/>
              </a:rPr>
              <a:t>1</a:t>
            </a:r>
            <a:r>
              <a:rPr lang="zh-CN" altLang="en-US" sz="2000" dirty="0">
                <a:solidFill>
                  <a:srgbClr val="09405E"/>
                </a:solidFill>
                <a:latin typeface="Microsoft YaHei" charset="-122"/>
                <a:ea typeface="Microsoft YaHei" charset="-122"/>
                <a:cs typeface="Microsoft YaHei" charset="-122"/>
              </a:rPr>
              <a:t>棵树落在第</a:t>
            </a:r>
            <a:r>
              <a:rPr lang="en-US" altLang="zh-CN" sz="2000" dirty="0">
                <a:solidFill>
                  <a:srgbClr val="09405E"/>
                </a:solidFill>
                <a:latin typeface="Microsoft YaHei" charset="-122"/>
                <a:ea typeface="Microsoft YaHei" charset="-122"/>
                <a:cs typeface="Microsoft YaHei" charset="-122"/>
              </a:rPr>
              <a:t>3</a:t>
            </a:r>
            <a:r>
              <a:rPr lang="zh-CN" altLang="en-US" sz="2000" dirty="0">
                <a:solidFill>
                  <a:srgbClr val="09405E"/>
                </a:solidFill>
                <a:latin typeface="Microsoft YaHei" charset="-122"/>
                <a:ea typeface="Microsoft YaHei" charset="-122"/>
                <a:cs typeface="Microsoft YaHei" charset="-122"/>
              </a:rPr>
              <a:t>个叶子节点，</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在第</a:t>
            </a:r>
            <a:r>
              <a:rPr lang="en-US" altLang="zh-CN" sz="2000" dirty="0">
                <a:solidFill>
                  <a:srgbClr val="09405E"/>
                </a:solidFill>
                <a:latin typeface="Microsoft YaHei" charset="-122"/>
                <a:ea typeface="Microsoft YaHei" charset="-122"/>
                <a:cs typeface="Microsoft YaHei" charset="-122"/>
              </a:rPr>
              <a:t>2</a:t>
            </a:r>
            <a:r>
              <a:rPr lang="zh-CN" altLang="en-US" sz="2000" dirty="0">
                <a:solidFill>
                  <a:srgbClr val="09405E"/>
                </a:solidFill>
                <a:latin typeface="Microsoft YaHei" charset="-122"/>
                <a:ea typeface="Microsoft YaHei" charset="-122"/>
                <a:cs typeface="Microsoft YaHei" charset="-122"/>
              </a:rPr>
              <a:t>棵树落在第</a:t>
            </a:r>
            <a:r>
              <a:rPr lang="en-US" altLang="zh-CN" sz="2000" dirty="0">
                <a:solidFill>
                  <a:srgbClr val="09405E"/>
                </a:solidFill>
                <a:latin typeface="Microsoft YaHei" charset="-122"/>
                <a:ea typeface="Microsoft YaHei" charset="-122"/>
                <a:cs typeface="Microsoft YaHei" charset="-122"/>
              </a:rPr>
              <a:t>1</a:t>
            </a:r>
            <a:r>
              <a:rPr lang="zh-CN" altLang="en-US" sz="2000" dirty="0">
                <a:solidFill>
                  <a:srgbClr val="09405E"/>
                </a:solidFill>
                <a:latin typeface="Microsoft YaHei" charset="-122"/>
                <a:ea typeface="Microsoft YaHei" charset="-122"/>
                <a:cs typeface="Microsoft YaHei" charset="-122"/>
              </a:rPr>
              <a:t>个叶子节点，</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则通过</a:t>
            </a:r>
            <a:r>
              <a:rPr lang="en-US" altLang="zh-CN" sz="2000" dirty="0">
                <a:solidFill>
                  <a:srgbClr val="09405E"/>
                </a:solidFill>
                <a:latin typeface="Microsoft YaHei" charset="-122"/>
                <a:ea typeface="Microsoft YaHei" charset="-122"/>
                <a:cs typeface="Microsoft YaHei" charset="-122"/>
              </a:rPr>
              <a:t>GBDT</a:t>
            </a:r>
            <a:r>
              <a:rPr lang="zh-CN" altLang="en-US" sz="2000" dirty="0">
                <a:solidFill>
                  <a:srgbClr val="09405E"/>
                </a:solidFill>
                <a:latin typeface="Microsoft YaHei" charset="-122"/>
                <a:ea typeface="Microsoft YaHei" charset="-122"/>
                <a:cs typeface="Microsoft YaHei" charset="-122"/>
              </a:rPr>
              <a:t>获得的新特征向量为</a:t>
            </a:r>
            <a:endParaRPr lang="en-US" altLang="zh-CN" sz="2000" dirty="0">
              <a:solidFill>
                <a:srgbClr val="09405E"/>
              </a:solidFill>
              <a:latin typeface="Microsoft YaHei" charset="-122"/>
              <a:ea typeface="Microsoft YaHei" charset="-122"/>
              <a:cs typeface="Microsoft YaHei" charset="-122"/>
            </a:endParaRPr>
          </a:p>
          <a:p>
            <a:r>
              <a:rPr lang="en-US" altLang="zh-CN" sz="2000" dirty="0">
                <a:solidFill>
                  <a:srgbClr val="09405E"/>
                </a:solidFill>
                <a:latin typeface="Microsoft YaHei" charset="-122"/>
                <a:ea typeface="Microsoft YaHei" charset="-122"/>
                <a:cs typeface="Microsoft YaHei" charset="-122"/>
              </a:rPr>
              <a:t>[0, 0, 1, 1, 0]</a:t>
            </a:r>
          </a:p>
          <a:p>
            <a:r>
              <a:rPr lang="zh-CN" altLang="en-US" sz="2000" dirty="0">
                <a:solidFill>
                  <a:srgbClr val="09405E"/>
                </a:solidFill>
                <a:latin typeface="Microsoft YaHei" charset="-122"/>
                <a:ea typeface="Microsoft YaHei" charset="-122"/>
                <a:cs typeface="Microsoft YaHei" charset="-122"/>
              </a:rPr>
              <a:t>向量中的前</a:t>
            </a:r>
            <a:r>
              <a:rPr lang="en-US" altLang="zh-CN" sz="2000" dirty="0">
                <a:solidFill>
                  <a:srgbClr val="09405E"/>
                </a:solidFill>
                <a:latin typeface="Microsoft YaHei" charset="-122"/>
                <a:ea typeface="Microsoft YaHei" charset="-122"/>
                <a:cs typeface="Microsoft YaHei" charset="-122"/>
              </a:rPr>
              <a:t>3</a:t>
            </a:r>
            <a:r>
              <a:rPr lang="zh-CN" altLang="en-US" sz="2000" dirty="0">
                <a:solidFill>
                  <a:srgbClr val="09405E"/>
                </a:solidFill>
                <a:latin typeface="Microsoft YaHei" charset="-122"/>
                <a:ea typeface="Microsoft YaHei" charset="-122"/>
                <a:cs typeface="Microsoft YaHei" charset="-122"/>
              </a:rPr>
              <a:t>位对应第</a:t>
            </a:r>
            <a:r>
              <a:rPr lang="en-US" altLang="zh-CN" sz="2000" dirty="0">
                <a:solidFill>
                  <a:srgbClr val="09405E"/>
                </a:solidFill>
                <a:latin typeface="Microsoft YaHei" charset="-122"/>
                <a:ea typeface="Microsoft YaHei" charset="-122"/>
                <a:cs typeface="Microsoft YaHei" charset="-122"/>
              </a:rPr>
              <a:t>1</a:t>
            </a:r>
            <a:r>
              <a:rPr lang="zh-CN" altLang="en-US" sz="2000" dirty="0">
                <a:solidFill>
                  <a:srgbClr val="09405E"/>
                </a:solidFill>
                <a:latin typeface="Microsoft YaHei" charset="-122"/>
                <a:ea typeface="Microsoft YaHei" charset="-122"/>
                <a:cs typeface="Microsoft YaHei" charset="-122"/>
              </a:rPr>
              <a:t>棵树的</a:t>
            </a:r>
            <a:r>
              <a:rPr lang="en-US" altLang="zh-CN" sz="2000" dirty="0">
                <a:solidFill>
                  <a:srgbClr val="09405E"/>
                </a:solidFill>
                <a:latin typeface="Microsoft YaHei" charset="-122"/>
                <a:ea typeface="Microsoft YaHei" charset="-122"/>
                <a:cs typeface="Microsoft YaHei" charset="-122"/>
              </a:rPr>
              <a:t>3</a:t>
            </a:r>
            <a:r>
              <a:rPr lang="zh-CN" altLang="en-US" sz="2000" dirty="0">
                <a:solidFill>
                  <a:srgbClr val="09405E"/>
                </a:solidFill>
                <a:latin typeface="Microsoft YaHei" charset="-122"/>
                <a:ea typeface="Microsoft YaHei" charset="-122"/>
                <a:cs typeface="Microsoft YaHei" charset="-122"/>
              </a:rPr>
              <a:t>个叶子节点</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后两位对应第</a:t>
            </a:r>
            <a:r>
              <a:rPr lang="en-US" altLang="zh-CN" sz="2000" dirty="0">
                <a:solidFill>
                  <a:srgbClr val="09405E"/>
                </a:solidFill>
                <a:latin typeface="Microsoft YaHei" charset="-122"/>
                <a:ea typeface="Microsoft YaHei" charset="-122"/>
                <a:cs typeface="Microsoft YaHei" charset="-122"/>
              </a:rPr>
              <a:t>2</a:t>
            </a:r>
            <a:r>
              <a:rPr lang="zh-CN" altLang="en-US" sz="2000" dirty="0">
                <a:solidFill>
                  <a:srgbClr val="09405E"/>
                </a:solidFill>
                <a:latin typeface="Microsoft YaHei" charset="-122"/>
                <a:ea typeface="Microsoft YaHei" charset="-122"/>
                <a:cs typeface="Microsoft YaHei" charset="-122"/>
              </a:rPr>
              <a:t>棵树的</a:t>
            </a:r>
            <a:r>
              <a:rPr lang="en-US" altLang="zh-CN" sz="2000" dirty="0">
                <a:solidFill>
                  <a:srgbClr val="09405E"/>
                </a:solidFill>
                <a:latin typeface="Microsoft YaHei" charset="-122"/>
                <a:ea typeface="Microsoft YaHei" charset="-122"/>
                <a:cs typeface="Microsoft YaHei" charset="-122"/>
              </a:rPr>
              <a:t>1</a:t>
            </a:r>
            <a:r>
              <a:rPr lang="zh-CN" altLang="en-US" sz="2000" dirty="0">
                <a:solidFill>
                  <a:srgbClr val="09405E"/>
                </a:solidFill>
                <a:latin typeface="Microsoft YaHei" charset="-122"/>
                <a:ea typeface="Microsoft YaHei" charset="-122"/>
                <a:cs typeface="Microsoft YaHei" charset="-122"/>
              </a:rPr>
              <a:t>个叶子节点</a:t>
            </a:r>
            <a:endParaRPr lang="en-US" altLang="zh-CN" sz="2000" dirty="0">
              <a:solidFill>
                <a:srgbClr val="09405E"/>
              </a:solidFill>
              <a:latin typeface="Microsoft YaHei" charset="-122"/>
              <a:ea typeface="Microsoft YaHei" charset="-122"/>
              <a:cs typeface="Microsoft YaHei" charset="-122"/>
            </a:endParaRPr>
          </a:p>
        </p:txBody>
      </p:sp>
      <p:sp>
        <p:nvSpPr>
          <p:cNvPr id="8" name="TextBox 13"/>
          <p:cNvSpPr txBox="1"/>
          <p:nvPr/>
        </p:nvSpPr>
        <p:spPr>
          <a:xfrm>
            <a:off x="6672064" y="1102990"/>
            <a:ext cx="3028781"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66"/>
            <a:r>
              <a:rPr lang="en-US" altLang="zh-CN" sz="2400" dirty="0">
                <a:solidFill>
                  <a:srgbClr val="C00000"/>
                </a:solidFill>
                <a:latin typeface="Microsoft YaHei"/>
                <a:ea typeface="Microsoft YaHei"/>
                <a:cs typeface="Microsoft YaHei"/>
                <a:sym typeface="Microsoft YaHei"/>
              </a:rPr>
              <a:t>GBDT</a:t>
            </a:r>
            <a:r>
              <a:rPr lang="zh-CN" altLang="en-US" sz="2400" dirty="0" smtClean="0">
                <a:solidFill>
                  <a:srgbClr val="C00000"/>
                </a:solidFill>
                <a:latin typeface="Microsoft YaHei"/>
                <a:ea typeface="Microsoft YaHei"/>
                <a:cs typeface="Microsoft YaHei"/>
                <a:sym typeface="Microsoft YaHei"/>
              </a:rPr>
              <a:t>特征组合选择</a:t>
            </a:r>
            <a:endParaRPr lang="zh-CN" altLang="en-US" sz="2400" dirty="0">
              <a:solidFill>
                <a:srgbClr val="C00000"/>
              </a:solidFill>
              <a:latin typeface="Microsoft YaHei"/>
              <a:ea typeface="Microsoft YaHei"/>
              <a:cs typeface="Microsoft YaHei"/>
              <a:sym typeface="Microsoft YaHei"/>
            </a:endParaRPr>
          </a:p>
        </p:txBody>
      </p:sp>
      <p:sp>
        <p:nvSpPr>
          <p:cNvPr id="9" name="TextBox 13"/>
          <p:cNvSpPr txBox="1"/>
          <p:nvPr/>
        </p:nvSpPr>
        <p:spPr>
          <a:xfrm>
            <a:off x="6672064" y="5386838"/>
            <a:ext cx="2375632"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66"/>
            <a:r>
              <a:rPr lang="en-US" altLang="zh-CN" sz="2400" dirty="0">
                <a:solidFill>
                  <a:srgbClr val="C00000"/>
                </a:solidFill>
                <a:latin typeface="Microsoft YaHei"/>
                <a:ea typeface="Microsoft YaHei"/>
                <a:cs typeface="Microsoft YaHei"/>
                <a:sym typeface="Microsoft YaHei"/>
              </a:rPr>
              <a:t>LR</a:t>
            </a:r>
            <a:r>
              <a:rPr lang="zh-CN" altLang="en-US" sz="2400" dirty="0">
                <a:solidFill>
                  <a:srgbClr val="C00000"/>
                </a:solidFill>
                <a:latin typeface="Microsoft YaHei"/>
                <a:ea typeface="Microsoft YaHei"/>
                <a:cs typeface="Microsoft YaHei"/>
                <a:sym typeface="Microsoft YaHei"/>
              </a:rPr>
              <a:t>使用组合特征</a:t>
            </a:r>
          </a:p>
        </p:txBody>
      </p:sp>
    </p:spTree>
    <p:extLst>
      <p:ext uri="{BB962C8B-B14F-4D97-AF65-F5344CB8AC3E}">
        <p14:creationId xmlns:p14="http://schemas.microsoft.com/office/powerpoint/2010/main" val="146051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30237" y="1147763"/>
            <a:ext cx="11311827" cy="5237271"/>
          </a:xfrm>
        </p:spPr>
        <p:txBody>
          <a:bodyPr>
            <a:normAutofit/>
          </a:bodyPr>
          <a:lstStyle/>
          <a:p>
            <a:pPr>
              <a:buClr>
                <a:srgbClr val="09405E"/>
              </a:buClr>
              <a:buFont typeface="Wingdings" charset="2"/>
              <a:buChar char="n"/>
            </a:pPr>
            <a:r>
              <a:rPr lang="zh-CN" altLang="en-US" dirty="0"/>
              <a:t>因为</a:t>
            </a:r>
            <a:r>
              <a:rPr lang="en-US" altLang="zh-CN" dirty="0" smtClean="0"/>
              <a:t>GBDT</a:t>
            </a:r>
            <a:r>
              <a:rPr lang="zh-CN" altLang="en-US" dirty="0" smtClean="0"/>
              <a:t>在线更新困难</a:t>
            </a:r>
            <a:r>
              <a:rPr lang="zh-CN" altLang="en-US" dirty="0"/>
              <a:t>，而且训练时间复杂度高于</a:t>
            </a:r>
            <a:r>
              <a:rPr lang="en-US" altLang="zh-CN" dirty="0"/>
              <a:t>LR</a:t>
            </a:r>
            <a:r>
              <a:rPr lang="zh-CN" altLang="en-US" dirty="0"/>
              <a:t>。</a:t>
            </a:r>
            <a:endParaRPr lang="en-US" altLang="zh-CN" dirty="0"/>
          </a:p>
          <a:p>
            <a:pPr>
              <a:buClr>
                <a:srgbClr val="09405E"/>
              </a:buClr>
              <a:buFont typeface="Wingdings" charset="2"/>
              <a:buChar char="n"/>
            </a:pPr>
            <a:r>
              <a:rPr lang="zh-CN" altLang="en-US" dirty="0"/>
              <a:t>所以实际中，可以离线训练</a:t>
            </a:r>
            <a:r>
              <a:rPr lang="en-US" altLang="zh-CN" dirty="0" smtClean="0"/>
              <a:t>GBDT</a:t>
            </a:r>
            <a:r>
              <a:rPr lang="zh-CN" altLang="en-US" dirty="0"/>
              <a:t>，然后将该模型作为</a:t>
            </a:r>
            <a:r>
              <a:rPr lang="zh-CN" altLang="en-US" dirty="0" smtClean="0"/>
              <a:t>在线模型的一部分。</a:t>
            </a:r>
            <a:endParaRPr lang="en-US" altLang="zh-CN" dirty="0" smtClean="0"/>
          </a:p>
          <a:p>
            <a:pPr>
              <a:buClr>
                <a:srgbClr val="09405E"/>
              </a:buClr>
              <a:buFont typeface="Wingdings" charset="2"/>
              <a:buChar char="n"/>
            </a:pPr>
            <a:endParaRPr lang="en-US" altLang="zh-CN" dirty="0" smtClean="0"/>
          </a:p>
          <a:p>
            <a:pPr>
              <a:buClr>
                <a:srgbClr val="09405E"/>
              </a:buClr>
              <a:buFont typeface="Wingdings" charset="2"/>
              <a:buChar char="n"/>
            </a:pPr>
            <a:r>
              <a:rPr kumimoji="1" lang="zh-CN" altLang="en-US" dirty="0"/>
              <a:t> </a:t>
            </a:r>
            <a:r>
              <a:rPr lang="en-US" altLang="zh-CN" dirty="0" smtClean="0"/>
              <a:t>GBDT</a:t>
            </a:r>
            <a:r>
              <a:rPr lang="zh-CN" altLang="en-US" dirty="0"/>
              <a:t>模型能够学习高阶非线性特征组合</a:t>
            </a:r>
            <a:r>
              <a:rPr lang="zh-CN" altLang="en-US" dirty="0" smtClean="0"/>
              <a:t>，通常</a:t>
            </a:r>
            <a:r>
              <a:rPr lang="zh-CN" altLang="en-US" dirty="0"/>
              <a:t>把一些连续值特征、值空间不大</a:t>
            </a:r>
            <a:r>
              <a:rPr lang="zh-CN" altLang="en-US" dirty="0" smtClean="0"/>
              <a:t>的离散型特征丢</a:t>
            </a:r>
            <a:r>
              <a:rPr lang="zh-CN" altLang="en-US" dirty="0"/>
              <a:t>给</a:t>
            </a:r>
            <a:r>
              <a:rPr lang="en-US" altLang="zh-CN" dirty="0"/>
              <a:t>GBDT</a:t>
            </a:r>
            <a:r>
              <a:rPr lang="zh-CN" altLang="en-US" dirty="0"/>
              <a:t>模型；空间很大的</a:t>
            </a:r>
            <a:r>
              <a:rPr lang="en-US" altLang="zh-CN" dirty="0" smtClean="0"/>
              <a:t>ID</a:t>
            </a:r>
            <a:r>
              <a:rPr lang="zh-CN" altLang="en-US" dirty="0" smtClean="0"/>
              <a:t>类特征</a:t>
            </a:r>
            <a:r>
              <a:rPr lang="zh-CN" altLang="en-US" dirty="0"/>
              <a:t>（比如商品</a:t>
            </a:r>
            <a:r>
              <a:rPr lang="en-US" altLang="zh-CN" dirty="0"/>
              <a:t>ID</a:t>
            </a:r>
            <a:r>
              <a:rPr lang="zh-CN" altLang="en-US" dirty="0"/>
              <a:t>）留在</a:t>
            </a:r>
            <a:r>
              <a:rPr lang="en-US" altLang="zh-CN" dirty="0"/>
              <a:t>LR</a:t>
            </a:r>
            <a:r>
              <a:rPr lang="zh-CN" altLang="en-US" dirty="0"/>
              <a:t>模型中训练，既能做高阶特征组合又能利用线性模型易于处理大规模稀疏数据的优势。</a:t>
            </a:r>
            <a:endParaRPr kumimoji="1" lang="zh-CN" altLang="en-US" dirty="0"/>
          </a:p>
        </p:txBody>
      </p:sp>
      <p:sp>
        <p:nvSpPr>
          <p:cNvPr id="2" name="标题 1"/>
          <p:cNvSpPr>
            <a:spLocks noGrp="1"/>
          </p:cNvSpPr>
          <p:nvPr>
            <p:ph type="title"/>
          </p:nvPr>
        </p:nvSpPr>
        <p:spPr/>
        <p:txBody>
          <a:bodyPr>
            <a:normAutofit/>
          </a:bodyPr>
          <a:lstStyle/>
          <a:p>
            <a:r>
              <a:rPr lang="zh-CN" altLang="en-US" dirty="0"/>
              <a:t>为什么不直接用</a:t>
            </a:r>
            <a:r>
              <a:rPr lang="en-US" altLang="zh-CN" dirty="0" smtClean="0"/>
              <a:t>GBDT</a:t>
            </a:r>
            <a:r>
              <a:rPr lang="zh-CN" altLang="en-US" dirty="0" smtClean="0"/>
              <a:t>？</a:t>
            </a:r>
            <a:endParaRPr kumimoji="1" lang="zh-CN" altLang="en-US" dirty="0"/>
          </a:p>
        </p:txBody>
      </p:sp>
    </p:spTree>
    <p:extLst>
      <p:ext uri="{BB962C8B-B14F-4D97-AF65-F5344CB8AC3E}">
        <p14:creationId xmlns:p14="http://schemas.microsoft.com/office/powerpoint/2010/main" val="640639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3" name="标题 2"/>
          <p:cNvSpPr>
            <a:spLocks noGrp="1"/>
          </p:cNvSpPr>
          <p:nvPr>
            <p:ph type="title"/>
          </p:nvPr>
        </p:nvSpPr>
        <p:spPr/>
        <p:txBody>
          <a:bodyPr/>
          <a:lstStyle/>
          <a:p>
            <a:endParaRPr kumimoji="1" lang="zh-CN" altLang="en-US" dirty="0"/>
          </a:p>
        </p:txBody>
      </p:sp>
      <p:sp>
        <p:nvSpPr>
          <p:cNvPr id="4" name="文本框 3"/>
          <p:cNvSpPr txBox="1"/>
          <p:nvPr/>
        </p:nvSpPr>
        <p:spPr>
          <a:xfrm flipH="1">
            <a:off x="5709670" y="3327165"/>
            <a:ext cx="962393"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LR</a:t>
            </a:r>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cxnSp>
        <p:nvCxnSpPr>
          <p:cNvPr id="5" name="直线箭头连接符 4"/>
          <p:cNvCxnSpPr>
            <a:endCxn id="7" idx="3"/>
          </p:cNvCxnSpPr>
          <p:nvPr/>
        </p:nvCxnSpPr>
        <p:spPr>
          <a:xfrm>
            <a:off x="6240016" y="3615197"/>
            <a:ext cx="2232248" cy="0"/>
          </a:xfrm>
          <a:prstGeom prst="straightConnector1">
            <a:avLst/>
          </a:prstGeom>
          <a:noFill/>
          <a:ln w="38100" cap="flat">
            <a:solidFill>
              <a:srgbClr val="09405E"/>
            </a:solidFill>
            <a:prstDash val="solid"/>
            <a:miter lim="800000"/>
            <a:tailEnd type="triangle"/>
          </a:ln>
        </p:spPr>
        <p:style>
          <a:lnRef idx="0">
            <a:scrgbClr r="0" g="0" b="0"/>
          </a:lnRef>
          <a:fillRef idx="0">
            <a:scrgbClr r="0" g="0" b="0"/>
          </a:fillRef>
          <a:effectRef idx="0">
            <a:scrgbClr r="0" g="0" b="0"/>
          </a:effectRef>
          <a:fontRef idx="none"/>
        </p:style>
      </p:cxnSp>
      <p:sp>
        <p:nvSpPr>
          <p:cNvPr id="6" name="文本框 5"/>
          <p:cNvSpPr txBox="1"/>
          <p:nvPr/>
        </p:nvSpPr>
        <p:spPr>
          <a:xfrm flipH="1">
            <a:off x="8472264" y="3353588"/>
            <a:ext cx="962393"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smtClean="0">
                <a:ln>
                  <a:noFill/>
                </a:ln>
                <a:solidFill>
                  <a:srgbClr val="09405E"/>
                </a:solidFill>
                <a:effectLst/>
                <a:uFillTx/>
                <a:latin typeface="微软雅黑" pitchFamily="34" charset="-122"/>
                <a:ea typeface="微软雅黑" pitchFamily="34" charset="-122"/>
                <a:sym typeface="Times New Roman" panose="02020603050405020304"/>
              </a:rPr>
              <a:t>FTRL</a:t>
            </a:r>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sp>
        <p:nvSpPr>
          <p:cNvPr id="7" name="文本框 6"/>
          <p:cNvSpPr txBox="1"/>
          <p:nvPr/>
        </p:nvSpPr>
        <p:spPr>
          <a:xfrm>
            <a:off x="6384032" y="3183149"/>
            <a:ext cx="2169823"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L1</a:t>
            </a:r>
            <a:r>
              <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正则、在线学习</a:t>
            </a:r>
          </a:p>
        </p:txBody>
      </p:sp>
      <p:cxnSp>
        <p:nvCxnSpPr>
          <p:cNvPr id="8" name="直线箭头连接符 7"/>
          <p:cNvCxnSpPr/>
          <p:nvPr/>
        </p:nvCxnSpPr>
        <p:spPr>
          <a:xfrm flipH="1">
            <a:off x="3143670" y="3615197"/>
            <a:ext cx="2520282" cy="0"/>
          </a:xfrm>
          <a:prstGeom prst="straightConnector1">
            <a:avLst/>
          </a:prstGeom>
          <a:noFill/>
          <a:ln w="38100" cap="flat">
            <a:solidFill>
              <a:srgbClr val="09405E"/>
            </a:solidFill>
            <a:prstDash val="solid"/>
            <a:miter lim="800000"/>
            <a:tailEnd type="triangle"/>
          </a:ln>
        </p:spPr>
        <p:style>
          <a:lnRef idx="0">
            <a:scrgbClr r="0" g="0" b="0"/>
          </a:lnRef>
          <a:fillRef idx="0">
            <a:scrgbClr r="0" g="0" b="0"/>
          </a:fillRef>
          <a:effectRef idx="0">
            <a:scrgbClr r="0" g="0" b="0"/>
          </a:effectRef>
          <a:fontRef idx="none"/>
        </p:style>
      </p:cxnSp>
      <p:sp>
        <p:nvSpPr>
          <p:cNvPr id="9" name="文本框 8"/>
          <p:cNvSpPr txBox="1"/>
          <p:nvPr/>
        </p:nvSpPr>
        <p:spPr>
          <a:xfrm>
            <a:off x="3431704" y="3183149"/>
            <a:ext cx="1887694"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二阶多项式扩展</a:t>
            </a:r>
          </a:p>
        </p:txBody>
      </p:sp>
      <p:sp>
        <p:nvSpPr>
          <p:cNvPr id="10" name="文本框 9"/>
          <p:cNvSpPr txBox="1"/>
          <p:nvPr/>
        </p:nvSpPr>
        <p:spPr>
          <a:xfrm>
            <a:off x="3359696" y="3791153"/>
            <a:ext cx="2338139"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a:t>
            </a:r>
            <a:r>
              <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二阶权重</a:t>
            </a:r>
            <a:r>
              <a:rPr kumimoji="0" lang="en-US" altLang="zh-CN"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SVD</a:t>
            </a:r>
            <a:r>
              <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分解</a:t>
            </a:r>
          </a:p>
        </p:txBody>
      </p:sp>
      <p:sp>
        <p:nvSpPr>
          <p:cNvPr id="11" name="文本框 10"/>
          <p:cNvSpPr txBox="1"/>
          <p:nvPr/>
        </p:nvSpPr>
        <p:spPr>
          <a:xfrm flipH="1">
            <a:off x="1476738" y="3452019"/>
            <a:ext cx="2098982"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800" smtClean="0">
                <a:solidFill>
                  <a:srgbClr val="09405E"/>
                </a:solidFill>
                <a:latin typeface="微软雅黑" pitchFamily="34" charset="-122"/>
                <a:ea typeface="微软雅黑" pitchFamily="34" charset="-122"/>
              </a:rPr>
              <a:t>FM/FFM</a:t>
            </a:r>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cxnSp>
        <p:nvCxnSpPr>
          <p:cNvPr id="12" name="直线箭头连接符 11"/>
          <p:cNvCxnSpPr/>
          <p:nvPr/>
        </p:nvCxnSpPr>
        <p:spPr>
          <a:xfrm flipH="1">
            <a:off x="6004750" y="3850383"/>
            <a:ext cx="19242" cy="1564593"/>
          </a:xfrm>
          <a:prstGeom prst="straightConnector1">
            <a:avLst/>
          </a:prstGeom>
          <a:noFill/>
          <a:ln w="12700" cap="flat">
            <a:solidFill>
              <a:srgbClr val="09405E"/>
            </a:solidFill>
            <a:prstDash val="solid"/>
            <a:miter lim="800000"/>
            <a:tailEnd type="triangle"/>
          </a:ln>
        </p:spPr>
        <p:style>
          <a:lnRef idx="0">
            <a:scrgbClr r="0" g="0" b="0"/>
          </a:lnRef>
          <a:fillRef idx="0">
            <a:scrgbClr r="0" g="0" b="0"/>
          </a:fillRef>
          <a:effectRef idx="0">
            <a:scrgbClr r="0" g="0" b="0"/>
          </a:effectRef>
          <a:fontRef idx="none"/>
        </p:style>
      </p:cxnSp>
      <p:sp>
        <p:nvSpPr>
          <p:cNvPr id="13" name="文本框 12"/>
          <p:cNvSpPr txBox="1"/>
          <p:nvPr/>
        </p:nvSpPr>
        <p:spPr>
          <a:xfrm>
            <a:off x="6096000" y="4460131"/>
            <a:ext cx="2880320"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GBDT</a:t>
            </a:r>
            <a:r>
              <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：高阶特征组合</a:t>
            </a:r>
          </a:p>
        </p:txBody>
      </p:sp>
      <p:sp>
        <p:nvSpPr>
          <p:cNvPr id="14" name="文本框 13"/>
          <p:cNvSpPr txBox="1"/>
          <p:nvPr/>
        </p:nvSpPr>
        <p:spPr>
          <a:xfrm flipH="1">
            <a:off x="5087888" y="5414976"/>
            <a:ext cx="2098982"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800" dirty="0" smtClean="0">
                <a:solidFill>
                  <a:srgbClr val="09405E"/>
                </a:solidFill>
                <a:latin typeface="微软雅黑" pitchFamily="34" charset="-122"/>
                <a:ea typeface="微软雅黑" pitchFamily="34" charset="-122"/>
              </a:rPr>
              <a:t>GBDT+LR</a:t>
            </a:r>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cxnSp>
        <p:nvCxnSpPr>
          <p:cNvPr id="15" name="直线箭头连接符 14"/>
          <p:cNvCxnSpPr/>
          <p:nvPr/>
        </p:nvCxnSpPr>
        <p:spPr>
          <a:xfrm flipV="1">
            <a:off x="5982736" y="1670981"/>
            <a:ext cx="11024" cy="1656184"/>
          </a:xfrm>
          <a:prstGeom prst="straightConnector1">
            <a:avLst/>
          </a:prstGeom>
          <a:noFill/>
          <a:ln w="38100" cap="flat">
            <a:solidFill>
              <a:srgbClr val="09405E"/>
            </a:solidFill>
            <a:prstDash val="solid"/>
            <a:miter lim="800000"/>
            <a:tailEnd type="triangle"/>
          </a:ln>
        </p:spPr>
        <p:style>
          <a:lnRef idx="0">
            <a:scrgbClr r="0" g="0" b="0"/>
          </a:lnRef>
          <a:fillRef idx="0">
            <a:scrgbClr r="0" g="0" b="0"/>
          </a:fillRef>
          <a:effectRef idx="0">
            <a:scrgbClr r="0" g="0" b="0"/>
          </a:effectRef>
          <a:fontRef idx="none"/>
        </p:style>
      </p:cxnSp>
      <p:sp>
        <p:nvSpPr>
          <p:cNvPr id="16" name="文本框 15"/>
          <p:cNvSpPr txBox="1"/>
          <p:nvPr/>
        </p:nvSpPr>
        <p:spPr>
          <a:xfrm flipH="1">
            <a:off x="5077138" y="1147763"/>
            <a:ext cx="2098982"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800" dirty="0" smtClean="0">
                <a:solidFill>
                  <a:srgbClr val="09405E"/>
                </a:solidFill>
                <a:latin typeface="微软雅黑" pitchFamily="34" charset="-122"/>
                <a:ea typeface="微软雅黑" pitchFamily="34" charset="-122"/>
              </a:rPr>
              <a:t>Deep</a:t>
            </a:r>
            <a:r>
              <a:rPr lang="zh-CN" altLang="en-US" sz="2800" dirty="0" smtClean="0">
                <a:solidFill>
                  <a:srgbClr val="09405E"/>
                </a:solidFill>
                <a:latin typeface="微软雅黑" pitchFamily="34" charset="-122"/>
                <a:ea typeface="微软雅黑" pitchFamily="34" charset="-122"/>
              </a:rPr>
              <a:t>模型</a:t>
            </a:r>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sp>
        <p:nvSpPr>
          <p:cNvPr id="17" name="文本框 16"/>
          <p:cNvSpPr txBox="1"/>
          <p:nvPr/>
        </p:nvSpPr>
        <p:spPr>
          <a:xfrm>
            <a:off x="6023992" y="1787704"/>
            <a:ext cx="6022048" cy="132343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000" dirty="0" smtClean="0">
                <a:solidFill>
                  <a:srgbClr val="09405E"/>
                </a:solidFill>
                <a:latin typeface="微软雅黑" pitchFamily="34" charset="-122"/>
                <a:ea typeface="微软雅黑" pitchFamily="34" charset="-122"/>
              </a:rPr>
              <a:t>类别型特征嵌入式编码（</a:t>
            </a:r>
            <a:r>
              <a:rPr lang="en-US" altLang="zh-CN" sz="2000" dirty="0" smtClean="0">
                <a:solidFill>
                  <a:srgbClr val="09405E"/>
                </a:solidFill>
                <a:latin typeface="微软雅黑" pitchFamily="34" charset="-122"/>
                <a:ea typeface="微软雅黑" pitchFamily="34" charset="-122"/>
              </a:rPr>
              <a:t>embedding</a:t>
            </a:r>
            <a:r>
              <a:rPr lang="zh-CN" altLang="en-US" sz="2000" dirty="0" smtClean="0">
                <a:solidFill>
                  <a:srgbClr val="09405E"/>
                </a:solidFill>
                <a:latin typeface="微软雅黑" pitchFamily="34" charset="-122"/>
                <a:ea typeface="微软雅黑" pitchFamily="34" charset="-122"/>
              </a:rPr>
              <a:t> </a:t>
            </a:r>
            <a:r>
              <a:rPr lang="en-US" altLang="zh-CN" sz="2000" dirty="0" smtClean="0">
                <a:solidFill>
                  <a:srgbClr val="09405E"/>
                </a:solidFill>
                <a:latin typeface="微软雅黑" pitchFamily="34" charset="-122"/>
                <a:ea typeface="微软雅黑" pitchFamily="34" charset="-122"/>
              </a:rPr>
              <a:t>encoding</a:t>
            </a:r>
            <a:r>
              <a:rPr lang="zh-CN" altLang="en-US" sz="2000" dirty="0" smtClean="0">
                <a:solidFill>
                  <a:srgbClr val="09405E"/>
                </a:solidFill>
                <a:latin typeface="微软雅黑" pitchFamily="34" charset="-122"/>
                <a:ea typeface="微软雅黑" pitchFamily="34" charset="-122"/>
              </a:rPr>
              <a:t>）</a:t>
            </a:r>
            <a:endParaRPr lang="en-US" altLang="zh-CN" sz="2000" dirty="0" smtClean="0">
              <a:solidFill>
                <a:srgbClr val="09405E"/>
              </a:solidFill>
              <a:latin typeface="微软雅黑" pitchFamily="34" charset="-122"/>
              <a:ea typeface="微软雅黑" pitchFamily="34" charset="-122"/>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二阶特征组合（</a:t>
            </a:r>
            <a:r>
              <a:rPr kumimoji="0" lang="en-US" altLang="zh-CN"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FM</a:t>
            </a:r>
            <a:r>
              <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）的神经网络化</a:t>
            </a:r>
            <a:endParaRPr kumimoji="0" lang="en-US" altLang="zh-CN"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a:p>
            <a:pPr marL="0" marR="0" indent="0" algn="l" defTabSz="914400" rtl="0" fontAlgn="auto" latinLnBrk="0" hangingPunct="0">
              <a:lnSpc>
                <a:spcPct val="100000"/>
              </a:lnSpc>
              <a:spcBef>
                <a:spcPts val="0"/>
              </a:spcBef>
              <a:spcAft>
                <a:spcPts val="0"/>
              </a:spcAft>
              <a:buClrTx/>
              <a:buSzTx/>
              <a:buFontTx/>
              <a:buNone/>
            </a:pPr>
            <a:r>
              <a:rPr lang="zh-CN" altLang="en-US" sz="2000" dirty="0" smtClean="0">
                <a:solidFill>
                  <a:srgbClr val="09405E"/>
                </a:solidFill>
                <a:latin typeface="微软雅黑" pitchFamily="34" charset="-122"/>
                <a:ea typeface="微软雅黑" pitchFamily="34" charset="-122"/>
                <a:sym typeface="Times New Roman" panose="02020603050405020304"/>
              </a:rPr>
              <a:t>高阶特征组合（</a:t>
            </a:r>
            <a:r>
              <a:rPr lang="en-US" altLang="zh-CN" sz="2000" dirty="0" smtClean="0">
                <a:solidFill>
                  <a:srgbClr val="09405E"/>
                </a:solidFill>
                <a:latin typeface="微软雅黑" pitchFamily="34" charset="-122"/>
                <a:ea typeface="微软雅黑" pitchFamily="34" charset="-122"/>
                <a:sym typeface="Times New Roman" panose="02020603050405020304"/>
              </a:rPr>
              <a:t>MLP</a:t>
            </a:r>
            <a:r>
              <a:rPr lang="zh-CN" altLang="en-US" sz="2000" dirty="0" smtClean="0">
                <a:solidFill>
                  <a:srgbClr val="09405E"/>
                </a:solidFill>
                <a:latin typeface="微软雅黑" pitchFamily="34" charset="-122"/>
                <a:ea typeface="微软雅黑" pitchFamily="34" charset="-122"/>
                <a:sym typeface="Times New Roman" panose="02020603050405020304"/>
              </a:rPr>
              <a:t>）</a:t>
            </a:r>
            <a:endParaRPr lang="en-US" altLang="zh-CN" sz="2000" dirty="0" smtClean="0">
              <a:solidFill>
                <a:srgbClr val="09405E"/>
              </a:solidFill>
              <a:latin typeface="微软雅黑" pitchFamily="34" charset="-122"/>
              <a:ea typeface="微软雅黑" pitchFamily="34" charset="-122"/>
              <a:sym typeface="Times New Roman" panose="0202060305040502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匹配函数：</a:t>
            </a:r>
            <a:r>
              <a:rPr lang="zh-CN" altLang="en-US" sz="2000" dirty="0" smtClean="0">
                <a:solidFill>
                  <a:srgbClr val="09405E"/>
                </a:solidFill>
                <a:latin typeface="微软雅黑" pitchFamily="34" charset="-122"/>
                <a:ea typeface="微软雅黑" pitchFamily="34" charset="-122"/>
                <a:sym typeface="Times New Roman" panose="02020603050405020304"/>
              </a:rPr>
              <a:t>内积</a:t>
            </a:r>
            <a:r>
              <a:rPr lang="zh-CN" altLang="en-US" sz="2000" dirty="0" smtClean="0">
                <a:solidFill>
                  <a:srgbClr val="09405E"/>
                </a:solidFill>
                <a:latin typeface="微软雅黑" pitchFamily="34" charset="-122"/>
                <a:ea typeface="微软雅黑" pitchFamily="34" charset="-122"/>
                <a:sym typeface="Wingdings"/>
              </a:rPr>
              <a:t></a:t>
            </a:r>
            <a:r>
              <a:rPr lang="en-US" altLang="zh-CN" sz="2000" dirty="0" smtClean="0">
                <a:solidFill>
                  <a:srgbClr val="09405E"/>
                </a:solidFill>
                <a:latin typeface="微软雅黑" pitchFamily="34" charset="-122"/>
                <a:ea typeface="微软雅黑" pitchFamily="34" charset="-122"/>
                <a:sym typeface="Wingdings"/>
              </a:rPr>
              <a:t>MLP</a:t>
            </a:r>
            <a:endPar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spTree>
    <p:extLst>
      <p:ext uri="{BB962C8B-B14F-4D97-AF65-F5344CB8AC3E}">
        <p14:creationId xmlns:p14="http://schemas.microsoft.com/office/powerpoint/2010/main" val="877120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marL="342900" lvl="1" indent="-342900">
              <a:buFont typeface="Wingdings" charset="2"/>
              <a:buChar char="n"/>
            </a:pPr>
            <a:r>
              <a:rPr lang="zh-CN" altLang="en-US" sz="2400" dirty="0" smtClean="0"/>
              <a:t> 特征</a:t>
            </a:r>
            <a:r>
              <a:rPr lang="zh-CN" altLang="en-US" sz="2400" dirty="0"/>
              <a:t>工程：如何从手工到自动？（深度学习的优势</a:t>
            </a:r>
            <a:r>
              <a:rPr lang="zh-CN" altLang="en-US" sz="2400" dirty="0" smtClean="0"/>
              <a:t>）</a:t>
            </a:r>
            <a:endParaRPr lang="en-US" altLang="zh-CN" sz="2400" dirty="0" smtClean="0"/>
          </a:p>
          <a:p>
            <a:pPr marL="342900" lvl="1" indent="-342900">
              <a:buFont typeface="Wingdings" charset="2"/>
              <a:buChar char="n"/>
            </a:pPr>
            <a:r>
              <a:rPr lang="zh-CN" altLang="en-US" sz="2400" dirty="0"/>
              <a:t> </a:t>
            </a:r>
            <a:r>
              <a:rPr lang="zh-CN" altLang="en-US" sz="2400" dirty="0" smtClean="0"/>
              <a:t>特征</a:t>
            </a:r>
            <a:r>
              <a:rPr lang="zh-CN" altLang="en-US" sz="2400" dirty="0"/>
              <a:t>工程：如何捕获和表达两两组合特征？（</a:t>
            </a:r>
            <a:r>
              <a:rPr lang="en-US" altLang="zh-CN" sz="2400" dirty="0"/>
              <a:t>FM</a:t>
            </a:r>
            <a:r>
              <a:rPr lang="zh-CN" altLang="en-US" sz="2400" dirty="0"/>
              <a:t>机制神经网络化</a:t>
            </a:r>
            <a:r>
              <a:rPr lang="zh-CN" altLang="en-US" sz="2400" dirty="0" smtClean="0"/>
              <a:t>）</a:t>
            </a:r>
            <a:endParaRPr lang="en-US" altLang="zh-CN" sz="2400" dirty="0" smtClean="0"/>
          </a:p>
          <a:p>
            <a:pPr marL="342900" lvl="1" indent="-342900">
              <a:buFont typeface="Wingdings" charset="2"/>
              <a:buChar char="n"/>
            </a:pPr>
            <a:r>
              <a:rPr lang="zh-CN" altLang="en-US" sz="2400" dirty="0"/>
              <a:t> </a:t>
            </a:r>
            <a:r>
              <a:rPr lang="zh-CN" altLang="en-US" sz="2400" dirty="0" smtClean="0"/>
              <a:t>特征</a:t>
            </a:r>
            <a:r>
              <a:rPr lang="zh-CN" altLang="en-US" sz="2400" dirty="0"/>
              <a:t>工程：如何捕获和表达多组组合特征？</a:t>
            </a:r>
            <a:r>
              <a:rPr lang="zh-CN" altLang="en-US" sz="2400" dirty="0" smtClean="0"/>
              <a:t>（</a:t>
            </a:r>
            <a:r>
              <a:rPr lang="en-US" altLang="zh-CN" sz="2400" dirty="0" smtClean="0"/>
              <a:t>Deep</a:t>
            </a:r>
            <a:r>
              <a:rPr lang="zh-CN" altLang="en-US" sz="2400" dirty="0"/>
              <a:t>网络）</a:t>
            </a:r>
            <a:endParaRPr kumimoji="1" lang="zh-CN" altLang="en-US" sz="2400" dirty="0"/>
          </a:p>
        </p:txBody>
      </p:sp>
      <p:sp>
        <p:nvSpPr>
          <p:cNvPr id="2" name="标题 1"/>
          <p:cNvSpPr>
            <a:spLocks noGrp="1"/>
          </p:cNvSpPr>
          <p:nvPr>
            <p:ph type="title"/>
          </p:nvPr>
        </p:nvSpPr>
        <p:spPr/>
        <p:txBody>
          <a:bodyPr>
            <a:normAutofit/>
          </a:bodyPr>
          <a:lstStyle/>
          <a:p>
            <a:r>
              <a:rPr lang="zh-CN" altLang="en-US" dirty="0"/>
              <a:t>深度学习</a:t>
            </a:r>
            <a:r>
              <a:rPr lang="en-US" altLang="zh-CN" dirty="0"/>
              <a:t>CTR</a:t>
            </a:r>
            <a:r>
              <a:rPr lang="zh-CN" altLang="en-US" dirty="0"/>
              <a:t>模型要解决的几个关键问题</a:t>
            </a:r>
            <a:endParaRPr kumimoji="1" lang="zh-CN" altLang="en-US" dirty="0"/>
          </a:p>
        </p:txBody>
      </p:sp>
    </p:spTree>
    <p:extLst>
      <p:ext uri="{BB962C8B-B14F-4D97-AF65-F5344CB8AC3E}">
        <p14:creationId xmlns:p14="http://schemas.microsoft.com/office/powerpoint/2010/main" val="1388861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a:bodyPr>
          <a:lstStyle/>
          <a:p>
            <a:pPr eaLnBrk="0" hangingPunct="0">
              <a:buClr>
                <a:srgbClr val="09405E"/>
              </a:buClr>
            </a:pPr>
            <a:r>
              <a:rPr lang="zh-CN" altLang="en-US" dirty="0">
                <a:latin typeface="微软雅黑" panose="020B0503020204020204" pitchFamily="34" charset="-122"/>
                <a:ea typeface="微软雅黑" panose="020B0503020204020204" pitchFamily="34" charset="-122"/>
                <a:cs typeface="+mn-cs"/>
              </a:rPr>
              <a:t>推荐系统在用户</a:t>
            </a:r>
            <a:r>
              <a:rPr lang="en-US" altLang="zh-CN" dirty="0">
                <a:latin typeface="微软雅黑" panose="020B0503020204020204" pitchFamily="34" charset="-122"/>
                <a:ea typeface="微软雅黑" panose="020B0503020204020204" pitchFamily="34" charset="-122"/>
                <a:cs typeface="+mn-cs"/>
              </a:rPr>
              <a:t>(User)</a:t>
            </a:r>
            <a:r>
              <a:rPr lang="zh-CN" altLang="en-US" dirty="0" smtClean="0">
                <a:latin typeface="微软雅黑" panose="020B0503020204020204" pitchFamily="34" charset="-122"/>
                <a:ea typeface="微软雅黑" panose="020B0503020204020204" pitchFamily="34" charset="-122"/>
                <a:cs typeface="+mn-cs"/>
              </a:rPr>
              <a:t>和商品</a:t>
            </a:r>
            <a:r>
              <a:rPr lang="en-US" altLang="zh-CN" dirty="0">
                <a:latin typeface="微软雅黑" panose="020B0503020204020204" pitchFamily="34" charset="-122"/>
                <a:ea typeface="微软雅黑" panose="020B0503020204020204" pitchFamily="34" charset="-122"/>
                <a:cs typeface="+mn-cs"/>
              </a:rPr>
              <a:t>(Item)</a:t>
            </a:r>
            <a:r>
              <a:rPr lang="zh-CN" altLang="en-US" dirty="0">
                <a:latin typeface="微软雅黑" panose="020B0503020204020204" pitchFamily="34" charset="-122"/>
                <a:ea typeface="微软雅黑" panose="020B0503020204020204" pitchFamily="34" charset="-122"/>
                <a:cs typeface="+mn-cs"/>
              </a:rPr>
              <a:t>之间架设一座桥梁</a:t>
            </a:r>
            <a:endParaRPr lang="en-US" altLang="zh-CN" dirty="0">
              <a:latin typeface="微软雅黑" panose="020B0503020204020204" pitchFamily="34" charset="-122"/>
              <a:ea typeface="微软雅黑" panose="020B0503020204020204" pitchFamily="34" charset="-122"/>
              <a:cs typeface="+mn-cs"/>
            </a:endParaRPr>
          </a:p>
          <a:p>
            <a:pPr marL="742950" lvl="2" indent="-285750">
              <a:lnSpc>
                <a:spcPct val="150000"/>
              </a:lnSpc>
              <a:spcBef>
                <a:spcPct val="0"/>
              </a:spcBef>
              <a:buClr>
                <a:srgbClr val="09405E"/>
              </a:buClr>
              <a:buFont typeface="Wingdings" panose="05000000000000000000" pitchFamily="2" charset="2"/>
              <a:buChar char="n"/>
            </a:pPr>
            <a:r>
              <a:rPr lang="zh-CN" altLang="en-US" sz="2400" kern="1200" dirty="0">
                <a:solidFill>
                  <a:srgbClr val="09405E"/>
                </a:solidFill>
                <a:latin typeface="微软雅黑" panose="020B0503020204020204" pitchFamily="34" charset="-122"/>
                <a:ea typeface="微软雅黑" panose="020B0503020204020204" pitchFamily="34" charset="-122"/>
                <a:cs typeface="+mn-cs"/>
              </a:rPr>
              <a:t>帮助用户发现对自己有价值的信息</a:t>
            </a:r>
            <a:r>
              <a:rPr lang="en-US" altLang="zh-CN" sz="2400" kern="1200" dirty="0" smtClean="0">
                <a:solidFill>
                  <a:srgbClr val="09405E"/>
                </a:solidFill>
                <a:latin typeface="微软雅黑" panose="020B0503020204020204" pitchFamily="34" charset="-122"/>
                <a:ea typeface="微软雅黑" panose="020B0503020204020204" pitchFamily="34" charset="-122"/>
                <a:cs typeface="+mn-cs"/>
              </a:rPr>
              <a:t>/</a:t>
            </a:r>
            <a:r>
              <a:rPr lang="zh-CN" altLang="en-US" sz="2400" kern="1200" dirty="0" smtClean="0">
                <a:solidFill>
                  <a:srgbClr val="09405E"/>
                </a:solidFill>
                <a:latin typeface="微软雅黑" panose="020B0503020204020204" pitchFamily="34" charset="-122"/>
                <a:ea typeface="微软雅黑" panose="020B0503020204020204" pitchFamily="34" charset="-122"/>
                <a:cs typeface="+mn-cs"/>
              </a:rPr>
              <a:t>商品</a:t>
            </a:r>
            <a:endParaRPr lang="en-US" altLang="zh-CN" sz="2400" kern="1200" dirty="0">
              <a:solidFill>
                <a:srgbClr val="09405E"/>
              </a:solidFill>
              <a:latin typeface="微软雅黑" panose="020B0503020204020204" pitchFamily="34" charset="-122"/>
              <a:ea typeface="微软雅黑" panose="020B0503020204020204" pitchFamily="34" charset="-122"/>
              <a:cs typeface="+mn-cs"/>
            </a:endParaRPr>
          </a:p>
          <a:p>
            <a:pPr marL="742950" lvl="2" indent="-285750">
              <a:lnSpc>
                <a:spcPct val="150000"/>
              </a:lnSpc>
              <a:spcBef>
                <a:spcPct val="0"/>
              </a:spcBef>
              <a:buClr>
                <a:srgbClr val="09405E"/>
              </a:buClr>
              <a:buFont typeface="Wingdings" panose="05000000000000000000" pitchFamily="2" charset="2"/>
              <a:buChar char="n"/>
            </a:pPr>
            <a:r>
              <a:rPr lang="zh-CN" altLang="en-US" sz="2400" kern="1200" dirty="0" smtClean="0">
                <a:solidFill>
                  <a:srgbClr val="09405E"/>
                </a:solidFill>
                <a:latin typeface="微软雅黑" panose="020B0503020204020204" pitchFamily="34" charset="-122"/>
                <a:ea typeface="微软雅黑" panose="020B0503020204020204" pitchFamily="34" charset="-122"/>
                <a:cs typeface="+mn-cs"/>
              </a:rPr>
              <a:t>让商品</a:t>
            </a:r>
            <a:r>
              <a:rPr lang="zh-CN" altLang="en-US" sz="2400" kern="1200" dirty="0">
                <a:solidFill>
                  <a:srgbClr val="09405E"/>
                </a:solidFill>
                <a:latin typeface="微软雅黑" panose="020B0503020204020204" pitchFamily="34" charset="-122"/>
                <a:ea typeface="微软雅黑" panose="020B0503020204020204" pitchFamily="34" charset="-122"/>
                <a:cs typeface="+mn-cs"/>
              </a:rPr>
              <a:t>展现在对它感兴趣的用户面前 </a:t>
            </a:r>
          </a:p>
          <a:p>
            <a:pPr marL="342900" indent="-342900">
              <a:buClr>
                <a:srgbClr val="09405E"/>
              </a:buClr>
              <a:buFont typeface="Arial" charset="0"/>
              <a:buChar char="•"/>
            </a:pPr>
            <a:endParaRPr kumimoji="1" lang="zh-CN" altLang="en-US" sz="2400" dirty="0"/>
          </a:p>
        </p:txBody>
      </p:sp>
      <p:sp>
        <p:nvSpPr>
          <p:cNvPr id="2" name="标题 1"/>
          <p:cNvSpPr>
            <a:spLocks noGrp="1"/>
          </p:cNvSpPr>
          <p:nvPr>
            <p:ph type="title"/>
          </p:nvPr>
        </p:nvSpPr>
        <p:spPr/>
        <p:txBody>
          <a:bodyPr>
            <a:normAutofit/>
          </a:bodyPr>
          <a:lstStyle/>
          <a:p>
            <a:r>
              <a:rPr lang="zh-CN" altLang="en-US" dirty="0"/>
              <a:t>推荐系统 </a:t>
            </a:r>
            <a:endParaRPr kumimoji="1" lang="zh-CN" altLang="en-US" dirty="0"/>
          </a:p>
        </p:txBody>
      </p:sp>
    </p:spTree>
    <p:extLst>
      <p:ext uri="{BB962C8B-B14F-4D97-AF65-F5344CB8AC3E}">
        <p14:creationId xmlns:p14="http://schemas.microsoft.com/office/powerpoint/2010/main" val="403998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marL="457200" indent="-457200">
              <a:buSzPct val="100000"/>
              <a:buFont typeface="Arial" charset="0"/>
              <a:buChar char="•"/>
            </a:pPr>
            <a:r>
              <a:rPr lang="zh-CN" altLang="en-US" dirty="0"/>
              <a:t>形成</a:t>
            </a:r>
            <a:r>
              <a:rPr lang="en-US" altLang="zh-CN" dirty="0"/>
              <a:t>DNN</a:t>
            </a:r>
            <a:r>
              <a:rPr lang="zh-CN" altLang="en-US" dirty="0"/>
              <a:t>结构</a:t>
            </a:r>
            <a:endParaRPr kumimoji="1" lang="en-US" altLang="zh-CN" dirty="0" smtClean="0"/>
          </a:p>
          <a:p>
            <a:pPr marL="457200" indent="-457200">
              <a:buSzPct val="100000"/>
              <a:buFont typeface="Arial" charset="0"/>
              <a:buChar char="•"/>
            </a:pPr>
            <a:endParaRPr kumimoji="1" lang="en-US" altLang="zh-CN" dirty="0"/>
          </a:p>
          <a:p>
            <a:pPr marL="457200" indent="-457200">
              <a:buSzPct val="100000"/>
              <a:buFont typeface="Arial" charset="0"/>
              <a:buChar char="•"/>
            </a:pPr>
            <a:endParaRPr kumimoji="1" lang="en-US" altLang="zh-CN" dirty="0" smtClean="0"/>
          </a:p>
          <a:p>
            <a:pPr marL="457200" indent="-457200">
              <a:buSzPct val="100000"/>
              <a:buFont typeface="Arial" charset="0"/>
              <a:buChar char="•"/>
            </a:pPr>
            <a:endParaRPr kumimoji="1" lang="en-US" altLang="zh-CN" dirty="0"/>
          </a:p>
        </p:txBody>
      </p:sp>
      <p:sp>
        <p:nvSpPr>
          <p:cNvPr id="2" name="标题 1"/>
          <p:cNvSpPr>
            <a:spLocks noGrp="1"/>
          </p:cNvSpPr>
          <p:nvPr>
            <p:ph type="title"/>
          </p:nvPr>
        </p:nvSpPr>
        <p:spPr/>
        <p:txBody>
          <a:bodyPr>
            <a:normAutofit/>
          </a:bodyPr>
          <a:lstStyle/>
          <a:p>
            <a:r>
              <a:rPr lang="en-US" altLang="zh-CN" dirty="0" smtClean="0"/>
              <a:t>DNN</a:t>
            </a:r>
            <a:r>
              <a:rPr lang="zh-CN" altLang="en-US" dirty="0" smtClean="0"/>
              <a:t>如何处理</a:t>
            </a:r>
            <a:r>
              <a:rPr lang="zh-CN" altLang="en-US" dirty="0"/>
              <a:t>离散特征</a:t>
            </a:r>
            <a:r>
              <a:rPr lang="zh-CN" altLang="en-US" dirty="0" smtClean="0"/>
              <a:t>？</a:t>
            </a:r>
            <a:endParaRPr kumimoji="1" lang="zh-CN" altLang="en-US" dirty="0"/>
          </a:p>
        </p:txBody>
      </p:sp>
      <p:grpSp>
        <p:nvGrpSpPr>
          <p:cNvPr id="52" name="组 51"/>
          <p:cNvGrpSpPr/>
          <p:nvPr/>
        </p:nvGrpSpPr>
        <p:grpSpPr>
          <a:xfrm>
            <a:off x="1324710" y="2086359"/>
            <a:ext cx="7739273" cy="4152371"/>
            <a:chOff x="1324710" y="2086359"/>
            <a:chExt cx="7739273" cy="4152371"/>
          </a:xfrm>
        </p:grpSpPr>
        <p:grpSp>
          <p:nvGrpSpPr>
            <p:cNvPr id="4" name="组 3"/>
            <p:cNvGrpSpPr/>
            <p:nvPr/>
          </p:nvGrpSpPr>
          <p:grpSpPr>
            <a:xfrm>
              <a:off x="1324710" y="4487797"/>
              <a:ext cx="7739273" cy="1750933"/>
              <a:chOff x="435463" y="4457275"/>
              <a:chExt cx="9281587" cy="2121690"/>
            </a:xfrm>
          </p:grpSpPr>
          <p:sp>
            <p:nvSpPr>
              <p:cNvPr id="6" name="橢圓 19"/>
              <p:cNvSpPr/>
              <p:nvPr/>
            </p:nvSpPr>
            <p:spPr>
              <a:xfrm>
                <a:off x="3217580" y="599871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20"/>
              <p:cNvSpPr/>
              <p:nvPr/>
            </p:nvSpPr>
            <p:spPr>
              <a:xfrm>
                <a:off x="2463885" y="6004428"/>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26"/>
              <p:cNvSpPr/>
              <p:nvPr/>
            </p:nvSpPr>
            <p:spPr>
              <a:xfrm>
                <a:off x="2911607"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27"/>
              <p:cNvSpPr/>
              <p:nvPr/>
            </p:nvSpPr>
            <p:spPr>
              <a:xfrm>
                <a:off x="3687539"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30"/>
              <p:cNvSpPr/>
              <p:nvPr/>
            </p:nvSpPr>
            <p:spPr>
              <a:xfrm>
                <a:off x="6000248"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31"/>
              <p:cNvSpPr/>
              <p:nvPr/>
            </p:nvSpPr>
            <p:spPr>
              <a:xfrm>
                <a:off x="5171617"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2" name="橢圓 19"/>
              <p:cNvSpPr/>
              <p:nvPr/>
            </p:nvSpPr>
            <p:spPr>
              <a:xfrm>
                <a:off x="3918620" y="600480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9"/>
              <p:cNvSpPr/>
              <p:nvPr/>
            </p:nvSpPr>
            <p:spPr>
              <a:xfrm>
                <a:off x="5619404" y="598651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20"/>
              <p:cNvSpPr/>
              <p:nvPr/>
            </p:nvSpPr>
            <p:spPr>
              <a:xfrm>
                <a:off x="4902285" y="5992236"/>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9"/>
              <p:cNvSpPr/>
              <p:nvPr/>
            </p:nvSpPr>
            <p:spPr>
              <a:xfrm>
                <a:off x="6320444" y="599261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16" name="直线箭头连接符 15"/>
              <p:cNvCxnSpPr>
                <a:stCxn id="32" idx="0"/>
              </p:cNvCxnSpPr>
              <p:nvPr/>
            </p:nvCxnSpPr>
            <p:spPr bwMode="auto">
              <a:xfrm flipV="1">
                <a:off x="2787540" y="5098489"/>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线箭头连接符 16"/>
              <p:cNvCxnSpPr>
                <a:stCxn id="31" idx="0"/>
              </p:cNvCxnSpPr>
              <p:nvPr/>
            </p:nvCxnSpPr>
            <p:spPr bwMode="auto">
              <a:xfrm flipH="1" flipV="1">
                <a:off x="3198686" y="5098489"/>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线箭头连接符 17"/>
              <p:cNvCxnSpPr>
                <a:stCxn id="37" idx="0"/>
              </p:cNvCxnSpPr>
              <p:nvPr/>
            </p:nvCxnSpPr>
            <p:spPr bwMode="auto">
              <a:xfrm flipH="1" flipV="1">
                <a:off x="3198686" y="5098489"/>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线箭头连接符 18"/>
              <p:cNvCxnSpPr/>
              <p:nvPr/>
            </p:nvCxnSpPr>
            <p:spPr bwMode="auto">
              <a:xfrm flipV="1">
                <a:off x="2842404" y="5098489"/>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线箭头连接符 19"/>
              <p:cNvCxnSpPr>
                <a:stCxn id="31" idx="0"/>
              </p:cNvCxnSpPr>
              <p:nvPr/>
            </p:nvCxnSpPr>
            <p:spPr bwMode="auto">
              <a:xfrm flipV="1">
                <a:off x="3504659" y="5098489"/>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线箭头连接符 20"/>
              <p:cNvCxnSpPr>
                <a:stCxn id="37" idx="0"/>
              </p:cNvCxnSpPr>
              <p:nvPr/>
            </p:nvCxnSpPr>
            <p:spPr bwMode="auto">
              <a:xfrm flipH="1" flipV="1">
                <a:off x="3974618" y="5098489"/>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线箭头连接符 21"/>
              <p:cNvCxnSpPr>
                <a:stCxn id="39" idx="0"/>
                <a:endCxn id="36" idx="4"/>
              </p:cNvCxnSpPr>
              <p:nvPr/>
            </p:nvCxnSpPr>
            <p:spPr bwMode="auto">
              <a:xfrm flipV="1">
                <a:off x="5189364" y="5098489"/>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线箭头连接符 22"/>
              <p:cNvCxnSpPr>
                <a:stCxn id="39" idx="0"/>
              </p:cNvCxnSpPr>
              <p:nvPr/>
            </p:nvCxnSpPr>
            <p:spPr bwMode="auto">
              <a:xfrm flipV="1">
                <a:off x="5189364" y="5098489"/>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线箭头连接符 23"/>
              <p:cNvCxnSpPr>
                <a:endCxn id="36" idx="4"/>
              </p:cNvCxnSpPr>
              <p:nvPr/>
            </p:nvCxnSpPr>
            <p:spPr bwMode="auto">
              <a:xfrm flipH="1" flipV="1">
                <a:off x="5458696" y="5098489"/>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线箭头连接符 24"/>
              <p:cNvCxnSpPr/>
              <p:nvPr/>
            </p:nvCxnSpPr>
            <p:spPr bwMode="auto">
              <a:xfrm flipV="1">
                <a:off x="5906483" y="5098489"/>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线箭头连接符 25"/>
              <p:cNvCxnSpPr>
                <a:stCxn id="40" idx="0"/>
                <a:endCxn id="36" idx="4"/>
              </p:cNvCxnSpPr>
              <p:nvPr/>
            </p:nvCxnSpPr>
            <p:spPr bwMode="auto">
              <a:xfrm flipH="1" flipV="1">
                <a:off x="5458696" y="5098489"/>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线箭头连接符 26"/>
              <p:cNvCxnSpPr>
                <a:stCxn id="40" idx="0"/>
              </p:cNvCxnSpPr>
              <p:nvPr/>
            </p:nvCxnSpPr>
            <p:spPr bwMode="auto">
              <a:xfrm flipH="1" flipV="1">
                <a:off x="6287327" y="5098489"/>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橢圓 30"/>
              <p:cNvSpPr/>
              <p:nvPr/>
            </p:nvSpPr>
            <p:spPr>
              <a:xfrm>
                <a:off x="8822696"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31"/>
              <p:cNvSpPr/>
              <p:nvPr/>
            </p:nvSpPr>
            <p:spPr>
              <a:xfrm>
                <a:off x="7994065"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19"/>
              <p:cNvSpPr/>
              <p:nvPr/>
            </p:nvSpPr>
            <p:spPr>
              <a:xfrm>
                <a:off x="8441852" y="59194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1" name="橢圓 20"/>
              <p:cNvSpPr/>
              <p:nvPr/>
            </p:nvSpPr>
            <p:spPr>
              <a:xfrm>
                <a:off x="7724733" y="5925180"/>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橢圓 19"/>
              <p:cNvSpPr/>
              <p:nvPr/>
            </p:nvSpPr>
            <p:spPr>
              <a:xfrm>
                <a:off x="9142892" y="592555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3" name="直线箭头连接符 32"/>
              <p:cNvCxnSpPr/>
              <p:nvPr/>
            </p:nvCxnSpPr>
            <p:spPr bwMode="auto">
              <a:xfrm flipV="1">
                <a:off x="8011812" y="5031433"/>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线箭头连接符 33"/>
              <p:cNvCxnSpPr/>
              <p:nvPr/>
            </p:nvCxnSpPr>
            <p:spPr bwMode="auto">
              <a:xfrm flipV="1">
                <a:off x="8011812" y="5031433"/>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箭头连接符 34"/>
              <p:cNvCxnSpPr/>
              <p:nvPr/>
            </p:nvCxnSpPr>
            <p:spPr bwMode="auto">
              <a:xfrm flipH="1" flipV="1">
                <a:off x="8281144" y="5031433"/>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p:nvPr/>
            </p:nvCxnSpPr>
            <p:spPr bwMode="auto">
              <a:xfrm flipV="1">
                <a:off x="8728931" y="5031433"/>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箭头连接符 36"/>
              <p:cNvCxnSpPr/>
              <p:nvPr/>
            </p:nvCxnSpPr>
            <p:spPr bwMode="auto">
              <a:xfrm flipH="1" flipV="1">
                <a:off x="8281144" y="5031433"/>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p:nvPr/>
            </p:nvCxnSpPr>
            <p:spPr bwMode="auto">
              <a:xfrm flipH="1" flipV="1">
                <a:off x="9109775" y="5031433"/>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文本框 38"/>
              <p:cNvSpPr txBox="1"/>
              <p:nvPr/>
            </p:nvSpPr>
            <p:spPr>
              <a:xfrm>
                <a:off x="585216" y="4615771"/>
                <a:ext cx="1462260" cy="400110"/>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40" name="文本框 39"/>
              <p:cNvSpPr txBox="1"/>
              <p:nvPr/>
            </p:nvSpPr>
            <p:spPr>
              <a:xfrm>
                <a:off x="435463" y="6160567"/>
                <a:ext cx="2141933" cy="400110"/>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41" name="文本框 40"/>
              <p:cNvSpPr txBox="1"/>
              <p:nvPr/>
            </p:nvSpPr>
            <p:spPr>
              <a:xfrm>
                <a:off x="7137450" y="593260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sp>
            <p:nvSpPr>
              <p:cNvPr id="42" name="文本框 41"/>
              <p:cNvSpPr txBox="1"/>
              <p:nvPr/>
            </p:nvSpPr>
            <p:spPr>
              <a:xfrm>
                <a:off x="7143546" y="453052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grpSp>
        <p:sp>
          <p:nvSpPr>
            <p:cNvPr id="43" name="矩形 42"/>
            <p:cNvSpPr/>
            <p:nvPr/>
          </p:nvSpPr>
          <p:spPr bwMode="auto">
            <a:xfrm>
              <a:off x="3290362" y="3691844"/>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4" name="矩形 43"/>
            <p:cNvSpPr/>
            <p:nvPr/>
          </p:nvSpPr>
          <p:spPr bwMode="auto">
            <a:xfrm>
              <a:off x="3290362" y="2910652"/>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5" name="矩形 44"/>
            <p:cNvSpPr/>
            <p:nvPr/>
          </p:nvSpPr>
          <p:spPr bwMode="auto">
            <a:xfrm>
              <a:off x="3248546" y="2086359"/>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6" name="文本框 45"/>
            <p:cNvSpPr txBox="1"/>
            <p:nvPr/>
          </p:nvSpPr>
          <p:spPr>
            <a:xfrm>
              <a:off x="1476072" y="3802868"/>
              <a:ext cx="1210588" cy="400110"/>
            </a:xfrm>
            <a:prstGeom prst="rect">
              <a:avLst/>
            </a:prstGeom>
            <a:noFill/>
          </p:spPr>
          <p:txBody>
            <a:bodyPr wrap="none" rtlCol="0">
              <a:spAutoFit/>
            </a:bodyPr>
            <a:lstStyle/>
            <a:p>
              <a:r>
                <a:rPr kumimoji="1" lang="zh-CN" altLang="en-US" sz="200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47" name="文本框 46"/>
            <p:cNvSpPr txBox="1"/>
            <p:nvPr/>
          </p:nvSpPr>
          <p:spPr>
            <a:xfrm>
              <a:off x="1476072" y="3021676"/>
              <a:ext cx="1210588" cy="400110"/>
            </a:xfrm>
            <a:prstGeom prst="rect">
              <a:avLst/>
            </a:prstGeom>
            <a:noFill/>
          </p:spPr>
          <p:txBody>
            <a:bodyPr wrap="none" rtlCol="0">
              <a:spAutoFit/>
            </a:bodyPr>
            <a:lstStyle/>
            <a:p>
              <a:r>
                <a:rPr kumimoji="1" lang="zh-CN" altLang="en-US" sz="200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48" name="文本框 47"/>
            <p:cNvSpPr txBox="1"/>
            <p:nvPr/>
          </p:nvSpPr>
          <p:spPr>
            <a:xfrm>
              <a:off x="1476072" y="2113971"/>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输出层：</a:t>
              </a:r>
              <a:endParaRPr kumimoji="1" lang="zh-CN" altLang="en-US" sz="2000" dirty="0">
                <a:solidFill>
                  <a:srgbClr val="09405E"/>
                </a:solidFill>
                <a:latin typeface="Microsoft YaHei" charset="-122"/>
                <a:ea typeface="Microsoft YaHei" charset="-122"/>
                <a:cs typeface="Microsoft YaHei" charset="-122"/>
              </a:endParaRPr>
            </a:p>
          </p:txBody>
        </p:sp>
        <p:sp>
          <p:nvSpPr>
            <p:cNvPr id="49" name="上箭头 48"/>
            <p:cNvSpPr/>
            <p:nvPr/>
          </p:nvSpPr>
          <p:spPr bwMode="auto">
            <a:xfrm>
              <a:off x="5775256" y="4239554"/>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0" name="上箭头 49"/>
            <p:cNvSpPr/>
            <p:nvPr/>
          </p:nvSpPr>
          <p:spPr bwMode="auto">
            <a:xfrm>
              <a:off x="5799640" y="3386114"/>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1" name="上箭头 50"/>
            <p:cNvSpPr/>
            <p:nvPr/>
          </p:nvSpPr>
          <p:spPr bwMode="auto">
            <a:xfrm>
              <a:off x="5799640" y="2581442"/>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305491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endParaRPr kumimoji="1" lang="zh-CN" altLang="en-US" dirty="0"/>
          </a:p>
        </p:txBody>
      </p:sp>
      <p:sp>
        <p:nvSpPr>
          <p:cNvPr id="2" name="标题 1"/>
          <p:cNvSpPr>
            <a:spLocks noGrp="1"/>
          </p:cNvSpPr>
          <p:nvPr>
            <p:ph type="title"/>
          </p:nvPr>
        </p:nvSpPr>
        <p:spPr/>
        <p:txBody>
          <a:bodyPr>
            <a:normAutofit/>
          </a:bodyPr>
          <a:lstStyle/>
          <a:p>
            <a:r>
              <a:rPr kumimoji="1" lang="zh-CN" altLang="en-US" dirty="0" smtClean="0"/>
              <a:t>加入连续特征</a:t>
            </a:r>
            <a:endParaRPr kumimoji="1" lang="zh-CN" altLang="en-US" dirty="0"/>
          </a:p>
        </p:txBody>
      </p:sp>
      <p:grpSp>
        <p:nvGrpSpPr>
          <p:cNvPr id="6" name="组 5"/>
          <p:cNvGrpSpPr/>
          <p:nvPr/>
        </p:nvGrpSpPr>
        <p:grpSpPr>
          <a:xfrm>
            <a:off x="1324710" y="4487797"/>
            <a:ext cx="7739273" cy="1750933"/>
            <a:chOff x="435463" y="4457275"/>
            <a:chExt cx="9281587" cy="2121690"/>
          </a:xfrm>
        </p:grpSpPr>
        <p:sp>
          <p:nvSpPr>
            <p:cNvPr id="7" name="橢圓 19"/>
            <p:cNvSpPr/>
            <p:nvPr/>
          </p:nvSpPr>
          <p:spPr>
            <a:xfrm>
              <a:off x="3217580" y="599871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20"/>
            <p:cNvSpPr/>
            <p:nvPr/>
          </p:nvSpPr>
          <p:spPr>
            <a:xfrm>
              <a:off x="2463885" y="6004428"/>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26"/>
            <p:cNvSpPr/>
            <p:nvPr/>
          </p:nvSpPr>
          <p:spPr>
            <a:xfrm>
              <a:off x="2911607"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27"/>
            <p:cNvSpPr/>
            <p:nvPr/>
          </p:nvSpPr>
          <p:spPr>
            <a:xfrm>
              <a:off x="3687539"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 name="橢圓 30"/>
            <p:cNvSpPr/>
            <p:nvPr/>
          </p:nvSpPr>
          <p:spPr>
            <a:xfrm>
              <a:off x="6000248"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2" name="橢圓 31"/>
            <p:cNvSpPr/>
            <p:nvPr/>
          </p:nvSpPr>
          <p:spPr>
            <a:xfrm>
              <a:off x="5171617"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9"/>
            <p:cNvSpPr/>
            <p:nvPr/>
          </p:nvSpPr>
          <p:spPr>
            <a:xfrm>
              <a:off x="3918620" y="600480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19"/>
            <p:cNvSpPr/>
            <p:nvPr/>
          </p:nvSpPr>
          <p:spPr>
            <a:xfrm>
              <a:off x="5619404" y="598651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20"/>
            <p:cNvSpPr/>
            <p:nvPr/>
          </p:nvSpPr>
          <p:spPr>
            <a:xfrm>
              <a:off x="4902285" y="5992236"/>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橢圓 19"/>
            <p:cNvSpPr/>
            <p:nvPr/>
          </p:nvSpPr>
          <p:spPr>
            <a:xfrm>
              <a:off x="6320444" y="599261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17" name="直线箭头连接符 16"/>
            <p:cNvCxnSpPr>
              <a:stCxn id="36" idx="0"/>
            </p:cNvCxnSpPr>
            <p:nvPr/>
          </p:nvCxnSpPr>
          <p:spPr bwMode="auto">
            <a:xfrm flipV="1">
              <a:off x="2787540" y="5098489"/>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线箭头连接符 17"/>
            <p:cNvCxnSpPr>
              <a:stCxn id="35" idx="0"/>
            </p:cNvCxnSpPr>
            <p:nvPr/>
          </p:nvCxnSpPr>
          <p:spPr bwMode="auto">
            <a:xfrm flipH="1" flipV="1">
              <a:off x="3198686" y="5098489"/>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线箭头连接符 18"/>
            <p:cNvCxnSpPr>
              <a:stCxn id="41" idx="0"/>
            </p:cNvCxnSpPr>
            <p:nvPr/>
          </p:nvCxnSpPr>
          <p:spPr bwMode="auto">
            <a:xfrm flipH="1" flipV="1">
              <a:off x="3198686" y="5098489"/>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线箭头连接符 19"/>
            <p:cNvCxnSpPr/>
            <p:nvPr/>
          </p:nvCxnSpPr>
          <p:spPr bwMode="auto">
            <a:xfrm flipV="1">
              <a:off x="2842404" y="5098489"/>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线箭头连接符 20"/>
            <p:cNvCxnSpPr>
              <a:stCxn id="35" idx="0"/>
            </p:cNvCxnSpPr>
            <p:nvPr/>
          </p:nvCxnSpPr>
          <p:spPr bwMode="auto">
            <a:xfrm flipV="1">
              <a:off x="3504659" y="5098489"/>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线箭头连接符 21"/>
            <p:cNvCxnSpPr>
              <a:stCxn id="41" idx="0"/>
            </p:cNvCxnSpPr>
            <p:nvPr/>
          </p:nvCxnSpPr>
          <p:spPr bwMode="auto">
            <a:xfrm flipH="1" flipV="1">
              <a:off x="3974618" y="5098489"/>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线箭头连接符 22"/>
            <p:cNvCxnSpPr>
              <a:stCxn id="43" idx="0"/>
              <a:endCxn id="40" idx="4"/>
            </p:cNvCxnSpPr>
            <p:nvPr/>
          </p:nvCxnSpPr>
          <p:spPr bwMode="auto">
            <a:xfrm flipV="1">
              <a:off x="5189364" y="5098489"/>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线箭头连接符 23"/>
            <p:cNvCxnSpPr>
              <a:stCxn id="43" idx="0"/>
            </p:cNvCxnSpPr>
            <p:nvPr/>
          </p:nvCxnSpPr>
          <p:spPr bwMode="auto">
            <a:xfrm flipV="1">
              <a:off x="5189364" y="5098489"/>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线箭头连接符 24"/>
            <p:cNvCxnSpPr>
              <a:endCxn id="40" idx="4"/>
            </p:cNvCxnSpPr>
            <p:nvPr/>
          </p:nvCxnSpPr>
          <p:spPr bwMode="auto">
            <a:xfrm flipH="1" flipV="1">
              <a:off x="5458696" y="5098489"/>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线箭头连接符 25"/>
            <p:cNvCxnSpPr/>
            <p:nvPr/>
          </p:nvCxnSpPr>
          <p:spPr bwMode="auto">
            <a:xfrm flipV="1">
              <a:off x="5906483" y="5098489"/>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线箭头连接符 26"/>
            <p:cNvCxnSpPr>
              <a:stCxn id="44" idx="0"/>
              <a:endCxn id="40" idx="4"/>
            </p:cNvCxnSpPr>
            <p:nvPr/>
          </p:nvCxnSpPr>
          <p:spPr bwMode="auto">
            <a:xfrm flipH="1" flipV="1">
              <a:off x="5458696" y="5098489"/>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线箭头连接符 27"/>
            <p:cNvCxnSpPr>
              <a:stCxn id="44" idx="0"/>
            </p:cNvCxnSpPr>
            <p:nvPr/>
          </p:nvCxnSpPr>
          <p:spPr bwMode="auto">
            <a:xfrm flipH="1" flipV="1">
              <a:off x="6287327" y="5098489"/>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橢圓 30"/>
            <p:cNvSpPr/>
            <p:nvPr/>
          </p:nvSpPr>
          <p:spPr>
            <a:xfrm>
              <a:off x="8822696"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31"/>
            <p:cNvSpPr/>
            <p:nvPr/>
          </p:nvSpPr>
          <p:spPr>
            <a:xfrm>
              <a:off x="7994065"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19"/>
            <p:cNvSpPr/>
            <p:nvPr/>
          </p:nvSpPr>
          <p:spPr>
            <a:xfrm>
              <a:off x="8441852" y="59194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橢圓 20"/>
            <p:cNvSpPr/>
            <p:nvPr/>
          </p:nvSpPr>
          <p:spPr>
            <a:xfrm>
              <a:off x="7724733" y="5925180"/>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3" name="橢圓 19"/>
            <p:cNvSpPr/>
            <p:nvPr/>
          </p:nvSpPr>
          <p:spPr>
            <a:xfrm>
              <a:off x="9142892" y="592555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4" name="直线箭头连接符 33"/>
            <p:cNvCxnSpPr/>
            <p:nvPr/>
          </p:nvCxnSpPr>
          <p:spPr bwMode="auto">
            <a:xfrm flipV="1">
              <a:off x="8011812" y="5031433"/>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箭头连接符 34"/>
            <p:cNvCxnSpPr/>
            <p:nvPr/>
          </p:nvCxnSpPr>
          <p:spPr bwMode="auto">
            <a:xfrm flipV="1">
              <a:off x="8011812" y="5031433"/>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p:nvPr/>
          </p:nvCxnSpPr>
          <p:spPr bwMode="auto">
            <a:xfrm flipH="1" flipV="1">
              <a:off x="8281144" y="5031433"/>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箭头连接符 36"/>
            <p:cNvCxnSpPr/>
            <p:nvPr/>
          </p:nvCxnSpPr>
          <p:spPr bwMode="auto">
            <a:xfrm flipV="1">
              <a:off x="8728931" y="5031433"/>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p:nvPr/>
          </p:nvCxnSpPr>
          <p:spPr bwMode="auto">
            <a:xfrm flipH="1" flipV="1">
              <a:off x="8281144" y="5031433"/>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箭头连接符 38"/>
            <p:cNvCxnSpPr/>
            <p:nvPr/>
          </p:nvCxnSpPr>
          <p:spPr bwMode="auto">
            <a:xfrm flipH="1" flipV="1">
              <a:off x="9109775" y="5031433"/>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文本框 39"/>
            <p:cNvSpPr txBox="1"/>
            <p:nvPr/>
          </p:nvSpPr>
          <p:spPr>
            <a:xfrm>
              <a:off x="585216" y="4615771"/>
              <a:ext cx="1462260" cy="400110"/>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41" name="文本框 40"/>
            <p:cNvSpPr txBox="1"/>
            <p:nvPr/>
          </p:nvSpPr>
          <p:spPr>
            <a:xfrm>
              <a:off x="435463" y="6160567"/>
              <a:ext cx="2141933" cy="400110"/>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42" name="文本框 41"/>
            <p:cNvSpPr txBox="1"/>
            <p:nvPr/>
          </p:nvSpPr>
          <p:spPr>
            <a:xfrm>
              <a:off x="7137450" y="593260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sp>
          <p:nvSpPr>
            <p:cNvPr id="43" name="文本框 42"/>
            <p:cNvSpPr txBox="1"/>
            <p:nvPr/>
          </p:nvSpPr>
          <p:spPr>
            <a:xfrm>
              <a:off x="7143546" y="453052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grpSp>
      <p:sp>
        <p:nvSpPr>
          <p:cNvPr id="44" name="矩形 43"/>
          <p:cNvSpPr/>
          <p:nvPr/>
        </p:nvSpPr>
        <p:spPr bwMode="auto">
          <a:xfrm>
            <a:off x="3290362" y="3691844"/>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5" name="矩形 44"/>
          <p:cNvSpPr/>
          <p:nvPr/>
        </p:nvSpPr>
        <p:spPr bwMode="auto">
          <a:xfrm>
            <a:off x="3290362" y="2910652"/>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6" name="矩形 45"/>
          <p:cNvSpPr/>
          <p:nvPr/>
        </p:nvSpPr>
        <p:spPr bwMode="auto">
          <a:xfrm>
            <a:off x="3248546" y="2086359"/>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7" name="文本框 46"/>
          <p:cNvSpPr txBox="1"/>
          <p:nvPr/>
        </p:nvSpPr>
        <p:spPr>
          <a:xfrm>
            <a:off x="1476072" y="3802868"/>
            <a:ext cx="1210588" cy="400110"/>
          </a:xfrm>
          <a:prstGeom prst="rect">
            <a:avLst/>
          </a:prstGeom>
          <a:noFill/>
        </p:spPr>
        <p:txBody>
          <a:bodyPr wrap="none" rtlCol="0">
            <a:spAutoFit/>
          </a:bodyPr>
          <a:lstStyle/>
          <a:p>
            <a:r>
              <a:rPr kumimoji="1" lang="zh-CN" altLang="en-US" sz="200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48" name="文本框 47"/>
          <p:cNvSpPr txBox="1"/>
          <p:nvPr/>
        </p:nvSpPr>
        <p:spPr>
          <a:xfrm>
            <a:off x="1476072" y="3021676"/>
            <a:ext cx="1210588" cy="400110"/>
          </a:xfrm>
          <a:prstGeom prst="rect">
            <a:avLst/>
          </a:prstGeom>
          <a:noFill/>
        </p:spPr>
        <p:txBody>
          <a:bodyPr wrap="none" rtlCol="0">
            <a:spAutoFit/>
          </a:bodyPr>
          <a:lstStyle/>
          <a:p>
            <a:r>
              <a:rPr kumimoji="1" lang="zh-CN" altLang="en-US" sz="200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49" name="文本框 48"/>
          <p:cNvSpPr txBox="1"/>
          <p:nvPr/>
        </p:nvSpPr>
        <p:spPr>
          <a:xfrm>
            <a:off x="1476072" y="2113971"/>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输出层：</a:t>
            </a:r>
            <a:endParaRPr kumimoji="1" lang="zh-CN" altLang="en-US" sz="2000" dirty="0">
              <a:solidFill>
                <a:srgbClr val="09405E"/>
              </a:solidFill>
              <a:latin typeface="Microsoft YaHei" charset="-122"/>
              <a:ea typeface="Microsoft YaHei" charset="-122"/>
              <a:cs typeface="Microsoft YaHei" charset="-122"/>
            </a:endParaRPr>
          </a:p>
        </p:txBody>
      </p:sp>
      <p:sp>
        <p:nvSpPr>
          <p:cNvPr id="50" name="上箭头 49"/>
          <p:cNvSpPr/>
          <p:nvPr/>
        </p:nvSpPr>
        <p:spPr bwMode="auto">
          <a:xfrm>
            <a:off x="5775256" y="4239554"/>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1" name="上箭头 50"/>
          <p:cNvSpPr/>
          <p:nvPr/>
        </p:nvSpPr>
        <p:spPr bwMode="auto">
          <a:xfrm>
            <a:off x="5799640" y="3386114"/>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2" name="上箭头 51"/>
          <p:cNvSpPr/>
          <p:nvPr/>
        </p:nvSpPr>
        <p:spPr bwMode="auto">
          <a:xfrm>
            <a:off x="5799640" y="2581442"/>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3" name="文本框 52"/>
          <p:cNvSpPr txBox="1"/>
          <p:nvPr/>
        </p:nvSpPr>
        <p:spPr>
          <a:xfrm>
            <a:off x="10144082" y="4514270"/>
            <a:ext cx="1505540" cy="400110"/>
          </a:xfrm>
          <a:prstGeom prst="rect">
            <a:avLst/>
          </a:prstGeom>
          <a:noFill/>
          <a:ln>
            <a:solidFill>
              <a:srgbClr val="09405E"/>
            </a:solidFill>
          </a:ln>
        </p:spPr>
        <p:txBody>
          <a:bodyPr wrap="none" rtlCol="0">
            <a:spAutoFit/>
          </a:bodyPr>
          <a:lstStyle/>
          <a:p>
            <a:r>
              <a:rPr kumimoji="1" lang="en-US" altLang="zh-CN" sz="2000" dirty="0" smtClean="0"/>
              <a:t>0.1</a:t>
            </a:r>
            <a:r>
              <a:rPr kumimoji="1" lang="zh-CN" altLang="en-US" sz="2000" dirty="0" smtClean="0"/>
              <a:t> </a:t>
            </a:r>
            <a:r>
              <a:rPr kumimoji="1" lang="en-US" altLang="zh-CN" sz="2000" dirty="0" smtClean="0"/>
              <a:t>0.2</a:t>
            </a:r>
            <a:r>
              <a:rPr kumimoji="1" lang="zh-CN" altLang="en-US" sz="2000" dirty="0" smtClean="0"/>
              <a:t> </a:t>
            </a:r>
            <a:r>
              <a:rPr kumimoji="1" lang="mr-IN" altLang="zh-CN" sz="2000" dirty="0" smtClean="0"/>
              <a:t>…</a:t>
            </a:r>
            <a:r>
              <a:rPr kumimoji="1" lang="en-US" altLang="zh-CN" sz="2000" dirty="0" smtClean="0"/>
              <a:t> 0.6</a:t>
            </a:r>
            <a:endParaRPr kumimoji="1" lang="zh-CN" altLang="en-US" sz="2000" dirty="0"/>
          </a:p>
        </p:txBody>
      </p:sp>
      <p:cxnSp>
        <p:nvCxnSpPr>
          <p:cNvPr id="55" name="直线箭头连接符 54"/>
          <p:cNvCxnSpPr/>
          <p:nvPr/>
        </p:nvCxnSpPr>
        <p:spPr bwMode="auto">
          <a:xfrm flipH="1">
            <a:off x="9051410" y="4724710"/>
            <a:ext cx="107814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文本框 55"/>
          <p:cNvSpPr txBox="1"/>
          <p:nvPr/>
        </p:nvSpPr>
        <p:spPr>
          <a:xfrm>
            <a:off x="10150178" y="3715694"/>
            <a:ext cx="1505540" cy="400110"/>
          </a:xfrm>
          <a:prstGeom prst="rect">
            <a:avLst/>
          </a:prstGeom>
          <a:noFill/>
          <a:ln>
            <a:solidFill>
              <a:srgbClr val="09405E"/>
            </a:solidFill>
          </a:ln>
        </p:spPr>
        <p:txBody>
          <a:bodyPr wrap="none" rtlCol="0">
            <a:spAutoFit/>
          </a:bodyPr>
          <a:lstStyle/>
          <a:p>
            <a:r>
              <a:rPr kumimoji="1" lang="en-US" altLang="zh-CN" sz="2000" dirty="0" smtClean="0"/>
              <a:t>0.1</a:t>
            </a:r>
            <a:r>
              <a:rPr kumimoji="1" lang="zh-CN" altLang="en-US" sz="2000" dirty="0" smtClean="0"/>
              <a:t> </a:t>
            </a:r>
            <a:r>
              <a:rPr kumimoji="1" lang="en-US" altLang="zh-CN" sz="2000" dirty="0" smtClean="0"/>
              <a:t>0.2</a:t>
            </a:r>
            <a:r>
              <a:rPr kumimoji="1" lang="zh-CN" altLang="en-US" sz="2000" dirty="0" smtClean="0"/>
              <a:t> </a:t>
            </a:r>
            <a:r>
              <a:rPr kumimoji="1" lang="mr-IN" altLang="zh-CN" sz="2000" dirty="0" smtClean="0"/>
              <a:t>…</a:t>
            </a:r>
            <a:r>
              <a:rPr kumimoji="1" lang="en-US" altLang="zh-CN" sz="2000" dirty="0" smtClean="0"/>
              <a:t> 0.6</a:t>
            </a:r>
            <a:endParaRPr kumimoji="1" lang="zh-CN" altLang="en-US" sz="2000" dirty="0"/>
          </a:p>
        </p:txBody>
      </p:sp>
      <p:cxnSp>
        <p:nvCxnSpPr>
          <p:cNvPr id="57" name="直线箭头连接符 56"/>
          <p:cNvCxnSpPr/>
          <p:nvPr/>
        </p:nvCxnSpPr>
        <p:spPr bwMode="auto">
          <a:xfrm flipH="1">
            <a:off x="9057506" y="3926134"/>
            <a:ext cx="107814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文本框 57"/>
          <p:cNvSpPr txBox="1"/>
          <p:nvPr/>
        </p:nvSpPr>
        <p:spPr>
          <a:xfrm>
            <a:off x="10205042" y="2947598"/>
            <a:ext cx="1505540" cy="400110"/>
          </a:xfrm>
          <a:prstGeom prst="rect">
            <a:avLst/>
          </a:prstGeom>
          <a:noFill/>
          <a:ln>
            <a:solidFill>
              <a:srgbClr val="09405E"/>
            </a:solidFill>
          </a:ln>
        </p:spPr>
        <p:txBody>
          <a:bodyPr wrap="none" rtlCol="0">
            <a:spAutoFit/>
          </a:bodyPr>
          <a:lstStyle/>
          <a:p>
            <a:r>
              <a:rPr kumimoji="1" lang="en-US" altLang="zh-CN" sz="2000" dirty="0" smtClean="0"/>
              <a:t>0.1</a:t>
            </a:r>
            <a:r>
              <a:rPr kumimoji="1" lang="zh-CN" altLang="en-US" sz="2000" dirty="0" smtClean="0"/>
              <a:t> </a:t>
            </a:r>
            <a:r>
              <a:rPr kumimoji="1" lang="en-US" altLang="zh-CN" sz="2000" dirty="0" smtClean="0"/>
              <a:t>0.2</a:t>
            </a:r>
            <a:r>
              <a:rPr kumimoji="1" lang="zh-CN" altLang="en-US" sz="2000" dirty="0" smtClean="0"/>
              <a:t> </a:t>
            </a:r>
            <a:r>
              <a:rPr kumimoji="1" lang="mr-IN" altLang="zh-CN" sz="2000" dirty="0" smtClean="0"/>
              <a:t>…</a:t>
            </a:r>
            <a:r>
              <a:rPr kumimoji="1" lang="en-US" altLang="zh-CN" sz="2000" dirty="0" smtClean="0"/>
              <a:t> 0.6</a:t>
            </a:r>
            <a:endParaRPr kumimoji="1" lang="zh-CN" altLang="en-US" sz="2000" dirty="0"/>
          </a:p>
        </p:txBody>
      </p:sp>
      <p:cxnSp>
        <p:nvCxnSpPr>
          <p:cNvPr id="59" name="直线箭头连接符 58"/>
          <p:cNvCxnSpPr/>
          <p:nvPr/>
        </p:nvCxnSpPr>
        <p:spPr bwMode="auto">
          <a:xfrm flipH="1">
            <a:off x="9112370" y="3158038"/>
            <a:ext cx="107814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0841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marL="457200" indent="-457200">
              <a:buSzPct val="100000"/>
              <a:buFont typeface="Arial" charset="0"/>
              <a:buChar char="•"/>
            </a:pPr>
            <a:r>
              <a:rPr lang="zh-CN" altLang="en-US" dirty="0" smtClean="0"/>
              <a:t>上述</a:t>
            </a:r>
            <a:r>
              <a:rPr lang="en-US" altLang="zh-CN" dirty="0" smtClean="0"/>
              <a:t>DNN</a:t>
            </a:r>
            <a:r>
              <a:rPr lang="zh-CN" altLang="en-US" dirty="0" smtClean="0"/>
              <a:t>中低阶特征和高阶特征组合混在一起</a:t>
            </a:r>
            <a:endParaRPr kumimoji="1" lang="en-US" altLang="zh-CN" dirty="0" smtClean="0"/>
          </a:p>
          <a:p>
            <a:pPr marL="457200" indent="-457200">
              <a:buSzPct val="100000"/>
              <a:buFont typeface="Arial" charset="0"/>
              <a:buChar char="•"/>
            </a:pPr>
            <a:endParaRPr kumimoji="1" lang="en-US" altLang="zh-CN" dirty="0"/>
          </a:p>
          <a:p>
            <a:pPr marL="457200" indent="-457200">
              <a:buSzPct val="100000"/>
              <a:buFont typeface="Arial" charset="0"/>
              <a:buChar char="•"/>
            </a:pPr>
            <a:endParaRPr kumimoji="1" lang="en-US" altLang="zh-CN" dirty="0" smtClean="0"/>
          </a:p>
          <a:p>
            <a:pPr marL="457200" indent="-457200">
              <a:buSzPct val="100000"/>
              <a:buFont typeface="Arial" charset="0"/>
              <a:buChar char="•"/>
            </a:pPr>
            <a:endParaRPr kumimoji="1" lang="en-US" altLang="zh-CN" dirty="0"/>
          </a:p>
        </p:txBody>
      </p:sp>
      <p:sp>
        <p:nvSpPr>
          <p:cNvPr id="2" name="标题 1"/>
          <p:cNvSpPr>
            <a:spLocks noGrp="1"/>
          </p:cNvSpPr>
          <p:nvPr>
            <p:ph type="title"/>
          </p:nvPr>
        </p:nvSpPr>
        <p:spPr/>
        <p:txBody>
          <a:bodyPr>
            <a:normAutofit/>
          </a:bodyPr>
          <a:lstStyle/>
          <a:p>
            <a:r>
              <a:rPr kumimoji="1" lang="zh-CN" altLang="en-US" dirty="0"/>
              <a:t>分离低阶特征组合</a:t>
            </a:r>
          </a:p>
        </p:txBody>
      </p:sp>
      <p:sp>
        <p:nvSpPr>
          <p:cNvPr id="7" name="TextBox 12"/>
          <p:cNvSpPr txBox="1"/>
          <p:nvPr/>
        </p:nvSpPr>
        <p:spPr>
          <a:xfrm>
            <a:off x="9250377" y="3007973"/>
            <a:ext cx="2475700" cy="687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r>
              <a:rPr lang="zh-CN" altLang="en-US" sz="2000" dirty="0">
                <a:solidFill>
                  <a:srgbClr val="09405E"/>
                </a:solidFill>
                <a:latin typeface="Microsoft YaHei" charset="-122"/>
                <a:ea typeface="Microsoft YaHei" charset="-122"/>
                <a:cs typeface="Microsoft YaHei" charset="-122"/>
              </a:rPr>
              <a:t>低阶和高阶特征组合隐含地体现在隐层</a:t>
            </a:r>
            <a:endParaRPr lang="zh-CN" altLang="en-US" sz="2000" dirty="0">
              <a:solidFill>
                <a:srgbClr val="09405E"/>
              </a:solidFill>
              <a:latin typeface="Microsoft YaHei" charset="-122"/>
              <a:ea typeface="Microsoft YaHei" charset="-122"/>
              <a:cs typeface="Microsoft YaHei" charset="-122"/>
              <a:sym typeface="Microsoft YaHei"/>
            </a:endParaRPr>
          </a:p>
        </p:txBody>
      </p:sp>
      <p:sp>
        <p:nvSpPr>
          <p:cNvPr id="8" name="左大括号 7"/>
          <p:cNvSpPr/>
          <p:nvPr/>
        </p:nvSpPr>
        <p:spPr>
          <a:xfrm rot="10800000">
            <a:off x="8485398" y="2912783"/>
            <a:ext cx="524989" cy="1000848"/>
          </a:xfrm>
          <a:prstGeom prst="leftBrace">
            <a:avLst>
              <a:gd name="adj1" fmla="val 0"/>
              <a:gd name="adj2" fmla="val 50000"/>
            </a:avLst>
          </a:prstGeom>
          <a:noFill/>
          <a:ln w="50800" cap="flat">
            <a:solidFill>
              <a:schemeClr val="accent1">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a:endParaRPr lang="zh-CN" altLang="en-US" sz="2000">
              <a:solidFill>
                <a:srgbClr val="000000"/>
              </a:solidFill>
              <a:latin typeface="Microsoft YaHei" charset="-122"/>
              <a:ea typeface="Microsoft YaHei" charset="-122"/>
              <a:cs typeface="Microsoft YaHei" charset="-122"/>
            </a:endParaRPr>
          </a:p>
        </p:txBody>
      </p:sp>
      <p:grpSp>
        <p:nvGrpSpPr>
          <p:cNvPr id="11" name="组 10"/>
          <p:cNvGrpSpPr/>
          <p:nvPr/>
        </p:nvGrpSpPr>
        <p:grpSpPr>
          <a:xfrm>
            <a:off x="480748" y="1979153"/>
            <a:ext cx="8004651" cy="4152371"/>
            <a:chOff x="1059332" y="2086359"/>
            <a:chExt cx="8004651" cy="4152371"/>
          </a:xfrm>
        </p:grpSpPr>
        <p:grpSp>
          <p:nvGrpSpPr>
            <p:cNvPr id="12" name="组 11"/>
            <p:cNvGrpSpPr/>
            <p:nvPr/>
          </p:nvGrpSpPr>
          <p:grpSpPr>
            <a:xfrm>
              <a:off x="1059332" y="4487797"/>
              <a:ext cx="8004651" cy="1750933"/>
              <a:chOff x="117199" y="4457275"/>
              <a:chExt cx="9599851" cy="2121690"/>
            </a:xfrm>
          </p:grpSpPr>
          <p:sp>
            <p:nvSpPr>
              <p:cNvPr id="22" name="橢圓 19"/>
              <p:cNvSpPr/>
              <p:nvPr/>
            </p:nvSpPr>
            <p:spPr>
              <a:xfrm>
                <a:off x="3217580" y="599871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20"/>
              <p:cNvSpPr/>
              <p:nvPr/>
            </p:nvSpPr>
            <p:spPr>
              <a:xfrm>
                <a:off x="2463885" y="6004428"/>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26"/>
              <p:cNvSpPr/>
              <p:nvPr/>
            </p:nvSpPr>
            <p:spPr>
              <a:xfrm>
                <a:off x="2911607"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橢圓 27"/>
              <p:cNvSpPr/>
              <p:nvPr/>
            </p:nvSpPr>
            <p:spPr>
              <a:xfrm>
                <a:off x="3687539"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30"/>
              <p:cNvSpPr/>
              <p:nvPr/>
            </p:nvSpPr>
            <p:spPr>
              <a:xfrm>
                <a:off x="6000248"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7" name="橢圓 31"/>
              <p:cNvSpPr/>
              <p:nvPr/>
            </p:nvSpPr>
            <p:spPr>
              <a:xfrm>
                <a:off x="5171617"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19"/>
              <p:cNvSpPr/>
              <p:nvPr/>
            </p:nvSpPr>
            <p:spPr>
              <a:xfrm>
                <a:off x="3918620" y="600480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9" name="橢圓 19"/>
              <p:cNvSpPr/>
              <p:nvPr/>
            </p:nvSpPr>
            <p:spPr>
              <a:xfrm>
                <a:off x="5619404" y="598651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0" name="橢圓 20"/>
              <p:cNvSpPr/>
              <p:nvPr/>
            </p:nvSpPr>
            <p:spPr>
              <a:xfrm>
                <a:off x="4902285" y="5992236"/>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1" name="橢圓 19"/>
              <p:cNvSpPr/>
              <p:nvPr/>
            </p:nvSpPr>
            <p:spPr>
              <a:xfrm>
                <a:off x="6320444" y="599261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2" name="直线箭头连接符 31"/>
              <p:cNvCxnSpPr>
                <a:stCxn id="41" idx="0"/>
              </p:cNvCxnSpPr>
              <p:nvPr/>
            </p:nvCxnSpPr>
            <p:spPr bwMode="auto">
              <a:xfrm flipV="1">
                <a:off x="2787540" y="5098489"/>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线箭头连接符 32"/>
              <p:cNvCxnSpPr>
                <a:stCxn id="40" idx="0"/>
              </p:cNvCxnSpPr>
              <p:nvPr/>
            </p:nvCxnSpPr>
            <p:spPr bwMode="auto">
              <a:xfrm flipH="1" flipV="1">
                <a:off x="3198686" y="5098489"/>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线箭头连接符 33"/>
              <p:cNvCxnSpPr>
                <a:stCxn id="46" idx="0"/>
              </p:cNvCxnSpPr>
              <p:nvPr/>
            </p:nvCxnSpPr>
            <p:spPr bwMode="auto">
              <a:xfrm flipH="1" flipV="1">
                <a:off x="3198686" y="5098489"/>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箭头连接符 34"/>
              <p:cNvCxnSpPr/>
              <p:nvPr/>
            </p:nvCxnSpPr>
            <p:spPr bwMode="auto">
              <a:xfrm flipV="1">
                <a:off x="2842404" y="5098489"/>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a:stCxn id="40" idx="0"/>
              </p:cNvCxnSpPr>
              <p:nvPr/>
            </p:nvCxnSpPr>
            <p:spPr bwMode="auto">
              <a:xfrm flipV="1">
                <a:off x="3504659" y="5098489"/>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箭头连接符 36"/>
              <p:cNvCxnSpPr>
                <a:stCxn id="46" idx="0"/>
              </p:cNvCxnSpPr>
              <p:nvPr/>
            </p:nvCxnSpPr>
            <p:spPr bwMode="auto">
              <a:xfrm flipH="1" flipV="1">
                <a:off x="3974618" y="5098489"/>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a:stCxn id="48" idx="0"/>
                <a:endCxn id="45" idx="4"/>
              </p:cNvCxnSpPr>
              <p:nvPr/>
            </p:nvCxnSpPr>
            <p:spPr bwMode="auto">
              <a:xfrm flipV="1">
                <a:off x="5189364" y="5098489"/>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箭头连接符 38"/>
              <p:cNvCxnSpPr>
                <a:stCxn id="48" idx="0"/>
              </p:cNvCxnSpPr>
              <p:nvPr/>
            </p:nvCxnSpPr>
            <p:spPr bwMode="auto">
              <a:xfrm flipV="1">
                <a:off x="5189364" y="5098489"/>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线箭头连接符 39"/>
              <p:cNvCxnSpPr>
                <a:endCxn id="45" idx="4"/>
              </p:cNvCxnSpPr>
              <p:nvPr/>
            </p:nvCxnSpPr>
            <p:spPr bwMode="auto">
              <a:xfrm flipH="1" flipV="1">
                <a:off x="5458696" y="5098489"/>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线箭头连接符 40"/>
              <p:cNvCxnSpPr/>
              <p:nvPr/>
            </p:nvCxnSpPr>
            <p:spPr bwMode="auto">
              <a:xfrm flipV="1">
                <a:off x="5906483" y="5098489"/>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线箭头连接符 41"/>
              <p:cNvCxnSpPr>
                <a:stCxn id="49" idx="0"/>
                <a:endCxn id="45" idx="4"/>
              </p:cNvCxnSpPr>
              <p:nvPr/>
            </p:nvCxnSpPr>
            <p:spPr bwMode="auto">
              <a:xfrm flipH="1" flipV="1">
                <a:off x="5458696" y="5098489"/>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线箭头连接符 42"/>
              <p:cNvCxnSpPr>
                <a:stCxn id="49" idx="0"/>
              </p:cNvCxnSpPr>
              <p:nvPr/>
            </p:nvCxnSpPr>
            <p:spPr bwMode="auto">
              <a:xfrm flipH="1" flipV="1">
                <a:off x="6287327" y="5098489"/>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橢圓 30"/>
              <p:cNvSpPr/>
              <p:nvPr/>
            </p:nvSpPr>
            <p:spPr>
              <a:xfrm>
                <a:off x="8822696"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5" name="橢圓 31"/>
              <p:cNvSpPr/>
              <p:nvPr/>
            </p:nvSpPr>
            <p:spPr>
              <a:xfrm>
                <a:off x="7994065"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6" name="橢圓 19"/>
              <p:cNvSpPr/>
              <p:nvPr/>
            </p:nvSpPr>
            <p:spPr>
              <a:xfrm>
                <a:off x="8441852" y="59194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20"/>
              <p:cNvSpPr/>
              <p:nvPr/>
            </p:nvSpPr>
            <p:spPr>
              <a:xfrm>
                <a:off x="7724733" y="5925180"/>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橢圓 19"/>
              <p:cNvSpPr/>
              <p:nvPr/>
            </p:nvSpPr>
            <p:spPr>
              <a:xfrm>
                <a:off x="9142892" y="592555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49" name="直线箭头连接符 48"/>
              <p:cNvCxnSpPr/>
              <p:nvPr/>
            </p:nvCxnSpPr>
            <p:spPr bwMode="auto">
              <a:xfrm flipV="1">
                <a:off x="8011812" y="5031433"/>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线箭头连接符 49"/>
              <p:cNvCxnSpPr/>
              <p:nvPr/>
            </p:nvCxnSpPr>
            <p:spPr bwMode="auto">
              <a:xfrm flipV="1">
                <a:off x="8011812" y="5031433"/>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线箭头连接符 50"/>
              <p:cNvCxnSpPr/>
              <p:nvPr/>
            </p:nvCxnSpPr>
            <p:spPr bwMode="auto">
              <a:xfrm flipH="1" flipV="1">
                <a:off x="8281144" y="5031433"/>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线箭头连接符 51"/>
              <p:cNvCxnSpPr/>
              <p:nvPr/>
            </p:nvCxnSpPr>
            <p:spPr bwMode="auto">
              <a:xfrm flipV="1">
                <a:off x="8728931" y="5031433"/>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线箭头连接符 52"/>
              <p:cNvCxnSpPr/>
              <p:nvPr/>
            </p:nvCxnSpPr>
            <p:spPr bwMode="auto">
              <a:xfrm flipH="1" flipV="1">
                <a:off x="8281144" y="5031433"/>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线箭头连接符 53"/>
              <p:cNvCxnSpPr/>
              <p:nvPr/>
            </p:nvCxnSpPr>
            <p:spPr bwMode="auto">
              <a:xfrm flipH="1" flipV="1">
                <a:off x="9109775" y="5031433"/>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文本框 54"/>
              <p:cNvSpPr txBox="1"/>
              <p:nvPr/>
            </p:nvSpPr>
            <p:spPr>
              <a:xfrm>
                <a:off x="585216" y="4615771"/>
                <a:ext cx="1462260" cy="400110"/>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56" name="文本框 55"/>
              <p:cNvSpPr txBox="1"/>
              <p:nvPr/>
            </p:nvSpPr>
            <p:spPr>
              <a:xfrm>
                <a:off x="117199" y="6041826"/>
                <a:ext cx="2141933" cy="400110"/>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57" name="文本框 56"/>
              <p:cNvSpPr txBox="1"/>
              <p:nvPr/>
            </p:nvSpPr>
            <p:spPr>
              <a:xfrm>
                <a:off x="7137450" y="593260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sp>
            <p:nvSpPr>
              <p:cNvPr id="58" name="文本框 57"/>
              <p:cNvSpPr txBox="1"/>
              <p:nvPr/>
            </p:nvSpPr>
            <p:spPr>
              <a:xfrm>
                <a:off x="7143546" y="453052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grpSp>
        <p:sp>
          <p:nvSpPr>
            <p:cNvPr id="13" name="矩形 12"/>
            <p:cNvSpPr/>
            <p:nvPr/>
          </p:nvSpPr>
          <p:spPr bwMode="auto">
            <a:xfrm>
              <a:off x="3290362" y="3691844"/>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4" name="矩形 13"/>
            <p:cNvSpPr/>
            <p:nvPr/>
          </p:nvSpPr>
          <p:spPr bwMode="auto">
            <a:xfrm>
              <a:off x="3290362" y="2910652"/>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5" name="矩形 14"/>
            <p:cNvSpPr/>
            <p:nvPr/>
          </p:nvSpPr>
          <p:spPr bwMode="auto">
            <a:xfrm>
              <a:off x="3248546" y="2086359"/>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6" name="文本框 15"/>
            <p:cNvSpPr txBox="1"/>
            <p:nvPr/>
          </p:nvSpPr>
          <p:spPr>
            <a:xfrm>
              <a:off x="1476072" y="3802868"/>
              <a:ext cx="1210588" cy="400110"/>
            </a:xfrm>
            <a:prstGeom prst="rect">
              <a:avLst/>
            </a:prstGeom>
            <a:noFill/>
          </p:spPr>
          <p:txBody>
            <a:bodyPr wrap="none" rtlCol="0">
              <a:spAutoFit/>
            </a:bodyPr>
            <a:lstStyle/>
            <a:p>
              <a:r>
                <a:rPr kumimoji="1" lang="zh-CN" altLang="en-US" sz="200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17" name="文本框 16"/>
            <p:cNvSpPr txBox="1"/>
            <p:nvPr/>
          </p:nvSpPr>
          <p:spPr>
            <a:xfrm>
              <a:off x="1476072" y="3021676"/>
              <a:ext cx="1210588" cy="400110"/>
            </a:xfrm>
            <a:prstGeom prst="rect">
              <a:avLst/>
            </a:prstGeom>
            <a:noFill/>
          </p:spPr>
          <p:txBody>
            <a:bodyPr wrap="none" rtlCol="0">
              <a:spAutoFit/>
            </a:bodyPr>
            <a:lstStyle/>
            <a:p>
              <a:r>
                <a:rPr kumimoji="1" lang="zh-CN" altLang="en-US" sz="200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18" name="文本框 17"/>
            <p:cNvSpPr txBox="1"/>
            <p:nvPr/>
          </p:nvSpPr>
          <p:spPr>
            <a:xfrm>
              <a:off x="1476072" y="2113971"/>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输出层：</a:t>
              </a:r>
              <a:endParaRPr kumimoji="1" lang="zh-CN" altLang="en-US" sz="2000" dirty="0">
                <a:solidFill>
                  <a:srgbClr val="09405E"/>
                </a:solidFill>
                <a:latin typeface="Microsoft YaHei" charset="-122"/>
                <a:ea typeface="Microsoft YaHei" charset="-122"/>
                <a:cs typeface="Microsoft YaHei" charset="-122"/>
              </a:endParaRPr>
            </a:p>
          </p:txBody>
        </p:sp>
        <p:sp>
          <p:nvSpPr>
            <p:cNvPr id="19" name="上箭头 18"/>
            <p:cNvSpPr/>
            <p:nvPr/>
          </p:nvSpPr>
          <p:spPr bwMode="auto">
            <a:xfrm>
              <a:off x="5775256" y="4239554"/>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0" name="上箭头 19"/>
            <p:cNvSpPr/>
            <p:nvPr/>
          </p:nvSpPr>
          <p:spPr bwMode="auto">
            <a:xfrm>
              <a:off x="5799640" y="3386114"/>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1" name="上箭头 20"/>
            <p:cNvSpPr/>
            <p:nvPr/>
          </p:nvSpPr>
          <p:spPr bwMode="auto">
            <a:xfrm>
              <a:off x="5799640" y="2581442"/>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grpSp>
      <p:sp>
        <p:nvSpPr>
          <p:cNvPr id="4" name="文本框 3"/>
          <p:cNvSpPr txBox="1"/>
          <p:nvPr/>
        </p:nvSpPr>
        <p:spPr>
          <a:xfrm>
            <a:off x="8759952" y="5084064"/>
            <a:ext cx="3392275" cy="400110"/>
          </a:xfrm>
          <a:prstGeom prst="rect">
            <a:avLst/>
          </a:prstGeom>
          <a:noFill/>
        </p:spPr>
        <p:txBody>
          <a:bodyPr wrap="none" rtlCol="0">
            <a:spAutoFit/>
          </a:bodyPr>
          <a:lstStyle/>
          <a:p>
            <a:r>
              <a:rPr lang="zh-CN" altLang="en-US" sz="2000" dirty="0">
                <a:solidFill>
                  <a:srgbClr val="09405E"/>
                </a:solidFill>
                <a:latin typeface="Microsoft YaHei" charset="-122"/>
                <a:ea typeface="Microsoft YaHei" charset="-122"/>
                <a:cs typeface="Microsoft YaHei" charset="-122"/>
              </a:rPr>
              <a:t>连接权重用</a:t>
            </a:r>
            <a:r>
              <a:rPr lang="en-US" altLang="zh-CN" sz="2000" dirty="0">
                <a:solidFill>
                  <a:srgbClr val="09405E"/>
                </a:solidFill>
                <a:latin typeface="Microsoft YaHei" charset="-122"/>
                <a:ea typeface="Microsoft YaHei" charset="-122"/>
                <a:cs typeface="Microsoft YaHei" charset="-122"/>
              </a:rPr>
              <a:t>FM</a:t>
            </a:r>
            <a:r>
              <a:rPr lang="zh-CN" altLang="en-US" sz="2000" dirty="0">
                <a:solidFill>
                  <a:srgbClr val="09405E"/>
                </a:solidFill>
                <a:latin typeface="Microsoft YaHei" charset="-122"/>
                <a:ea typeface="Microsoft YaHei" charset="-122"/>
                <a:cs typeface="Microsoft YaHei" charset="-122"/>
              </a:rPr>
              <a:t>的结果初始化</a:t>
            </a:r>
          </a:p>
        </p:txBody>
      </p:sp>
    </p:spTree>
    <p:extLst>
      <p:ext uri="{BB962C8B-B14F-4D97-AF65-F5344CB8AC3E}">
        <p14:creationId xmlns:p14="http://schemas.microsoft.com/office/powerpoint/2010/main" val="769605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buSzPct val="100000"/>
              <a:buFont typeface="Wingdings" charset="2"/>
              <a:buChar char="n"/>
            </a:pPr>
            <a:r>
              <a:rPr lang="zh-CN" altLang="en-US" dirty="0"/>
              <a:t>定义一个神经网络版的低阶特征组合</a:t>
            </a:r>
            <a:r>
              <a:rPr lang="zh-CN" altLang="en-US" dirty="0" smtClean="0"/>
              <a:t>模型</a:t>
            </a:r>
            <a:endParaRPr lang="en-US" altLang="zh-CN" dirty="0" smtClean="0"/>
          </a:p>
          <a:p>
            <a:pPr marL="628650" lvl="1" indent="-457200">
              <a:buSzPct val="100000"/>
              <a:buFont typeface="Arial" charset="0"/>
              <a:buChar char="•"/>
            </a:pPr>
            <a:endParaRPr lang="zh-CN" altLang="en-US" dirty="0"/>
          </a:p>
          <a:p>
            <a:pPr marL="457200" indent="-457200">
              <a:buSzPct val="100000"/>
              <a:buFont typeface="Arial" charset="0"/>
              <a:buChar char="•"/>
            </a:pPr>
            <a:endParaRPr kumimoji="1" lang="en-US" altLang="zh-CN" dirty="0" smtClean="0"/>
          </a:p>
          <a:p>
            <a:pPr marL="457200" indent="-457200">
              <a:buSzPct val="100000"/>
              <a:buFont typeface="Arial" charset="0"/>
              <a:buChar char="•"/>
            </a:pPr>
            <a:endParaRPr kumimoji="1" lang="en-US" altLang="zh-CN" dirty="0"/>
          </a:p>
          <a:p>
            <a:pPr marL="457200" indent="-457200">
              <a:buSzPct val="100000"/>
              <a:buFont typeface="Arial" charset="0"/>
              <a:buChar char="•"/>
            </a:pPr>
            <a:endParaRPr kumimoji="1" lang="en-US" altLang="zh-CN" dirty="0" smtClean="0"/>
          </a:p>
          <a:p>
            <a:pPr marL="457200" indent="-457200">
              <a:buSzPct val="100000"/>
              <a:buFont typeface="Arial" charset="0"/>
              <a:buChar char="•"/>
            </a:pPr>
            <a:endParaRPr kumimoji="1" lang="en-US" altLang="zh-CN" dirty="0"/>
          </a:p>
        </p:txBody>
      </p:sp>
      <p:sp>
        <p:nvSpPr>
          <p:cNvPr id="2" name="标题 1"/>
          <p:cNvSpPr>
            <a:spLocks noGrp="1"/>
          </p:cNvSpPr>
          <p:nvPr>
            <p:ph type="title"/>
          </p:nvPr>
        </p:nvSpPr>
        <p:spPr/>
        <p:txBody>
          <a:bodyPr>
            <a:normAutofit/>
          </a:bodyPr>
          <a:lstStyle/>
          <a:p>
            <a:r>
              <a:rPr kumimoji="1" lang="zh-CN" altLang="en-US" dirty="0" smtClean="0"/>
              <a:t>低</a:t>
            </a:r>
            <a:r>
              <a:rPr kumimoji="1" lang="zh-CN" altLang="en-US" dirty="0"/>
              <a:t>阶特征</a:t>
            </a:r>
            <a:r>
              <a:rPr kumimoji="1" lang="zh-CN" altLang="en-US" dirty="0" smtClean="0"/>
              <a:t>组合单独建模</a:t>
            </a:r>
            <a:endParaRPr kumimoji="1" lang="zh-CN" altLang="en-US" dirty="0"/>
          </a:p>
        </p:txBody>
      </p:sp>
      <p:grpSp>
        <p:nvGrpSpPr>
          <p:cNvPr id="23" name="组 22"/>
          <p:cNvGrpSpPr/>
          <p:nvPr/>
        </p:nvGrpSpPr>
        <p:grpSpPr>
          <a:xfrm>
            <a:off x="10005727" y="2279972"/>
            <a:ext cx="1915909" cy="3222423"/>
            <a:chOff x="2949942" y="2267099"/>
            <a:chExt cx="1915909" cy="3222423"/>
          </a:xfrm>
        </p:grpSpPr>
        <p:sp>
          <p:nvSpPr>
            <p:cNvPr id="6" name="文本框 5"/>
            <p:cNvSpPr txBox="1"/>
            <p:nvPr/>
          </p:nvSpPr>
          <p:spPr>
            <a:xfrm>
              <a:off x="3040719" y="4966302"/>
              <a:ext cx="1612942" cy="523220"/>
            </a:xfrm>
            <a:prstGeom prst="rect">
              <a:avLst/>
            </a:prstGeom>
            <a:solidFill>
              <a:schemeClr val="accent1">
                <a:lumMod val="75000"/>
              </a:schemeClr>
            </a:solidFill>
          </p:spPr>
          <p:txBody>
            <a:bodyPr wrap="none" rtlCol="0">
              <a:spAutoFit/>
            </a:bodyPr>
            <a:lstStyle/>
            <a:p>
              <a:r>
                <a:rPr kumimoji="1" lang="en-US" altLang="zh-CN" sz="2800" dirty="0">
                  <a:solidFill>
                    <a:schemeClr val="bg1"/>
                  </a:solidFill>
                  <a:latin typeface="Microsoft YaHei" charset="-122"/>
                  <a:ea typeface="Microsoft YaHei" charset="-122"/>
                  <a:cs typeface="Microsoft YaHei" charset="-122"/>
                </a:rPr>
                <a:t>Dense</a:t>
              </a:r>
              <a:r>
                <a:rPr kumimoji="1" lang="zh-CN" altLang="en-US" sz="2800" dirty="0" smtClean="0">
                  <a:solidFill>
                    <a:schemeClr val="bg1"/>
                  </a:solidFill>
                  <a:latin typeface="Microsoft YaHei" charset="-122"/>
                  <a:ea typeface="Microsoft YaHei" charset="-122"/>
                  <a:cs typeface="Microsoft YaHei" charset="-122"/>
                </a:rPr>
                <a:t>层</a:t>
              </a:r>
              <a:endParaRPr kumimoji="1" lang="zh-CN" altLang="en-US" sz="2800" dirty="0">
                <a:solidFill>
                  <a:schemeClr val="bg1"/>
                </a:solidFill>
                <a:latin typeface="Microsoft YaHei" charset="-122"/>
                <a:ea typeface="Microsoft YaHei" charset="-122"/>
                <a:cs typeface="Microsoft YaHei" charset="-122"/>
              </a:endParaRPr>
            </a:p>
          </p:txBody>
        </p:sp>
        <p:cxnSp>
          <p:nvCxnSpPr>
            <p:cNvPr id="7" name="直线箭头连接符 6"/>
            <p:cNvCxnSpPr/>
            <p:nvPr/>
          </p:nvCxnSpPr>
          <p:spPr bwMode="auto">
            <a:xfrm flipV="1">
              <a:off x="3847190" y="4386832"/>
              <a:ext cx="0" cy="6160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p:nvPr/>
          </p:nvSpPr>
          <p:spPr>
            <a:xfrm>
              <a:off x="2949942" y="3465513"/>
              <a:ext cx="1915909" cy="954107"/>
            </a:xfrm>
            <a:prstGeom prst="rect">
              <a:avLst/>
            </a:prstGeom>
            <a:solidFill>
              <a:schemeClr val="accent1">
                <a:lumMod val="40000"/>
                <a:lumOff val="60000"/>
              </a:schemeClr>
            </a:solidFill>
          </p:spPr>
          <p:txBody>
            <a:bodyPr wrap="none" rtlCol="0">
              <a:spAutoFit/>
            </a:bodyPr>
            <a:lstStyle/>
            <a:p>
              <a:pPr algn="ctr"/>
              <a:r>
                <a:rPr kumimoji="1" lang="en-US" altLang="zh-CN" sz="2800" dirty="0" smtClean="0">
                  <a:solidFill>
                    <a:schemeClr val="bg1"/>
                  </a:solidFill>
                  <a:latin typeface="Microsoft YaHei" charset="-122"/>
                  <a:ea typeface="Microsoft YaHei" charset="-122"/>
                  <a:cs typeface="Microsoft YaHei" charset="-122"/>
                </a:rPr>
                <a:t>FM</a:t>
              </a:r>
            </a:p>
            <a:p>
              <a:pPr algn="ctr"/>
              <a:r>
                <a:rPr kumimoji="1" lang="en-US" altLang="zh-CN" sz="2800" dirty="0" smtClean="0">
                  <a:solidFill>
                    <a:schemeClr val="bg1"/>
                  </a:solidFill>
                  <a:latin typeface="Microsoft YaHei" charset="-122"/>
                  <a:ea typeface="Microsoft YaHei" charset="-122"/>
                  <a:cs typeface="Microsoft YaHei" charset="-122"/>
                </a:rPr>
                <a:t>Function()</a:t>
              </a:r>
              <a:endParaRPr kumimoji="1" lang="zh-CN" altLang="en-US" sz="2800" dirty="0">
                <a:solidFill>
                  <a:schemeClr val="bg1"/>
                </a:solidFill>
                <a:latin typeface="Microsoft YaHei" charset="-122"/>
                <a:ea typeface="Microsoft YaHei" charset="-122"/>
                <a:cs typeface="Microsoft YaHei" charset="-122"/>
              </a:endParaRPr>
            </a:p>
          </p:txBody>
        </p:sp>
        <p:sp>
          <p:nvSpPr>
            <p:cNvPr id="11" name="橢圓 19"/>
            <p:cNvSpPr/>
            <p:nvPr/>
          </p:nvSpPr>
          <p:spPr>
            <a:xfrm>
              <a:off x="3687733" y="2267099"/>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橢圓 20"/>
            <p:cNvSpPr/>
            <p:nvPr/>
          </p:nvSpPr>
          <p:spPr>
            <a:xfrm>
              <a:off x="3059279" y="2271817"/>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9"/>
            <p:cNvSpPr/>
            <p:nvPr/>
          </p:nvSpPr>
          <p:spPr>
            <a:xfrm>
              <a:off x="4272282" y="2272130"/>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14" name="直线箭头连接符 13"/>
            <p:cNvCxnSpPr>
              <a:endCxn id="12" idx="4"/>
            </p:cNvCxnSpPr>
            <p:nvPr/>
          </p:nvCxnSpPr>
          <p:spPr bwMode="auto">
            <a:xfrm flipH="1" flipV="1">
              <a:off x="3298655" y="2745643"/>
              <a:ext cx="548535" cy="7198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线箭头连接符 15"/>
            <p:cNvCxnSpPr>
              <a:endCxn id="11" idx="4"/>
            </p:cNvCxnSpPr>
            <p:nvPr/>
          </p:nvCxnSpPr>
          <p:spPr bwMode="auto">
            <a:xfrm flipV="1">
              <a:off x="3902054" y="2740925"/>
              <a:ext cx="25055" cy="7245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线箭头连接符 17"/>
            <p:cNvCxnSpPr>
              <a:endCxn id="13" idx="4"/>
            </p:cNvCxnSpPr>
            <p:nvPr/>
          </p:nvCxnSpPr>
          <p:spPr bwMode="auto">
            <a:xfrm flipV="1">
              <a:off x="3956918" y="2745956"/>
              <a:ext cx="554740" cy="7195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 name="组 23"/>
          <p:cNvGrpSpPr/>
          <p:nvPr/>
        </p:nvGrpSpPr>
        <p:grpSpPr>
          <a:xfrm>
            <a:off x="605712" y="2052305"/>
            <a:ext cx="7939720" cy="4152371"/>
            <a:chOff x="1124263" y="2086359"/>
            <a:chExt cx="7939720" cy="4152371"/>
          </a:xfrm>
        </p:grpSpPr>
        <p:grpSp>
          <p:nvGrpSpPr>
            <p:cNvPr id="25" name="组 24"/>
            <p:cNvGrpSpPr/>
            <p:nvPr/>
          </p:nvGrpSpPr>
          <p:grpSpPr>
            <a:xfrm>
              <a:off x="1124263" y="4487797"/>
              <a:ext cx="7939720" cy="1750933"/>
              <a:chOff x="195070" y="4457275"/>
              <a:chExt cx="9521980" cy="2121690"/>
            </a:xfrm>
          </p:grpSpPr>
          <p:sp>
            <p:nvSpPr>
              <p:cNvPr id="35" name="橢圓 19"/>
              <p:cNvSpPr/>
              <p:nvPr/>
            </p:nvSpPr>
            <p:spPr>
              <a:xfrm>
                <a:off x="3217580" y="599871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6" name="橢圓 20"/>
              <p:cNvSpPr/>
              <p:nvPr/>
            </p:nvSpPr>
            <p:spPr>
              <a:xfrm>
                <a:off x="2463885" y="6004428"/>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7" name="橢圓 26"/>
              <p:cNvSpPr/>
              <p:nvPr/>
            </p:nvSpPr>
            <p:spPr>
              <a:xfrm>
                <a:off x="2911607"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8" name="橢圓 27"/>
              <p:cNvSpPr/>
              <p:nvPr/>
            </p:nvSpPr>
            <p:spPr>
              <a:xfrm>
                <a:off x="3687539"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9" name="橢圓 30"/>
              <p:cNvSpPr/>
              <p:nvPr/>
            </p:nvSpPr>
            <p:spPr>
              <a:xfrm>
                <a:off x="6000248"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0" name="橢圓 31"/>
              <p:cNvSpPr/>
              <p:nvPr/>
            </p:nvSpPr>
            <p:spPr>
              <a:xfrm>
                <a:off x="5171617"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橢圓 19"/>
              <p:cNvSpPr/>
              <p:nvPr/>
            </p:nvSpPr>
            <p:spPr>
              <a:xfrm>
                <a:off x="3918620" y="600480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2" name="橢圓 19"/>
              <p:cNvSpPr/>
              <p:nvPr/>
            </p:nvSpPr>
            <p:spPr>
              <a:xfrm>
                <a:off x="5619404" y="598651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3" name="橢圓 20"/>
              <p:cNvSpPr/>
              <p:nvPr/>
            </p:nvSpPr>
            <p:spPr>
              <a:xfrm>
                <a:off x="4902285" y="5992236"/>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4" name="橢圓 19"/>
              <p:cNvSpPr/>
              <p:nvPr/>
            </p:nvSpPr>
            <p:spPr>
              <a:xfrm>
                <a:off x="6320444" y="599261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45" name="直线箭头连接符 44"/>
              <p:cNvCxnSpPr>
                <a:stCxn id="63" idx="0"/>
              </p:cNvCxnSpPr>
              <p:nvPr/>
            </p:nvCxnSpPr>
            <p:spPr bwMode="auto">
              <a:xfrm flipV="1">
                <a:off x="2787540" y="5098489"/>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线箭头连接符 45"/>
              <p:cNvCxnSpPr>
                <a:stCxn id="62" idx="0"/>
              </p:cNvCxnSpPr>
              <p:nvPr/>
            </p:nvCxnSpPr>
            <p:spPr bwMode="auto">
              <a:xfrm flipH="1" flipV="1">
                <a:off x="3198686" y="5098489"/>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线箭头连接符 46"/>
              <p:cNvCxnSpPr>
                <a:stCxn id="68" idx="0"/>
              </p:cNvCxnSpPr>
              <p:nvPr/>
            </p:nvCxnSpPr>
            <p:spPr bwMode="auto">
              <a:xfrm flipH="1" flipV="1">
                <a:off x="3198686" y="5098489"/>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线箭头连接符 47"/>
              <p:cNvCxnSpPr/>
              <p:nvPr/>
            </p:nvCxnSpPr>
            <p:spPr bwMode="auto">
              <a:xfrm flipV="1">
                <a:off x="2842404" y="5098489"/>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线箭头连接符 48"/>
              <p:cNvCxnSpPr>
                <a:stCxn id="62" idx="0"/>
              </p:cNvCxnSpPr>
              <p:nvPr/>
            </p:nvCxnSpPr>
            <p:spPr bwMode="auto">
              <a:xfrm flipV="1">
                <a:off x="3504659" y="5098489"/>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线箭头连接符 49"/>
              <p:cNvCxnSpPr>
                <a:stCxn id="68" idx="0"/>
              </p:cNvCxnSpPr>
              <p:nvPr/>
            </p:nvCxnSpPr>
            <p:spPr bwMode="auto">
              <a:xfrm flipH="1" flipV="1">
                <a:off x="3974618" y="5098489"/>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线箭头连接符 50"/>
              <p:cNvCxnSpPr>
                <a:stCxn id="70" idx="0"/>
                <a:endCxn id="67" idx="4"/>
              </p:cNvCxnSpPr>
              <p:nvPr/>
            </p:nvCxnSpPr>
            <p:spPr bwMode="auto">
              <a:xfrm flipV="1">
                <a:off x="5189364" y="5098489"/>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线箭头连接符 51"/>
              <p:cNvCxnSpPr>
                <a:stCxn id="70" idx="0"/>
              </p:cNvCxnSpPr>
              <p:nvPr/>
            </p:nvCxnSpPr>
            <p:spPr bwMode="auto">
              <a:xfrm flipV="1">
                <a:off x="5189364" y="5098489"/>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线箭头连接符 52"/>
              <p:cNvCxnSpPr>
                <a:endCxn id="67" idx="4"/>
              </p:cNvCxnSpPr>
              <p:nvPr/>
            </p:nvCxnSpPr>
            <p:spPr bwMode="auto">
              <a:xfrm flipH="1" flipV="1">
                <a:off x="5458696" y="5098489"/>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线箭头连接符 53"/>
              <p:cNvCxnSpPr/>
              <p:nvPr/>
            </p:nvCxnSpPr>
            <p:spPr bwMode="auto">
              <a:xfrm flipV="1">
                <a:off x="5906483" y="5098489"/>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线箭头连接符 54"/>
              <p:cNvCxnSpPr>
                <a:stCxn id="71" idx="0"/>
                <a:endCxn id="67" idx="4"/>
              </p:cNvCxnSpPr>
              <p:nvPr/>
            </p:nvCxnSpPr>
            <p:spPr bwMode="auto">
              <a:xfrm flipH="1" flipV="1">
                <a:off x="5458696" y="5098489"/>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线箭头连接符 55"/>
              <p:cNvCxnSpPr>
                <a:stCxn id="71" idx="0"/>
              </p:cNvCxnSpPr>
              <p:nvPr/>
            </p:nvCxnSpPr>
            <p:spPr bwMode="auto">
              <a:xfrm flipH="1" flipV="1">
                <a:off x="6287327" y="5098489"/>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橢圓 30"/>
              <p:cNvSpPr/>
              <p:nvPr/>
            </p:nvSpPr>
            <p:spPr>
              <a:xfrm>
                <a:off x="8822696"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8" name="橢圓 31"/>
              <p:cNvSpPr/>
              <p:nvPr/>
            </p:nvSpPr>
            <p:spPr>
              <a:xfrm>
                <a:off x="7994065"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9" name="橢圓 19"/>
              <p:cNvSpPr/>
              <p:nvPr/>
            </p:nvSpPr>
            <p:spPr>
              <a:xfrm>
                <a:off x="8441852" y="59194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0" name="橢圓 20"/>
              <p:cNvSpPr/>
              <p:nvPr/>
            </p:nvSpPr>
            <p:spPr>
              <a:xfrm>
                <a:off x="7724733" y="5925180"/>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1" name="橢圓 19"/>
              <p:cNvSpPr/>
              <p:nvPr/>
            </p:nvSpPr>
            <p:spPr>
              <a:xfrm>
                <a:off x="9142892" y="592555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62" name="直线箭头连接符 61"/>
              <p:cNvCxnSpPr/>
              <p:nvPr/>
            </p:nvCxnSpPr>
            <p:spPr bwMode="auto">
              <a:xfrm flipV="1">
                <a:off x="8011812" y="5031433"/>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线箭头连接符 62"/>
              <p:cNvCxnSpPr/>
              <p:nvPr/>
            </p:nvCxnSpPr>
            <p:spPr bwMode="auto">
              <a:xfrm flipV="1">
                <a:off x="8011812" y="5031433"/>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线箭头连接符 63"/>
              <p:cNvCxnSpPr/>
              <p:nvPr/>
            </p:nvCxnSpPr>
            <p:spPr bwMode="auto">
              <a:xfrm flipH="1" flipV="1">
                <a:off x="8281144" y="5031433"/>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线箭头连接符 64"/>
              <p:cNvCxnSpPr/>
              <p:nvPr/>
            </p:nvCxnSpPr>
            <p:spPr bwMode="auto">
              <a:xfrm flipV="1">
                <a:off x="8728931" y="5031433"/>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线箭头连接符 65"/>
              <p:cNvCxnSpPr/>
              <p:nvPr/>
            </p:nvCxnSpPr>
            <p:spPr bwMode="auto">
              <a:xfrm flipH="1" flipV="1">
                <a:off x="8281144" y="5031433"/>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线箭头连接符 66"/>
              <p:cNvCxnSpPr/>
              <p:nvPr/>
            </p:nvCxnSpPr>
            <p:spPr bwMode="auto">
              <a:xfrm flipH="1" flipV="1">
                <a:off x="9109775" y="5031433"/>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文本框 67"/>
              <p:cNvSpPr txBox="1"/>
              <p:nvPr/>
            </p:nvSpPr>
            <p:spPr>
              <a:xfrm>
                <a:off x="585216" y="4615771"/>
                <a:ext cx="1462260" cy="400110"/>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69" name="文本框 68"/>
              <p:cNvSpPr txBox="1"/>
              <p:nvPr/>
            </p:nvSpPr>
            <p:spPr>
              <a:xfrm>
                <a:off x="195070" y="6073544"/>
                <a:ext cx="2141933" cy="400110"/>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70" name="文本框 69"/>
              <p:cNvSpPr txBox="1"/>
              <p:nvPr/>
            </p:nvSpPr>
            <p:spPr>
              <a:xfrm>
                <a:off x="7137450" y="593260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sp>
            <p:nvSpPr>
              <p:cNvPr id="71" name="文本框 70"/>
              <p:cNvSpPr txBox="1"/>
              <p:nvPr/>
            </p:nvSpPr>
            <p:spPr>
              <a:xfrm>
                <a:off x="7143546" y="453052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grpSp>
        <p:sp>
          <p:nvSpPr>
            <p:cNvPr id="26" name="矩形 25"/>
            <p:cNvSpPr/>
            <p:nvPr/>
          </p:nvSpPr>
          <p:spPr bwMode="auto">
            <a:xfrm>
              <a:off x="3290362" y="3691844"/>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7" name="矩形 26"/>
            <p:cNvSpPr/>
            <p:nvPr/>
          </p:nvSpPr>
          <p:spPr bwMode="auto">
            <a:xfrm>
              <a:off x="3290362" y="2910652"/>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8" name="矩形 27"/>
            <p:cNvSpPr/>
            <p:nvPr/>
          </p:nvSpPr>
          <p:spPr bwMode="auto">
            <a:xfrm>
              <a:off x="3248546" y="2086359"/>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9" name="文本框 28"/>
            <p:cNvSpPr txBox="1"/>
            <p:nvPr/>
          </p:nvSpPr>
          <p:spPr>
            <a:xfrm>
              <a:off x="1476072" y="3802868"/>
              <a:ext cx="1210588" cy="400110"/>
            </a:xfrm>
            <a:prstGeom prst="rect">
              <a:avLst/>
            </a:prstGeom>
            <a:noFill/>
          </p:spPr>
          <p:txBody>
            <a:bodyPr wrap="none" rtlCol="0">
              <a:spAutoFit/>
            </a:bodyPr>
            <a:lstStyle/>
            <a:p>
              <a:r>
                <a:rPr kumimoji="1" lang="zh-CN" altLang="en-US" sz="200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30" name="文本框 29"/>
            <p:cNvSpPr txBox="1"/>
            <p:nvPr/>
          </p:nvSpPr>
          <p:spPr>
            <a:xfrm>
              <a:off x="1476072" y="3021676"/>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31" name="文本框 30"/>
            <p:cNvSpPr txBox="1"/>
            <p:nvPr/>
          </p:nvSpPr>
          <p:spPr>
            <a:xfrm>
              <a:off x="1476072" y="2113971"/>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输出层：</a:t>
              </a:r>
              <a:endParaRPr kumimoji="1" lang="zh-CN" altLang="en-US" sz="2000" dirty="0">
                <a:solidFill>
                  <a:srgbClr val="09405E"/>
                </a:solidFill>
                <a:latin typeface="Microsoft YaHei" charset="-122"/>
                <a:ea typeface="Microsoft YaHei" charset="-122"/>
                <a:cs typeface="Microsoft YaHei" charset="-122"/>
              </a:endParaRPr>
            </a:p>
          </p:txBody>
        </p:sp>
        <p:sp>
          <p:nvSpPr>
            <p:cNvPr id="32" name="上箭头 31"/>
            <p:cNvSpPr/>
            <p:nvPr/>
          </p:nvSpPr>
          <p:spPr bwMode="auto">
            <a:xfrm>
              <a:off x="5775256" y="4239554"/>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33" name="上箭头 32"/>
            <p:cNvSpPr/>
            <p:nvPr/>
          </p:nvSpPr>
          <p:spPr bwMode="auto">
            <a:xfrm>
              <a:off x="5799640" y="3386114"/>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34" name="上箭头 33"/>
            <p:cNvSpPr/>
            <p:nvPr/>
          </p:nvSpPr>
          <p:spPr bwMode="auto">
            <a:xfrm>
              <a:off x="5799640" y="2581442"/>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72" name="文本框 71"/>
              <p:cNvSpPr txBox="1"/>
              <p:nvPr/>
            </p:nvSpPr>
            <p:spPr>
              <a:xfrm>
                <a:off x="9043416" y="3703320"/>
                <a:ext cx="43922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charset="0"/>
                          <a:ea typeface="Cambria Math" charset="0"/>
                          <a:cs typeface="Cambria Math" charset="0"/>
                        </a:rPr>
                        <m:t>⊕</m:t>
                      </m:r>
                    </m:oMath>
                  </m:oMathPara>
                </a14:m>
                <a:endParaRPr kumimoji="1" lang="zh-CN" altLang="en-US" sz="2800" dirty="0"/>
              </a:p>
            </p:txBody>
          </p:sp>
        </mc:Choice>
        <mc:Fallback xmlns="">
          <p:sp>
            <p:nvSpPr>
              <p:cNvPr id="72" name="文本框 71"/>
              <p:cNvSpPr txBox="1">
                <a:spLocks noRot="1" noChangeAspect="1" noMove="1" noResize="1" noEditPoints="1" noAdjustHandles="1" noChangeArrowheads="1" noChangeShapeType="1" noTextEdit="1"/>
              </p:cNvSpPr>
              <p:nvPr/>
            </p:nvSpPr>
            <p:spPr>
              <a:xfrm>
                <a:off x="9043416" y="3703320"/>
                <a:ext cx="439223" cy="430887"/>
              </a:xfrm>
              <a:prstGeom prst="rect">
                <a:avLst/>
              </a:prstGeom>
              <a:blipFill rotWithShape="0">
                <a:blip r:embed="rId3"/>
                <a:stretch>
                  <a:fillRect/>
                </a:stretch>
              </a:blipFill>
            </p:spPr>
            <p:txBody>
              <a:bodyPr/>
              <a:lstStyle/>
              <a:p>
                <a:r>
                  <a:rPr lang="zh-CN" altLang="en-US">
                    <a:noFill/>
                  </a:rPr>
                  <a:t> </a:t>
                </a:r>
              </a:p>
            </p:txBody>
          </p:sp>
        </mc:Fallback>
      </mc:AlternateContent>
      <p:cxnSp>
        <p:nvCxnSpPr>
          <p:cNvPr id="74" name="直线箭头连接符 73"/>
          <p:cNvCxnSpPr>
            <a:stCxn id="26" idx="3"/>
            <a:endCxn id="72" idx="1"/>
          </p:cNvCxnSpPr>
          <p:nvPr/>
        </p:nvCxnSpPr>
        <p:spPr bwMode="auto">
          <a:xfrm>
            <a:off x="8466719" y="3913357"/>
            <a:ext cx="576697" cy="5407"/>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线箭头连接符 75"/>
          <p:cNvCxnSpPr/>
          <p:nvPr/>
        </p:nvCxnSpPr>
        <p:spPr bwMode="auto">
          <a:xfrm flipH="1">
            <a:off x="9446063" y="3918864"/>
            <a:ext cx="449936" cy="13429"/>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线箭头连接符 77"/>
          <p:cNvCxnSpPr/>
          <p:nvPr/>
        </p:nvCxnSpPr>
        <p:spPr bwMode="auto">
          <a:xfrm flipH="1">
            <a:off x="9226451" y="4134207"/>
            <a:ext cx="1" cy="760976"/>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文本框 78"/>
          <p:cNvSpPr txBox="1"/>
          <p:nvPr/>
        </p:nvSpPr>
        <p:spPr>
          <a:xfrm>
            <a:off x="9043571" y="4796295"/>
            <a:ext cx="543739" cy="523220"/>
          </a:xfrm>
          <a:prstGeom prst="rect">
            <a:avLst/>
          </a:prstGeom>
          <a:noFill/>
        </p:spPr>
        <p:txBody>
          <a:bodyPr wrap="none" rtlCol="0">
            <a:spAutoFit/>
          </a:bodyPr>
          <a:lstStyle/>
          <a:p>
            <a:r>
              <a:rPr kumimoji="1" lang="zh-CN" altLang="en-US" sz="2800" dirty="0" smtClean="0">
                <a:solidFill>
                  <a:srgbClr val="C00000"/>
                </a:solidFill>
              </a:rPr>
              <a:t>？</a:t>
            </a:r>
            <a:endParaRPr kumimoji="1" lang="zh-CN" altLang="en-US" sz="2800" dirty="0">
              <a:solidFill>
                <a:srgbClr val="C00000"/>
              </a:solidFill>
            </a:endParaRPr>
          </a:p>
        </p:txBody>
      </p:sp>
    </p:spTree>
    <p:extLst>
      <p:ext uri="{BB962C8B-B14F-4D97-AF65-F5344CB8AC3E}">
        <p14:creationId xmlns:p14="http://schemas.microsoft.com/office/powerpoint/2010/main" val="1126977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endParaRPr kumimoji="1" lang="zh-CN" altLang="en-US" dirty="0"/>
          </a:p>
        </p:txBody>
      </p:sp>
      <p:sp>
        <p:nvSpPr>
          <p:cNvPr id="2" name="标题 1"/>
          <p:cNvSpPr>
            <a:spLocks noGrp="1"/>
          </p:cNvSpPr>
          <p:nvPr>
            <p:ph type="title"/>
          </p:nvPr>
        </p:nvSpPr>
        <p:spPr/>
        <p:txBody>
          <a:bodyPr>
            <a:normAutofit/>
          </a:bodyPr>
          <a:lstStyle/>
          <a:p>
            <a:r>
              <a:rPr kumimoji="1" lang="zh-CN" altLang="en-US"/>
              <a:t>典型网络融合结构之一：并行结构</a:t>
            </a:r>
          </a:p>
        </p:txBody>
      </p:sp>
      <p:sp>
        <p:nvSpPr>
          <p:cNvPr id="27" name="橢圓 19"/>
          <p:cNvSpPr/>
          <p:nvPr/>
        </p:nvSpPr>
        <p:spPr>
          <a:xfrm>
            <a:off x="3125974" y="5731514"/>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8" name="橢圓 20"/>
          <p:cNvSpPr/>
          <p:nvPr/>
        </p:nvSpPr>
        <p:spPr>
          <a:xfrm>
            <a:off x="2497520" y="5736232"/>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9" name="橢圓 26"/>
          <p:cNvSpPr/>
          <p:nvPr/>
        </p:nvSpPr>
        <p:spPr>
          <a:xfrm>
            <a:off x="2870844" y="4514776"/>
            <a:ext cx="478751" cy="473826"/>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橢圓 27"/>
          <p:cNvSpPr/>
          <p:nvPr/>
        </p:nvSpPr>
        <p:spPr>
          <a:xfrm>
            <a:off x="3517840" y="4514776"/>
            <a:ext cx="478751" cy="473826"/>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5446248" y="4514776"/>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4755310" y="4514776"/>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3" name="橢圓 19"/>
          <p:cNvSpPr/>
          <p:nvPr/>
        </p:nvSpPr>
        <p:spPr>
          <a:xfrm>
            <a:off x="3710523" y="5736545"/>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4" name="橢圓 19"/>
          <p:cNvSpPr/>
          <p:nvPr/>
        </p:nvSpPr>
        <p:spPr>
          <a:xfrm>
            <a:off x="5128689" y="5721453"/>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5" name="橢圓 20"/>
          <p:cNvSpPr/>
          <p:nvPr/>
        </p:nvSpPr>
        <p:spPr>
          <a:xfrm>
            <a:off x="4530733" y="5726171"/>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6" name="橢圓 19"/>
          <p:cNvSpPr/>
          <p:nvPr/>
        </p:nvSpPr>
        <p:spPr>
          <a:xfrm>
            <a:off x="5713237" y="5726483"/>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7" name="直线箭头连接符 36"/>
          <p:cNvCxnSpPr/>
          <p:nvPr/>
        </p:nvCxnSpPr>
        <p:spPr bwMode="auto">
          <a:xfrm flipV="1">
            <a:off x="2767393" y="4988602"/>
            <a:ext cx="342826" cy="7476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箭头连接符 38"/>
          <p:cNvCxnSpPr/>
          <p:nvPr/>
        </p:nvCxnSpPr>
        <p:spPr bwMode="auto">
          <a:xfrm flipH="1" flipV="1">
            <a:off x="3110220" y="4988602"/>
            <a:ext cx="839678" cy="7479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线箭头连接符 39"/>
          <p:cNvCxnSpPr/>
          <p:nvPr/>
        </p:nvCxnSpPr>
        <p:spPr bwMode="auto">
          <a:xfrm flipV="1">
            <a:off x="2813141" y="4988602"/>
            <a:ext cx="989822" cy="7476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线箭头连接符 41"/>
          <p:cNvCxnSpPr/>
          <p:nvPr/>
        </p:nvCxnSpPr>
        <p:spPr bwMode="auto">
          <a:xfrm flipH="1" flipV="1">
            <a:off x="3757215" y="4988602"/>
            <a:ext cx="192682" cy="7479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线箭头连接符 42"/>
          <p:cNvCxnSpPr/>
          <p:nvPr/>
        </p:nvCxnSpPr>
        <p:spPr bwMode="auto">
          <a:xfrm flipV="1">
            <a:off x="4770108" y="4988602"/>
            <a:ext cx="224577"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线箭头连接符 43"/>
          <p:cNvCxnSpPr/>
          <p:nvPr/>
        </p:nvCxnSpPr>
        <p:spPr bwMode="auto">
          <a:xfrm flipV="1">
            <a:off x="4770108" y="4988602"/>
            <a:ext cx="915515"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线箭头连接符 44"/>
          <p:cNvCxnSpPr/>
          <p:nvPr/>
        </p:nvCxnSpPr>
        <p:spPr bwMode="auto">
          <a:xfrm flipH="1" flipV="1">
            <a:off x="4994685" y="4988602"/>
            <a:ext cx="37337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线箭头连接符 45"/>
          <p:cNvCxnSpPr/>
          <p:nvPr/>
        </p:nvCxnSpPr>
        <p:spPr bwMode="auto">
          <a:xfrm flipV="1">
            <a:off x="5368064" y="4988602"/>
            <a:ext cx="31755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线箭头连接符 46"/>
          <p:cNvCxnSpPr/>
          <p:nvPr/>
        </p:nvCxnSpPr>
        <p:spPr bwMode="auto">
          <a:xfrm flipH="1" flipV="1">
            <a:off x="4994685" y="4988602"/>
            <a:ext cx="957927"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线箭头连接符 47"/>
          <p:cNvCxnSpPr/>
          <p:nvPr/>
        </p:nvCxnSpPr>
        <p:spPr bwMode="auto">
          <a:xfrm flipH="1" flipV="1">
            <a:off x="5685623" y="4988602"/>
            <a:ext cx="266989"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橢圓 30"/>
          <p:cNvSpPr/>
          <p:nvPr/>
        </p:nvSpPr>
        <p:spPr>
          <a:xfrm>
            <a:off x="7799692" y="4459438"/>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0" name="橢圓 31"/>
          <p:cNvSpPr/>
          <p:nvPr/>
        </p:nvSpPr>
        <p:spPr>
          <a:xfrm>
            <a:off x="7108754" y="4459438"/>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1" name="橢圓 19"/>
          <p:cNvSpPr/>
          <p:nvPr/>
        </p:nvSpPr>
        <p:spPr>
          <a:xfrm>
            <a:off x="7482133" y="5666114"/>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2" name="橢圓 20"/>
          <p:cNvSpPr/>
          <p:nvPr/>
        </p:nvSpPr>
        <p:spPr>
          <a:xfrm>
            <a:off x="6884177" y="5670832"/>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3" name="橢圓 19"/>
          <p:cNvSpPr/>
          <p:nvPr/>
        </p:nvSpPr>
        <p:spPr>
          <a:xfrm>
            <a:off x="8066681" y="5671145"/>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4" name="直线箭头连接符 53"/>
          <p:cNvCxnSpPr/>
          <p:nvPr/>
        </p:nvCxnSpPr>
        <p:spPr bwMode="auto">
          <a:xfrm flipV="1">
            <a:off x="7123552" y="4933264"/>
            <a:ext cx="224577"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线箭头连接符 54"/>
          <p:cNvCxnSpPr/>
          <p:nvPr/>
        </p:nvCxnSpPr>
        <p:spPr bwMode="auto">
          <a:xfrm flipV="1">
            <a:off x="7123552" y="4933264"/>
            <a:ext cx="915515"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线箭头连接符 55"/>
          <p:cNvCxnSpPr/>
          <p:nvPr/>
        </p:nvCxnSpPr>
        <p:spPr bwMode="auto">
          <a:xfrm flipH="1" flipV="1">
            <a:off x="7348129" y="4933264"/>
            <a:ext cx="37337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线箭头连接符 56"/>
          <p:cNvCxnSpPr/>
          <p:nvPr/>
        </p:nvCxnSpPr>
        <p:spPr bwMode="auto">
          <a:xfrm flipV="1">
            <a:off x="7721508" y="4933264"/>
            <a:ext cx="31755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线箭头连接符 57"/>
          <p:cNvCxnSpPr/>
          <p:nvPr/>
        </p:nvCxnSpPr>
        <p:spPr bwMode="auto">
          <a:xfrm flipH="1" flipV="1">
            <a:off x="7348129" y="4933264"/>
            <a:ext cx="957927"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线箭头连接符 58"/>
          <p:cNvCxnSpPr/>
          <p:nvPr/>
        </p:nvCxnSpPr>
        <p:spPr bwMode="auto">
          <a:xfrm flipH="1" flipV="1">
            <a:off x="8039067" y="4933264"/>
            <a:ext cx="266989"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文本框 59"/>
          <p:cNvSpPr txBox="1"/>
          <p:nvPr/>
        </p:nvSpPr>
        <p:spPr>
          <a:xfrm>
            <a:off x="931028" y="4590237"/>
            <a:ext cx="1219277" cy="330192"/>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61" name="文本框 60"/>
          <p:cNvSpPr txBox="1"/>
          <p:nvPr/>
        </p:nvSpPr>
        <p:spPr>
          <a:xfrm>
            <a:off x="585116" y="5770250"/>
            <a:ext cx="1786010" cy="330192"/>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62" name="文本框 61"/>
          <p:cNvSpPr txBox="1"/>
          <p:nvPr/>
        </p:nvSpPr>
        <p:spPr>
          <a:xfrm>
            <a:off x="6394482" y="5676959"/>
            <a:ext cx="331753" cy="380991"/>
          </a:xfrm>
          <a:prstGeom prst="rect">
            <a:avLst/>
          </a:prstGeom>
          <a:noFill/>
        </p:spPr>
        <p:txBody>
          <a:bodyPr wrap="none" rtlCol="0">
            <a:spAutoFit/>
          </a:bodyPr>
          <a:lstStyle/>
          <a:p>
            <a:r>
              <a:rPr kumimoji="1" lang="mr-IN" altLang="zh-CN" sz="2400" smtClean="0"/>
              <a:t>…</a:t>
            </a:r>
            <a:endParaRPr kumimoji="1" lang="zh-CN" altLang="en-US" sz="2400" dirty="0"/>
          </a:p>
        </p:txBody>
      </p:sp>
      <p:sp>
        <p:nvSpPr>
          <p:cNvPr id="63" name="文本框 62"/>
          <p:cNvSpPr txBox="1"/>
          <p:nvPr/>
        </p:nvSpPr>
        <p:spPr>
          <a:xfrm>
            <a:off x="6399565" y="4519887"/>
            <a:ext cx="331753" cy="380991"/>
          </a:xfrm>
          <a:prstGeom prst="rect">
            <a:avLst/>
          </a:prstGeom>
          <a:noFill/>
        </p:spPr>
        <p:txBody>
          <a:bodyPr wrap="none" rtlCol="0">
            <a:spAutoFit/>
          </a:bodyPr>
          <a:lstStyle/>
          <a:p>
            <a:r>
              <a:rPr kumimoji="1" lang="mr-IN" altLang="zh-CN" sz="2400" smtClean="0"/>
              <a:t>…</a:t>
            </a:r>
            <a:endParaRPr kumimoji="1" lang="zh-CN" altLang="en-US" sz="2400" dirty="0"/>
          </a:p>
        </p:txBody>
      </p:sp>
      <p:sp>
        <p:nvSpPr>
          <p:cNvPr id="18" name="矩形 17"/>
          <p:cNvSpPr/>
          <p:nvPr/>
        </p:nvSpPr>
        <p:spPr bwMode="auto">
          <a:xfrm>
            <a:off x="4755309" y="3657790"/>
            <a:ext cx="3711409"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9" name="矩形 18"/>
          <p:cNvSpPr/>
          <p:nvPr/>
        </p:nvSpPr>
        <p:spPr bwMode="auto">
          <a:xfrm>
            <a:off x="4770107" y="2876598"/>
            <a:ext cx="3696611"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0" name="矩形 19"/>
          <p:cNvSpPr/>
          <p:nvPr/>
        </p:nvSpPr>
        <p:spPr bwMode="auto">
          <a:xfrm>
            <a:off x="2729995" y="2052305"/>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2" name="文本框 21"/>
          <p:cNvSpPr txBox="1"/>
          <p:nvPr/>
        </p:nvSpPr>
        <p:spPr>
          <a:xfrm>
            <a:off x="647577" y="3175210"/>
            <a:ext cx="1723549"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低</a:t>
            </a:r>
            <a:r>
              <a:rPr kumimoji="1" lang="zh-CN" altLang="en-US" sz="2000" dirty="0">
                <a:solidFill>
                  <a:srgbClr val="09405E"/>
                </a:solidFill>
                <a:latin typeface="Microsoft YaHei" charset="-122"/>
                <a:ea typeface="Microsoft YaHei" charset="-122"/>
                <a:cs typeface="Microsoft YaHei" charset="-122"/>
              </a:rPr>
              <a:t>阶</a:t>
            </a:r>
            <a:r>
              <a:rPr kumimoji="1" lang="zh-CN" altLang="en-US" sz="2000" dirty="0" smtClean="0">
                <a:solidFill>
                  <a:srgbClr val="09405E"/>
                </a:solidFill>
                <a:latin typeface="Microsoft YaHei" charset="-122"/>
                <a:ea typeface="Microsoft YaHei" charset="-122"/>
                <a:cs typeface="Microsoft YaHei" charset="-122"/>
              </a:rPr>
              <a:t>特征组合</a:t>
            </a:r>
            <a:endParaRPr kumimoji="1" lang="zh-CN" altLang="en-US" sz="2000" dirty="0">
              <a:solidFill>
                <a:srgbClr val="09405E"/>
              </a:solidFill>
              <a:latin typeface="Microsoft YaHei" charset="-122"/>
              <a:ea typeface="Microsoft YaHei" charset="-122"/>
              <a:cs typeface="Microsoft YaHei" charset="-122"/>
            </a:endParaRPr>
          </a:p>
        </p:txBody>
      </p:sp>
      <p:sp>
        <p:nvSpPr>
          <p:cNvPr id="23" name="文本框 22"/>
          <p:cNvSpPr txBox="1"/>
          <p:nvPr/>
        </p:nvSpPr>
        <p:spPr>
          <a:xfrm>
            <a:off x="957521" y="2079917"/>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输出层：</a:t>
            </a:r>
            <a:endParaRPr kumimoji="1" lang="zh-CN" altLang="en-US" sz="2000" dirty="0">
              <a:solidFill>
                <a:srgbClr val="09405E"/>
              </a:solidFill>
              <a:latin typeface="Microsoft YaHei" charset="-122"/>
              <a:ea typeface="Microsoft YaHei" charset="-122"/>
              <a:cs typeface="Microsoft YaHei" charset="-122"/>
            </a:endParaRPr>
          </a:p>
        </p:txBody>
      </p:sp>
      <p:sp>
        <p:nvSpPr>
          <p:cNvPr id="24" name="上箭头 23"/>
          <p:cNvSpPr/>
          <p:nvPr/>
        </p:nvSpPr>
        <p:spPr bwMode="auto">
          <a:xfrm>
            <a:off x="5256705" y="420550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5" name="上箭头 24"/>
          <p:cNvSpPr/>
          <p:nvPr/>
        </p:nvSpPr>
        <p:spPr bwMode="auto">
          <a:xfrm>
            <a:off x="5281089" y="335206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6" name="上箭头 25"/>
          <p:cNvSpPr/>
          <p:nvPr/>
        </p:nvSpPr>
        <p:spPr bwMode="auto">
          <a:xfrm>
            <a:off x="5281089" y="2547388"/>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8" name="直线箭头连接符 7"/>
          <p:cNvCxnSpPr/>
          <p:nvPr/>
        </p:nvCxnSpPr>
        <p:spPr bwMode="auto">
          <a:xfrm flipV="1">
            <a:off x="3517840" y="3777067"/>
            <a:ext cx="0" cy="52764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8"/>
          <p:cNvSpPr txBox="1"/>
          <p:nvPr/>
        </p:nvSpPr>
        <p:spPr>
          <a:xfrm>
            <a:off x="2736895" y="2928764"/>
            <a:ext cx="1667443" cy="830997"/>
          </a:xfrm>
          <a:prstGeom prst="rect">
            <a:avLst/>
          </a:prstGeom>
          <a:solidFill>
            <a:schemeClr val="accent1">
              <a:lumMod val="40000"/>
              <a:lumOff val="60000"/>
            </a:schemeClr>
          </a:solidFill>
        </p:spPr>
        <p:txBody>
          <a:bodyPr wrap="none" rtlCol="0">
            <a:spAutoFit/>
          </a:bodyPr>
          <a:lstStyle/>
          <a:p>
            <a:pPr algn="ctr"/>
            <a:r>
              <a:rPr kumimoji="1" lang="en-US" altLang="zh-CN" sz="2400" dirty="0" smtClean="0">
                <a:solidFill>
                  <a:schemeClr val="bg1"/>
                </a:solidFill>
                <a:latin typeface="Microsoft YaHei" charset="-122"/>
                <a:ea typeface="Microsoft YaHei" charset="-122"/>
                <a:cs typeface="Microsoft YaHei" charset="-122"/>
              </a:rPr>
              <a:t>FM</a:t>
            </a:r>
          </a:p>
          <a:p>
            <a:pPr algn="ctr"/>
            <a:r>
              <a:rPr kumimoji="1" lang="en-US" altLang="zh-CN" sz="2400" dirty="0" smtClean="0">
                <a:solidFill>
                  <a:schemeClr val="bg1"/>
                </a:solidFill>
                <a:latin typeface="Microsoft YaHei" charset="-122"/>
                <a:ea typeface="Microsoft YaHei" charset="-122"/>
                <a:cs typeface="Microsoft YaHei" charset="-122"/>
              </a:rPr>
              <a:t>Function()</a:t>
            </a:r>
            <a:endParaRPr kumimoji="1" lang="zh-CN" altLang="en-US" sz="2400" dirty="0">
              <a:solidFill>
                <a:schemeClr val="bg1"/>
              </a:solidFill>
              <a:latin typeface="Microsoft YaHei" charset="-122"/>
              <a:ea typeface="Microsoft YaHei" charset="-122"/>
              <a:cs typeface="Microsoft YaHei" charset="-122"/>
            </a:endParaRPr>
          </a:p>
        </p:txBody>
      </p:sp>
      <p:cxnSp>
        <p:nvCxnSpPr>
          <p:cNvPr id="72" name="直线箭头连接符 71"/>
          <p:cNvCxnSpPr/>
          <p:nvPr/>
        </p:nvCxnSpPr>
        <p:spPr bwMode="auto">
          <a:xfrm flipV="1">
            <a:off x="3530059" y="2563439"/>
            <a:ext cx="0" cy="31315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文本框 72"/>
          <p:cNvSpPr txBox="1"/>
          <p:nvPr/>
        </p:nvSpPr>
        <p:spPr>
          <a:xfrm>
            <a:off x="9003529" y="3332626"/>
            <a:ext cx="1723549"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高阶特征组合</a:t>
            </a:r>
            <a:endParaRPr kumimoji="1" lang="zh-CN" altLang="en-US" sz="2000" dirty="0">
              <a:solidFill>
                <a:srgbClr val="09405E"/>
              </a:solidFill>
              <a:latin typeface="Microsoft YaHei" charset="-122"/>
              <a:ea typeface="Microsoft YaHei" charset="-122"/>
              <a:cs typeface="Microsoft YaHei" charset="-122"/>
            </a:endParaRPr>
          </a:p>
        </p:txBody>
      </p:sp>
      <p:sp>
        <p:nvSpPr>
          <p:cNvPr id="74" name="右大括号 73"/>
          <p:cNvSpPr/>
          <p:nvPr/>
        </p:nvSpPr>
        <p:spPr bwMode="auto">
          <a:xfrm>
            <a:off x="8545432" y="3152005"/>
            <a:ext cx="360824" cy="761352"/>
          </a:xfrm>
          <a:prstGeom prst="righ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75" name="左大括号 74"/>
          <p:cNvSpPr/>
          <p:nvPr/>
        </p:nvSpPr>
        <p:spPr bwMode="auto">
          <a:xfrm>
            <a:off x="2328847" y="2937272"/>
            <a:ext cx="168673" cy="795464"/>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815897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p:cNvSpPr>
            <a:spLocks noGrp="1"/>
          </p:cNvSpPr>
          <p:nvPr>
            <p:ph sz="quarter" idx="10"/>
          </p:nvPr>
        </p:nvSpPr>
        <p:spPr/>
        <p:txBody>
          <a:bodyPr/>
          <a:lstStyle/>
          <a:p>
            <a:endParaRPr kumimoji="1" lang="zh-CN" altLang="en-US" dirty="0"/>
          </a:p>
        </p:txBody>
      </p:sp>
      <p:sp>
        <p:nvSpPr>
          <p:cNvPr id="2" name="标题 1"/>
          <p:cNvSpPr>
            <a:spLocks noGrp="1"/>
          </p:cNvSpPr>
          <p:nvPr>
            <p:ph type="title"/>
          </p:nvPr>
        </p:nvSpPr>
        <p:spPr/>
        <p:txBody>
          <a:bodyPr>
            <a:normAutofit/>
          </a:bodyPr>
          <a:lstStyle/>
          <a:p>
            <a:r>
              <a:rPr kumimoji="1" lang="zh-CN" altLang="en-US" dirty="0"/>
              <a:t>并行结构实例：</a:t>
            </a:r>
            <a:r>
              <a:rPr kumimoji="1" lang="en-US" altLang="zh-CN" dirty="0" err="1"/>
              <a:t>Wide&amp;Deep</a:t>
            </a:r>
            <a:r>
              <a:rPr kumimoji="1" lang="zh-CN" altLang="en-US" dirty="0" smtClean="0"/>
              <a:t>模型（</a:t>
            </a:r>
            <a:r>
              <a:rPr kumimoji="1" lang="en-US" altLang="zh-CN" dirty="0" smtClean="0"/>
              <a:t>Google</a:t>
            </a:r>
            <a:r>
              <a:rPr kumimoji="1" lang="zh-CN" altLang="en-US" dirty="0" smtClean="0"/>
              <a:t> </a:t>
            </a:r>
            <a:r>
              <a:rPr kumimoji="1" lang="en-US" altLang="zh-CN" dirty="0" smtClean="0"/>
              <a:t>2016</a:t>
            </a:r>
            <a:r>
              <a:rPr kumimoji="1" lang="zh-CN" altLang="en-US" dirty="0" smtClean="0"/>
              <a:t>）</a:t>
            </a:r>
            <a:endParaRPr kumimoji="1" lang="zh-CN" altLang="en-US" dirty="0"/>
          </a:p>
        </p:txBody>
      </p:sp>
      <p:cxnSp>
        <p:nvCxnSpPr>
          <p:cNvPr id="4" name="直接箭头连接符 84"/>
          <p:cNvCxnSpPr/>
          <p:nvPr/>
        </p:nvCxnSpPr>
        <p:spPr>
          <a:xfrm flipH="1">
            <a:off x="8450625" y="2267280"/>
            <a:ext cx="2538" cy="421950"/>
          </a:xfrm>
          <a:prstGeom prst="straightConnector1">
            <a:avLst/>
          </a:prstGeom>
          <a:noFill/>
          <a:ln w="63500" cap="flat">
            <a:solidFill>
              <a:srgbClr val="FFFFFF"/>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5" name="直接箭头连接符 86"/>
          <p:cNvCxnSpPr/>
          <p:nvPr/>
        </p:nvCxnSpPr>
        <p:spPr>
          <a:xfrm flipH="1">
            <a:off x="8445549" y="3380474"/>
            <a:ext cx="2538" cy="421950"/>
          </a:xfrm>
          <a:prstGeom prst="straightConnector1">
            <a:avLst/>
          </a:prstGeom>
          <a:noFill/>
          <a:ln w="63500" cap="flat">
            <a:solidFill>
              <a:srgbClr val="FFFFFF"/>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6" name="直接箭头连接符 88"/>
          <p:cNvCxnSpPr/>
          <p:nvPr/>
        </p:nvCxnSpPr>
        <p:spPr>
          <a:xfrm flipH="1">
            <a:off x="8438109" y="4224988"/>
            <a:ext cx="2538" cy="421950"/>
          </a:xfrm>
          <a:prstGeom prst="straightConnector1">
            <a:avLst/>
          </a:prstGeom>
          <a:noFill/>
          <a:ln w="63500" cap="flat">
            <a:solidFill>
              <a:srgbClr val="FFFFFF"/>
            </a:solidFill>
            <a:prstDash val="solid"/>
            <a:miter lim="400000"/>
            <a:tailEnd type="arrow"/>
          </a:ln>
          <a:effectLst/>
          <a:sp3d/>
        </p:spPr>
        <p:style>
          <a:lnRef idx="0">
            <a:scrgbClr r="0" g="0" b="0"/>
          </a:lnRef>
          <a:fillRef idx="0">
            <a:scrgbClr r="0" g="0" b="0"/>
          </a:fillRef>
          <a:effectRef idx="0">
            <a:scrgbClr r="0" g="0" b="0"/>
          </a:effectRef>
          <a:fontRef idx="none"/>
        </p:style>
      </p:cxnSp>
      <p:sp>
        <p:nvSpPr>
          <p:cNvPr id="7" name="左大括号 6"/>
          <p:cNvSpPr/>
          <p:nvPr/>
        </p:nvSpPr>
        <p:spPr>
          <a:xfrm rot="10800000">
            <a:off x="8315015" y="2689229"/>
            <a:ext cx="564203" cy="829283"/>
          </a:xfrm>
          <a:prstGeom prst="leftBrace">
            <a:avLst/>
          </a:prstGeom>
          <a:noFill/>
          <a:ln w="50800" cap="flat">
            <a:solidFill>
              <a:srgbClr val="FFFFF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a:endParaRPr lang="zh-CN" altLang="en-US" sz="900">
              <a:solidFill>
                <a:schemeClr val="accent4"/>
              </a:solidFill>
            </a:endParaRPr>
          </a:p>
        </p:txBody>
      </p:sp>
      <p:pic>
        <p:nvPicPr>
          <p:cNvPr id="8" name="图片 7" descr="屏幕快照 2017-10-14 下午12.28.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745" y="3120603"/>
            <a:ext cx="6508425" cy="2813320"/>
          </a:xfrm>
          <a:prstGeom prst="rect">
            <a:avLst/>
          </a:prstGeom>
          <a:scene3d>
            <a:camera prst="perspectiveAbove"/>
            <a:lightRig rig="threePt" dir="t"/>
          </a:scene3d>
          <a:sp3d>
            <a:bevelT w="165100" prst="coolSlant"/>
          </a:sp3d>
        </p:spPr>
      </p:pic>
      <p:sp>
        <p:nvSpPr>
          <p:cNvPr id="11" name="TextBox 6"/>
          <p:cNvSpPr txBox="1"/>
          <p:nvPr/>
        </p:nvSpPr>
        <p:spPr>
          <a:xfrm>
            <a:off x="693081" y="4931025"/>
            <a:ext cx="2380460" cy="379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66"/>
            <a:r>
              <a:rPr kumimoji="1" lang="zh-CN" altLang="en-US" sz="2000" dirty="0">
                <a:solidFill>
                  <a:srgbClr val="09405E"/>
                </a:solidFill>
                <a:latin typeface="Microsoft YaHei" charset="-122"/>
                <a:ea typeface="Microsoft YaHei" charset="-122"/>
                <a:cs typeface="Microsoft YaHei" charset="-122"/>
              </a:rPr>
              <a:t>两个不同的输入结构</a:t>
            </a:r>
            <a:endParaRPr kumimoji="1" lang="zh-CN" altLang="en-US" sz="2000" dirty="0">
              <a:solidFill>
                <a:srgbClr val="09405E"/>
              </a:solidFill>
              <a:latin typeface="Microsoft YaHei" charset="-122"/>
              <a:ea typeface="Microsoft YaHei" charset="-122"/>
              <a:cs typeface="Microsoft YaHei" charset="-122"/>
              <a:sym typeface="Microsoft YaHei"/>
            </a:endParaRPr>
          </a:p>
        </p:txBody>
      </p:sp>
      <p:sp>
        <p:nvSpPr>
          <p:cNvPr id="12" name="TextBox 7"/>
          <p:cNvSpPr txBox="1"/>
          <p:nvPr/>
        </p:nvSpPr>
        <p:spPr>
          <a:xfrm>
            <a:off x="693081" y="5310936"/>
            <a:ext cx="4209102" cy="379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66"/>
            <a:r>
              <a:rPr kumimoji="1" lang="en-US" altLang="zh-CN" sz="2000" dirty="0">
                <a:solidFill>
                  <a:srgbClr val="09405E"/>
                </a:solidFill>
                <a:latin typeface="Microsoft YaHei" charset="-122"/>
                <a:ea typeface="Microsoft YaHei" charset="-122"/>
                <a:cs typeface="Microsoft YaHei" charset="-122"/>
                <a:sym typeface="Microsoft YaHei"/>
              </a:rPr>
              <a:t>Wide</a:t>
            </a:r>
            <a:r>
              <a:rPr kumimoji="1" lang="zh-CN" altLang="en-US" sz="2000" dirty="0">
                <a:solidFill>
                  <a:srgbClr val="09405E"/>
                </a:solidFill>
                <a:latin typeface="Microsoft YaHei" charset="-122"/>
                <a:ea typeface="Microsoft YaHei" charset="-122"/>
                <a:cs typeface="Microsoft YaHei" charset="-122"/>
                <a:sym typeface="Microsoft YaHei"/>
              </a:rPr>
              <a:t>部分手工特征工程</a:t>
            </a:r>
            <a:r>
              <a:rPr kumimoji="1" lang="en-US" altLang="zh-CN" sz="2000" dirty="0">
                <a:solidFill>
                  <a:srgbClr val="09405E"/>
                </a:solidFill>
                <a:latin typeface="Microsoft YaHei" charset="-122"/>
                <a:ea typeface="Microsoft YaHei" charset="-122"/>
                <a:cs typeface="Microsoft YaHei" charset="-122"/>
                <a:sym typeface="Microsoft YaHei"/>
              </a:rPr>
              <a:t>+Cross </a:t>
            </a:r>
            <a:r>
              <a:rPr kumimoji="1" lang="zh-CN" altLang="en-US" sz="2000" dirty="0">
                <a:solidFill>
                  <a:srgbClr val="09405E"/>
                </a:solidFill>
                <a:latin typeface="Microsoft YaHei" charset="-122"/>
                <a:ea typeface="Microsoft YaHei" charset="-122"/>
                <a:cs typeface="Microsoft YaHei" charset="-122"/>
                <a:sym typeface="Microsoft YaHei"/>
              </a:rPr>
              <a:t>特征</a:t>
            </a:r>
          </a:p>
        </p:txBody>
      </p:sp>
      <p:sp>
        <p:nvSpPr>
          <p:cNvPr id="13" name="TextBox 8"/>
          <p:cNvSpPr txBox="1"/>
          <p:nvPr/>
        </p:nvSpPr>
        <p:spPr>
          <a:xfrm>
            <a:off x="693081" y="4502204"/>
            <a:ext cx="3448060" cy="379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66"/>
            <a:r>
              <a:rPr kumimoji="1" lang="en-US" altLang="zh-CN" sz="2000" dirty="0">
                <a:solidFill>
                  <a:srgbClr val="09405E"/>
                </a:solidFill>
                <a:latin typeface="Microsoft YaHei" charset="-122"/>
                <a:ea typeface="Microsoft YaHei" charset="-122"/>
                <a:cs typeface="Microsoft YaHei" charset="-122"/>
              </a:rPr>
              <a:t>Wide</a:t>
            </a:r>
            <a:r>
              <a:rPr kumimoji="1" lang="zh-CN" altLang="en-US" sz="2000" dirty="0">
                <a:solidFill>
                  <a:srgbClr val="09405E"/>
                </a:solidFill>
                <a:latin typeface="Microsoft YaHei" charset="-122"/>
                <a:ea typeface="Microsoft YaHei" charset="-122"/>
                <a:cs typeface="Microsoft YaHei" charset="-122"/>
              </a:rPr>
              <a:t>网络</a:t>
            </a:r>
            <a:r>
              <a:rPr kumimoji="1" lang="en-US" altLang="zh-CN" sz="2000" dirty="0">
                <a:solidFill>
                  <a:srgbClr val="09405E"/>
                </a:solidFill>
                <a:latin typeface="Microsoft YaHei" charset="-122"/>
                <a:ea typeface="Microsoft YaHei" charset="-122"/>
                <a:cs typeface="Microsoft YaHei" charset="-122"/>
              </a:rPr>
              <a:t>LR</a:t>
            </a:r>
            <a:r>
              <a:rPr kumimoji="1" lang="zh-CN" altLang="en-US" sz="2000" dirty="0">
                <a:solidFill>
                  <a:srgbClr val="09405E"/>
                </a:solidFill>
                <a:latin typeface="Microsoft YaHei" charset="-122"/>
                <a:ea typeface="Microsoft YaHei" charset="-122"/>
                <a:cs typeface="Microsoft YaHei" charset="-122"/>
              </a:rPr>
              <a:t>模型，无</a:t>
            </a:r>
            <a:r>
              <a:rPr kumimoji="1" lang="en-US" altLang="zh-CN" sz="2000" dirty="0">
                <a:solidFill>
                  <a:srgbClr val="09405E"/>
                </a:solidFill>
                <a:latin typeface="Microsoft YaHei" charset="-122"/>
                <a:ea typeface="Microsoft YaHei" charset="-122"/>
                <a:cs typeface="Microsoft YaHei" charset="-122"/>
              </a:rPr>
              <a:t>FM</a:t>
            </a:r>
            <a:r>
              <a:rPr kumimoji="1" lang="zh-CN" altLang="en-US" sz="2000" dirty="0">
                <a:solidFill>
                  <a:srgbClr val="09405E"/>
                </a:solidFill>
                <a:latin typeface="Microsoft YaHei" charset="-122"/>
                <a:ea typeface="Microsoft YaHei" charset="-122"/>
                <a:cs typeface="Microsoft YaHei" charset="-122"/>
              </a:rPr>
              <a:t>组合</a:t>
            </a:r>
            <a:endParaRPr kumimoji="1" lang="zh-CN" altLang="en-US" sz="2000" dirty="0">
              <a:solidFill>
                <a:srgbClr val="09405E"/>
              </a:solidFill>
              <a:latin typeface="Microsoft YaHei" charset="-122"/>
              <a:ea typeface="Microsoft YaHei" charset="-122"/>
              <a:cs typeface="Microsoft YaHei" charset="-122"/>
              <a:sym typeface="Microsoft YaHei"/>
            </a:endParaRPr>
          </a:p>
        </p:txBody>
      </p:sp>
      <p:sp>
        <p:nvSpPr>
          <p:cNvPr id="14" name="矩形 13"/>
          <p:cNvSpPr/>
          <p:nvPr/>
        </p:nvSpPr>
        <p:spPr>
          <a:xfrm>
            <a:off x="119336" y="5933923"/>
            <a:ext cx="11953328" cy="923330"/>
          </a:xfrm>
          <a:prstGeom prst="rect">
            <a:avLst/>
          </a:prstGeom>
        </p:spPr>
        <p:txBody>
          <a:bodyPr wrap="square">
            <a:spAutoFit/>
          </a:bodyPr>
          <a:lstStyle/>
          <a:p>
            <a:r>
              <a:rPr lang="nl-NL" altLang="zh-CN" dirty="0">
                <a:hlinkClick r:id="rId3"/>
              </a:rPr>
              <a:t>Heng-Tze Cheng</a:t>
            </a:r>
            <a:r>
              <a:rPr lang="nl-NL" altLang="zh-CN" dirty="0"/>
              <a:t>, </a:t>
            </a:r>
            <a:r>
              <a:rPr lang="nl-NL" altLang="zh-CN" dirty="0">
                <a:hlinkClick r:id="rId4"/>
              </a:rPr>
              <a:t>Levent Koc</a:t>
            </a:r>
            <a:r>
              <a:rPr lang="nl-NL" altLang="zh-CN" dirty="0"/>
              <a:t>, </a:t>
            </a:r>
            <a:r>
              <a:rPr lang="nl-NL" altLang="zh-CN" dirty="0">
                <a:hlinkClick r:id="rId5"/>
              </a:rPr>
              <a:t>Jeremiah Harmsen</a:t>
            </a:r>
            <a:r>
              <a:rPr lang="nl-NL" altLang="zh-CN" dirty="0"/>
              <a:t>, </a:t>
            </a:r>
            <a:r>
              <a:rPr lang="nl-NL" altLang="zh-CN" dirty="0">
                <a:hlinkClick r:id="rId6"/>
              </a:rPr>
              <a:t>Tal Shaked</a:t>
            </a:r>
            <a:r>
              <a:rPr lang="nl-NL" altLang="zh-CN" dirty="0"/>
              <a:t>, </a:t>
            </a:r>
            <a:r>
              <a:rPr lang="nl-NL" altLang="zh-CN" dirty="0">
                <a:hlinkClick r:id="rId7"/>
              </a:rPr>
              <a:t>Tushar Chandra</a:t>
            </a:r>
            <a:r>
              <a:rPr lang="nl-NL" altLang="zh-CN" dirty="0"/>
              <a:t>, </a:t>
            </a:r>
            <a:r>
              <a:rPr lang="nl-NL" altLang="zh-CN" dirty="0">
                <a:hlinkClick r:id="rId8"/>
              </a:rPr>
              <a:t>Hrishi Aradhye</a:t>
            </a:r>
            <a:r>
              <a:rPr lang="nl-NL" altLang="zh-CN" dirty="0"/>
              <a:t>, </a:t>
            </a:r>
            <a:r>
              <a:rPr lang="nl-NL" altLang="zh-CN" dirty="0">
                <a:hlinkClick r:id="rId9"/>
              </a:rPr>
              <a:t>Glen Anderson</a:t>
            </a:r>
            <a:r>
              <a:rPr lang="nl-NL" altLang="zh-CN" dirty="0"/>
              <a:t>, </a:t>
            </a:r>
            <a:r>
              <a:rPr lang="nl-NL" altLang="zh-CN" dirty="0">
                <a:hlinkClick r:id="rId10"/>
              </a:rPr>
              <a:t>Greg Corrado</a:t>
            </a:r>
            <a:r>
              <a:rPr lang="nl-NL" altLang="zh-CN" dirty="0"/>
              <a:t>, </a:t>
            </a:r>
            <a:r>
              <a:rPr lang="nl-NL" altLang="zh-CN" dirty="0">
                <a:hlinkClick r:id="rId11"/>
              </a:rPr>
              <a:t>Wei Chai</a:t>
            </a:r>
            <a:r>
              <a:rPr lang="nl-NL" altLang="zh-CN" dirty="0"/>
              <a:t>, </a:t>
            </a:r>
            <a:r>
              <a:rPr lang="nl-NL" altLang="zh-CN" dirty="0">
                <a:hlinkClick r:id="rId12"/>
              </a:rPr>
              <a:t>Mustafa Ispir</a:t>
            </a:r>
            <a:r>
              <a:rPr lang="nl-NL" altLang="zh-CN" dirty="0"/>
              <a:t>, </a:t>
            </a:r>
            <a:r>
              <a:rPr lang="nl-NL" altLang="zh-CN" dirty="0">
                <a:hlinkClick r:id="rId13"/>
              </a:rPr>
              <a:t>Rohan Anil</a:t>
            </a:r>
            <a:r>
              <a:rPr lang="nl-NL" altLang="zh-CN" dirty="0"/>
              <a:t>, </a:t>
            </a:r>
            <a:r>
              <a:rPr lang="nl-NL" altLang="zh-CN" dirty="0">
                <a:hlinkClick r:id="rId14"/>
              </a:rPr>
              <a:t>Zakaria Haque</a:t>
            </a:r>
            <a:r>
              <a:rPr lang="nl-NL" altLang="zh-CN" dirty="0"/>
              <a:t>, </a:t>
            </a:r>
            <a:r>
              <a:rPr lang="nl-NL" altLang="zh-CN" dirty="0">
                <a:hlinkClick r:id="rId15"/>
              </a:rPr>
              <a:t>Lichan Hong</a:t>
            </a:r>
            <a:r>
              <a:rPr lang="nl-NL" altLang="zh-CN" dirty="0"/>
              <a:t>, </a:t>
            </a:r>
            <a:r>
              <a:rPr lang="nl-NL" altLang="zh-CN" dirty="0">
                <a:hlinkClick r:id="rId16"/>
              </a:rPr>
              <a:t>Vihan Jain</a:t>
            </a:r>
            <a:r>
              <a:rPr lang="nl-NL" altLang="zh-CN" dirty="0"/>
              <a:t>, </a:t>
            </a:r>
            <a:r>
              <a:rPr lang="nl-NL" altLang="zh-CN" dirty="0">
                <a:hlinkClick r:id="rId17"/>
              </a:rPr>
              <a:t>Xiaobing Liu</a:t>
            </a:r>
            <a:r>
              <a:rPr lang="nl-NL" altLang="zh-CN" dirty="0"/>
              <a:t>, </a:t>
            </a:r>
            <a:r>
              <a:rPr lang="nl-NL" altLang="zh-CN" dirty="0">
                <a:hlinkClick r:id="rId18"/>
              </a:rPr>
              <a:t>Hemal </a:t>
            </a:r>
            <a:r>
              <a:rPr lang="nl-NL" altLang="zh-CN" dirty="0" smtClean="0">
                <a:hlinkClick r:id="rId18"/>
              </a:rPr>
              <a:t>Shah</a:t>
            </a:r>
            <a:r>
              <a:rPr lang="nl-NL" altLang="zh-CN" dirty="0" smtClean="0"/>
              <a:t>, </a:t>
            </a:r>
            <a:r>
              <a:rPr lang="en-US" altLang="zh-CN" dirty="0" smtClean="0">
                <a:solidFill>
                  <a:srgbClr val="222222"/>
                </a:solidFill>
                <a:latin typeface="Lato" charset="0"/>
                <a:hlinkClick r:id="rId19"/>
              </a:rPr>
              <a:t>Wide </a:t>
            </a:r>
            <a:r>
              <a:rPr lang="en-US" altLang="zh-CN" dirty="0">
                <a:solidFill>
                  <a:srgbClr val="222222"/>
                </a:solidFill>
                <a:latin typeface="Lato" charset="0"/>
                <a:hlinkClick r:id="rId19"/>
              </a:rPr>
              <a:t>&amp; Deep Learning for Recommender </a:t>
            </a:r>
            <a:r>
              <a:rPr lang="en-US" altLang="zh-CN" dirty="0" smtClean="0">
                <a:solidFill>
                  <a:srgbClr val="222222"/>
                </a:solidFill>
                <a:latin typeface="Lato" charset="0"/>
                <a:hlinkClick r:id="rId19"/>
              </a:rPr>
              <a:t>Systems</a:t>
            </a:r>
            <a:r>
              <a:rPr lang="en-US" altLang="zh-CN" dirty="0" smtClean="0">
                <a:solidFill>
                  <a:srgbClr val="222222"/>
                </a:solidFill>
                <a:latin typeface="Lato" charset="0"/>
              </a:rPr>
              <a:t>, 2016</a:t>
            </a:r>
            <a:endParaRPr lang="zh-CN" altLang="en-US" dirty="0"/>
          </a:p>
        </p:txBody>
      </p:sp>
      <p:grpSp>
        <p:nvGrpSpPr>
          <p:cNvPr id="62" name="组 61"/>
          <p:cNvGrpSpPr/>
          <p:nvPr/>
        </p:nvGrpSpPr>
        <p:grpSpPr>
          <a:xfrm>
            <a:off x="-110513" y="1164063"/>
            <a:ext cx="6258738" cy="2482014"/>
            <a:chOff x="-51293" y="2052305"/>
            <a:chExt cx="8596725" cy="4158066"/>
          </a:xfrm>
        </p:grpSpPr>
        <p:sp>
          <p:nvSpPr>
            <p:cNvPr id="17" name="橢圓 19"/>
            <p:cNvSpPr/>
            <p:nvPr/>
          </p:nvSpPr>
          <p:spPr>
            <a:xfrm>
              <a:off x="3125974" y="5731514"/>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20"/>
            <p:cNvSpPr/>
            <p:nvPr/>
          </p:nvSpPr>
          <p:spPr>
            <a:xfrm>
              <a:off x="2497520" y="5736232"/>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26"/>
            <p:cNvSpPr/>
            <p:nvPr/>
          </p:nvSpPr>
          <p:spPr>
            <a:xfrm>
              <a:off x="2870844" y="4514776"/>
              <a:ext cx="478751" cy="473826"/>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橢圓 27"/>
            <p:cNvSpPr/>
            <p:nvPr/>
          </p:nvSpPr>
          <p:spPr>
            <a:xfrm>
              <a:off x="3517840" y="4514776"/>
              <a:ext cx="478751" cy="473826"/>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30"/>
            <p:cNvSpPr/>
            <p:nvPr/>
          </p:nvSpPr>
          <p:spPr>
            <a:xfrm>
              <a:off x="5446248" y="4514776"/>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2" name="橢圓 31"/>
            <p:cNvSpPr/>
            <p:nvPr/>
          </p:nvSpPr>
          <p:spPr>
            <a:xfrm>
              <a:off x="4755310" y="4514776"/>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3" name="橢圓 19"/>
            <p:cNvSpPr/>
            <p:nvPr/>
          </p:nvSpPr>
          <p:spPr>
            <a:xfrm>
              <a:off x="3710523" y="5736545"/>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19"/>
            <p:cNvSpPr/>
            <p:nvPr/>
          </p:nvSpPr>
          <p:spPr>
            <a:xfrm>
              <a:off x="5128689" y="5721453"/>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0"/>
            <p:cNvSpPr/>
            <p:nvPr/>
          </p:nvSpPr>
          <p:spPr>
            <a:xfrm>
              <a:off x="4530733" y="5726171"/>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6" name="橢圓 19"/>
            <p:cNvSpPr/>
            <p:nvPr/>
          </p:nvSpPr>
          <p:spPr>
            <a:xfrm>
              <a:off x="5713237" y="5726483"/>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7" name="直线箭头连接符 26"/>
            <p:cNvCxnSpPr/>
            <p:nvPr/>
          </p:nvCxnSpPr>
          <p:spPr bwMode="auto">
            <a:xfrm flipV="1">
              <a:off x="2767393" y="4988602"/>
              <a:ext cx="342826" cy="7476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线箭头连接符 27"/>
            <p:cNvCxnSpPr/>
            <p:nvPr/>
          </p:nvCxnSpPr>
          <p:spPr bwMode="auto">
            <a:xfrm flipH="1" flipV="1">
              <a:off x="3110220" y="4988602"/>
              <a:ext cx="839678" cy="7479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线箭头连接符 28"/>
            <p:cNvCxnSpPr/>
            <p:nvPr/>
          </p:nvCxnSpPr>
          <p:spPr bwMode="auto">
            <a:xfrm flipV="1">
              <a:off x="2813141" y="4988602"/>
              <a:ext cx="989822" cy="7476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线箭头连接符 29"/>
            <p:cNvCxnSpPr/>
            <p:nvPr/>
          </p:nvCxnSpPr>
          <p:spPr bwMode="auto">
            <a:xfrm flipH="1" flipV="1">
              <a:off x="3757215" y="4988602"/>
              <a:ext cx="192682" cy="7479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线箭头连接符 30"/>
            <p:cNvCxnSpPr/>
            <p:nvPr/>
          </p:nvCxnSpPr>
          <p:spPr bwMode="auto">
            <a:xfrm flipV="1">
              <a:off x="4770108" y="4988602"/>
              <a:ext cx="224577"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线箭头连接符 31"/>
            <p:cNvCxnSpPr/>
            <p:nvPr/>
          </p:nvCxnSpPr>
          <p:spPr bwMode="auto">
            <a:xfrm flipV="1">
              <a:off x="4770108" y="4988602"/>
              <a:ext cx="915515"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线箭头连接符 32"/>
            <p:cNvCxnSpPr/>
            <p:nvPr/>
          </p:nvCxnSpPr>
          <p:spPr bwMode="auto">
            <a:xfrm flipH="1" flipV="1">
              <a:off x="4994685" y="4988602"/>
              <a:ext cx="37337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线箭头连接符 33"/>
            <p:cNvCxnSpPr/>
            <p:nvPr/>
          </p:nvCxnSpPr>
          <p:spPr bwMode="auto">
            <a:xfrm flipV="1">
              <a:off x="5368064" y="4988602"/>
              <a:ext cx="31755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箭头连接符 34"/>
            <p:cNvCxnSpPr/>
            <p:nvPr/>
          </p:nvCxnSpPr>
          <p:spPr bwMode="auto">
            <a:xfrm flipH="1" flipV="1">
              <a:off x="4994685" y="4988602"/>
              <a:ext cx="957927"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p:nvPr/>
          </p:nvCxnSpPr>
          <p:spPr bwMode="auto">
            <a:xfrm flipH="1" flipV="1">
              <a:off x="5685623" y="4988602"/>
              <a:ext cx="266989"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橢圓 30"/>
            <p:cNvSpPr/>
            <p:nvPr/>
          </p:nvSpPr>
          <p:spPr>
            <a:xfrm>
              <a:off x="7799692" y="4459438"/>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8" name="橢圓 31"/>
            <p:cNvSpPr/>
            <p:nvPr/>
          </p:nvSpPr>
          <p:spPr>
            <a:xfrm>
              <a:off x="7108754" y="4459438"/>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9" name="橢圓 19"/>
            <p:cNvSpPr/>
            <p:nvPr/>
          </p:nvSpPr>
          <p:spPr>
            <a:xfrm>
              <a:off x="7482133" y="5666114"/>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0" name="橢圓 20"/>
            <p:cNvSpPr/>
            <p:nvPr/>
          </p:nvSpPr>
          <p:spPr>
            <a:xfrm>
              <a:off x="6884177" y="5670832"/>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1" name="橢圓 19"/>
            <p:cNvSpPr/>
            <p:nvPr/>
          </p:nvSpPr>
          <p:spPr>
            <a:xfrm>
              <a:off x="8066681" y="5671145"/>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42" name="直线箭头连接符 41"/>
            <p:cNvCxnSpPr/>
            <p:nvPr/>
          </p:nvCxnSpPr>
          <p:spPr bwMode="auto">
            <a:xfrm flipV="1">
              <a:off x="7123552" y="4933264"/>
              <a:ext cx="224577"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线箭头连接符 42"/>
            <p:cNvCxnSpPr/>
            <p:nvPr/>
          </p:nvCxnSpPr>
          <p:spPr bwMode="auto">
            <a:xfrm flipV="1">
              <a:off x="7123552" y="4933264"/>
              <a:ext cx="915515"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线箭头连接符 43"/>
            <p:cNvCxnSpPr/>
            <p:nvPr/>
          </p:nvCxnSpPr>
          <p:spPr bwMode="auto">
            <a:xfrm flipH="1" flipV="1">
              <a:off x="7348129" y="4933264"/>
              <a:ext cx="37337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线箭头连接符 44"/>
            <p:cNvCxnSpPr/>
            <p:nvPr/>
          </p:nvCxnSpPr>
          <p:spPr bwMode="auto">
            <a:xfrm flipV="1">
              <a:off x="7721508" y="4933264"/>
              <a:ext cx="31755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线箭头连接符 45"/>
            <p:cNvCxnSpPr/>
            <p:nvPr/>
          </p:nvCxnSpPr>
          <p:spPr bwMode="auto">
            <a:xfrm flipH="1" flipV="1">
              <a:off x="7348129" y="4933264"/>
              <a:ext cx="957927"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线箭头连接符 46"/>
            <p:cNvCxnSpPr/>
            <p:nvPr/>
          </p:nvCxnSpPr>
          <p:spPr bwMode="auto">
            <a:xfrm flipH="1" flipV="1">
              <a:off x="8039067" y="4933264"/>
              <a:ext cx="266989"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931028" y="4590237"/>
              <a:ext cx="1219277" cy="330192"/>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49" name="文本框 48"/>
            <p:cNvSpPr txBox="1"/>
            <p:nvPr/>
          </p:nvSpPr>
          <p:spPr>
            <a:xfrm>
              <a:off x="-51293" y="5556377"/>
              <a:ext cx="1786010" cy="330192"/>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50" name="文本框 49"/>
            <p:cNvSpPr txBox="1"/>
            <p:nvPr/>
          </p:nvSpPr>
          <p:spPr>
            <a:xfrm>
              <a:off x="6394482" y="5676959"/>
              <a:ext cx="331753" cy="380991"/>
            </a:xfrm>
            <a:prstGeom prst="rect">
              <a:avLst/>
            </a:prstGeom>
            <a:noFill/>
          </p:spPr>
          <p:txBody>
            <a:bodyPr wrap="none" rtlCol="0">
              <a:spAutoFit/>
            </a:bodyPr>
            <a:lstStyle/>
            <a:p>
              <a:r>
                <a:rPr kumimoji="1" lang="mr-IN" altLang="zh-CN" sz="2400" smtClean="0"/>
                <a:t>…</a:t>
              </a:r>
              <a:endParaRPr kumimoji="1" lang="zh-CN" altLang="en-US" sz="2400" dirty="0"/>
            </a:p>
          </p:txBody>
        </p:sp>
        <p:sp>
          <p:nvSpPr>
            <p:cNvPr id="51" name="文本框 50"/>
            <p:cNvSpPr txBox="1"/>
            <p:nvPr/>
          </p:nvSpPr>
          <p:spPr>
            <a:xfrm>
              <a:off x="6399565" y="4519887"/>
              <a:ext cx="331753" cy="380991"/>
            </a:xfrm>
            <a:prstGeom prst="rect">
              <a:avLst/>
            </a:prstGeom>
            <a:noFill/>
          </p:spPr>
          <p:txBody>
            <a:bodyPr wrap="none" rtlCol="0">
              <a:spAutoFit/>
            </a:bodyPr>
            <a:lstStyle/>
            <a:p>
              <a:r>
                <a:rPr kumimoji="1" lang="mr-IN" altLang="zh-CN" sz="2400" smtClean="0"/>
                <a:t>…</a:t>
              </a:r>
              <a:endParaRPr kumimoji="1" lang="zh-CN" altLang="en-US" sz="2400" dirty="0"/>
            </a:p>
          </p:txBody>
        </p:sp>
        <p:sp>
          <p:nvSpPr>
            <p:cNvPr id="52" name="矩形 51"/>
            <p:cNvSpPr/>
            <p:nvPr/>
          </p:nvSpPr>
          <p:spPr bwMode="auto">
            <a:xfrm>
              <a:off x="4755309" y="3657790"/>
              <a:ext cx="3711409"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3" name="矩形 52"/>
            <p:cNvSpPr/>
            <p:nvPr/>
          </p:nvSpPr>
          <p:spPr bwMode="auto">
            <a:xfrm>
              <a:off x="4770107" y="2876598"/>
              <a:ext cx="3696611"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4" name="矩形 53"/>
            <p:cNvSpPr/>
            <p:nvPr/>
          </p:nvSpPr>
          <p:spPr bwMode="auto">
            <a:xfrm>
              <a:off x="2729995" y="2052305"/>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5" name="文本框 54"/>
            <p:cNvSpPr txBox="1"/>
            <p:nvPr/>
          </p:nvSpPr>
          <p:spPr>
            <a:xfrm>
              <a:off x="957521" y="2079917"/>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输出层：</a:t>
              </a:r>
              <a:endParaRPr kumimoji="1" lang="zh-CN" altLang="en-US" sz="2000" dirty="0">
                <a:solidFill>
                  <a:srgbClr val="09405E"/>
                </a:solidFill>
                <a:latin typeface="Microsoft YaHei" charset="-122"/>
                <a:ea typeface="Microsoft YaHei" charset="-122"/>
                <a:cs typeface="Microsoft YaHei" charset="-122"/>
              </a:endParaRPr>
            </a:p>
          </p:txBody>
        </p:sp>
        <p:sp>
          <p:nvSpPr>
            <p:cNvPr id="56" name="上箭头 55"/>
            <p:cNvSpPr/>
            <p:nvPr/>
          </p:nvSpPr>
          <p:spPr bwMode="auto">
            <a:xfrm>
              <a:off x="5256705" y="420550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7" name="上箭头 56"/>
            <p:cNvSpPr/>
            <p:nvPr/>
          </p:nvSpPr>
          <p:spPr bwMode="auto">
            <a:xfrm>
              <a:off x="5281089" y="335206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8" name="上箭头 57"/>
            <p:cNvSpPr/>
            <p:nvPr/>
          </p:nvSpPr>
          <p:spPr bwMode="auto">
            <a:xfrm>
              <a:off x="5281089" y="2547388"/>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9" name="直线箭头连接符 58"/>
            <p:cNvCxnSpPr/>
            <p:nvPr/>
          </p:nvCxnSpPr>
          <p:spPr bwMode="auto">
            <a:xfrm flipV="1">
              <a:off x="3517840" y="3777067"/>
              <a:ext cx="0" cy="52764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文本框 59"/>
            <p:cNvSpPr txBox="1"/>
            <p:nvPr/>
          </p:nvSpPr>
          <p:spPr>
            <a:xfrm>
              <a:off x="2592791" y="2928764"/>
              <a:ext cx="1955651" cy="1185907"/>
            </a:xfrm>
            <a:prstGeom prst="rect">
              <a:avLst/>
            </a:prstGeom>
            <a:solidFill>
              <a:schemeClr val="accent1">
                <a:lumMod val="40000"/>
                <a:lumOff val="60000"/>
              </a:schemeClr>
            </a:solidFill>
          </p:spPr>
          <p:txBody>
            <a:bodyPr wrap="none" rtlCol="0">
              <a:spAutoFit/>
            </a:bodyPr>
            <a:lstStyle/>
            <a:p>
              <a:pPr algn="ctr"/>
              <a:r>
                <a:rPr kumimoji="1" lang="en-US" altLang="zh-CN" sz="2000" dirty="0" smtClean="0">
                  <a:solidFill>
                    <a:schemeClr val="bg1"/>
                  </a:solidFill>
                  <a:latin typeface="Microsoft YaHei" charset="-122"/>
                  <a:ea typeface="Microsoft YaHei" charset="-122"/>
                  <a:cs typeface="Microsoft YaHei" charset="-122"/>
                </a:rPr>
                <a:t>FM</a:t>
              </a:r>
            </a:p>
            <a:p>
              <a:pPr algn="ctr"/>
              <a:r>
                <a:rPr kumimoji="1" lang="en-US" altLang="zh-CN" sz="2000" dirty="0" smtClean="0">
                  <a:solidFill>
                    <a:schemeClr val="bg1"/>
                  </a:solidFill>
                  <a:latin typeface="Microsoft YaHei" charset="-122"/>
                  <a:ea typeface="Microsoft YaHei" charset="-122"/>
                  <a:cs typeface="Microsoft YaHei" charset="-122"/>
                </a:rPr>
                <a:t>Function()</a:t>
              </a:r>
              <a:endParaRPr kumimoji="1" lang="zh-CN" altLang="en-US" sz="2000" dirty="0">
                <a:solidFill>
                  <a:schemeClr val="bg1"/>
                </a:solidFill>
                <a:latin typeface="Microsoft YaHei" charset="-122"/>
                <a:ea typeface="Microsoft YaHei" charset="-122"/>
                <a:cs typeface="Microsoft YaHei" charset="-122"/>
              </a:endParaRPr>
            </a:p>
          </p:txBody>
        </p:sp>
        <p:cxnSp>
          <p:nvCxnSpPr>
            <p:cNvPr id="61" name="直线箭头连接符 60"/>
            <p:cNvCxnSpPr/>
            <p:nvPr/>
          </p:nvCxnSpPr>
          <p:spPr bwMode="auto">
            <a:xfrm flipV="1">
              <a:off x="3530059" y="2563439"/>
              <a:ext cx="0" cy="31315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0" name="曲线连接符 9"/>
          <p:cNvCxnSpPr/>
          <p:nvPr/>
        </p:nvCxnSpPr>
        <p:spPr>
          <a:xfrm>
            <a:off x="3107313" y="2359145"/>
            <a:ext cx="2708887" cy="2706152"/>
          </a:xfrm>
          <a:prstGeom prst="curvedConnector3">
            <a:avLst/>
          </a:prstGeom>
          <a:noFill/>
          <a:ln w="63500" cap="flat">
            <a:solidFill>
              <a:srgbClr val="FF0000"/>
            </a:solidFill>
            <a:prstDash val="solid"/>
            <a:round/>
            <a:tailEnd type="arrow"/>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66" name="矩形 65"/>
          <p:cNvSpPr/>
          <p:nvPr/>
        </p:nvSpPr>
        <p:spPr>
          <a:xfrm>
            <a:off x="6661285" y="1183651"/>
            <a:ext cx="4133088" cy="646331"/>
          </a:xfrm>
          <a:prstGeom prst="rect">
            <a:avLst/>
          </a:prstGeom>
        </p:spPr>
        <p:txBody>
          <a:bodyPr wrap="square">
            <a:spAutoFit/>
          </a:bodyPr>
          <a:lstStyle/>
          <a:p>
            <a:pPr>
              <a:buClr>
                <a:srgbClr val="09405E"/>
              </a:buClr>
              <a:buFont typeface="Wingdings" charset="2"/>
              <a:buChar char="n"/>
            </a:pPr>
            <a:r>
              <a:rPr lang="en-US" altLang="zh-CN" dirty="0">
                <a:latin typeface="Microsoft YaHei" charset="-122"/>
                <a:ea typeface="Microsoft YaHei" charset="-122"/>
                <a:cs typeface="Microsoft YaHei" charset="-122"/>
              </a:rPr>
              <a:t>Wide</a:t>
            </a:r>
            <a:r>
              <a:rPr lang="zh-CN" altLang="en-US" dirty="0">
                <a:latin typeface="Microsoft YaHei" charset="-122"/>
                <a:ea typeface="Microsoft YaHei" charset="-122"/>
                <a:cs typeface="Microsoft YaHei" charset="-122"/>
              </a:rPr>
              <a:t>：原始离散型特征及交叉特征</a:t>
            </a:r>
            <a:endParaRPr lang="en-US" altLang="zh-CN" dirty="0">
              <a:latin typeface="Microsoft YaHei" charset="-122"/>
              <a:ea typeface="Microsoft YaHei" charset="-122"/>
              <a:cs typeface="Microsoft YaHei" charset="-122"/>
            </a:endParaRPr>
          </a:p>
          <a:p>
            <a:pPr lvl="1">
              <a:buClr>
                <a:srgbClr val="09405E"/>
              </a:buClr>
              <a:buFont typeface="Wingdings" charset="2"/>
              <a:buChar char="n"/>
            </a:pPr>
            <a:r>
              <a:rPr lang="zh-CN" altLang="en-US" dirty="0" smtClean="0">
                <a:solidFill>
                  <a:srgbClr val="C00000"/>
                </a:solidFill>
                <a:latin typeface="Microsoft YaHei" charset="-122"/>
                <a:ea typeface="Microsoft YaHei" charset="-122"/>
                <a:cs typeface="Microsoft YaHei" charset="-122"/>
              </a:rPr>
              <a:t> 记忆</a:t>
            </a:r>
            <a:r>
              <a:rPr lang="zh-CN" altLang="en-US" dirty="0">
                <a:latin typeface="Microsoft YaHei" charset="-122"/>
                <a:ea typeface="Microsoft YaHei" charset="-122"/>
                <a:cs typeface="Microsoft YaHei" charset="-122"/>
              </a:rPr>
              <a:t>训练集中频繁出现的特征对</a:t>
            </a:r>
            <a:endParaRPr lang="en-US" altLang="zh-CN" dirty="0">
              <a:latin typeface="Microsoft YaHei" charset="-122"/>
              <a:ea typeface="Microsoft YaHei" charset="-122"/>
              <a:cs typeface="Microsoft YaHei" charset="-122"/>
            </a:endParaRPr>
          </a:p>
        </p:txBody>
      </p:sp>
      <p:sp>
        <p:nvSpPr>
          <p:cNvPr id="67" name="矩形 66"/>
          <p:cNvSpPr/>
          <p:nvPr/>
        </p:nvSpPr>
        <p:spPr>
          <a:xfrm>
            <a:off x="6661285" y="2171512"/>
            <a:ext cx="4721417" cy="646331"/>
          </a:xfrm>
          <a:prstGeom prst="rect">
            <a:avLst/>
          </a:prstGeom>
        </p:spPr>
        <p:txBody>
          <a:bodyPr wrap="square">
            <a:spAutoFit/>
          </a:bodyPr>
          <a:lstStyle/>
          <a:p>
            <a:pPr>
              <a:buClr>
                <a:srgbClr val="09405E"/>
              </a:buClr>
              <a:buFont typeface="Wingdings" charset="2"/>
              <a:buChar char="n"/>
            </a:pPr>
            <a:r>
              <a:rPr kumimoji="1" lang="en-US" altLang="zh-CN" dirty="0" smtClean="0">
                <a:latin typeface="Microsoft YaHei" charset="-122"/>
                <a:ea typeface="Microsoft YaHei" charset="-122"/>
                <a:cs typeface="Microsoft YaHei" charset="-122"/>
              </a:rPr>
              <a:t>Deep</a:t>
            </a:r>
            <a:r>
              <a:rPr kumimoji="1" lang="zh-CN" altLang="en-US" dirty="0" smtClean="0">
                <a:latin typeface="Microsoft YaHei" charset="-122"/>
                <a:ea typeface="Microsoft YaHei" charset="-122"/>
                <a:cs typeface="Microsoft YaHei" charset="-122"/>
              </a:rPr>
              <a:t>：泛化到没见过的特征交叉</a:t>
            </a:r>
            <a:endParaRPr kumimoji="1" lang="en-US" altLang="zh-CN" dirty="0">
              <a:latin typeface="Microsoft YaHei" charset="-122"/>
              <a:ea typeface="Microsoft YaHei" charset="-122"/>
              <a:cs typeface="Microsoft YaHei" charset="-122"/>
            </a:endParaRPr>
          </a:p>
          <a:p>
            <a:pPr marL="800100" lvl="1" indent="-342900">
              <a:buClr>
                <a:srgbClr val="09405E"/>
              </a:buClr>
              <a:buFont typeface="Wingdings" charset="2"/>
              <a:buChar char="n"/>
            </a:pPr>
            <a:r>
              <a:rPr kumimoji="1" lang="zh-CN" altLang="en-US" dirty="0" smtClean="0">
                <a:latin typeface="Microsoft YaHei" charset="-122"/>
                <a:ea typeface="Microsoft YaHei" charset="-122"/>
                <a:cs typeface="Microsoft YaHei" charset="-122"/>
              </a:rPr>
              <a:t>对特征交叉隐式建模</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35320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marL="457200" indent="-457200">
              <a:buClr>
                <a:schemeClr val="tx1"/>
              </a:buClr>
              <a:buFont typeface="Arial" charset="0"/>
              <a:buChar char="•"/>
            </a:pPr>
            <a:r>
              <a:rPr kumimoji="1" lang="zh-CN" altLang="en-US" dirty="0" smtClean="0"/>
              <a:t>模型：联合训练</a:t>
            </a:r>
            <a:endParaRPr kumimoji="1" lang="zh-CN" altLang="en-US" dirty="0"/>
          </a:p>
        </p:txBody>
      </p:sp>
      <p:sp>
        <p:nvSpPr>
          <p:cNvPr id="2" name="标题 1"/>
          <p:cNvSpPr>
            <a:spLocks noGrp="1"/>
          </p:cNvSpPr>
          <p:nvPr>
            <p:ph type="title"/>
          </p:nvPr>
        </p:nvSpPr>
        <p:spPr/>
        <p:txBody>
          <a:bodyPr/>
          <a:lstStyle/>
          <a:p>
            <a:r>
              <a:rPr kumimoji="1" lang="zh-CN" altLang="en-US" dirty="0" smtClean="0"/>
              <a:t>模型训练</a:t>
            </a:r>
            <a:endParaRPr kumimoji="1" lang="zh-CN" altLang="en-US" dirty="0"/>
          </a:p>
        </p:txBody>
      </p:sp>
      <p:sp>
        <p:nvSpPr>
          <p:cNvPr id="4" name="文本框 3"/>
          <p:cNvSpPr txBox="1"/>
          <p:nvPr/>
        </p:nvSpPr>
        <p:spPr>
          <a:xfrm>
            <a:off x="9366768" y="4077621"/>
            <a:ext cx="2015934"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两个</a:t>
            </a:r>
            <a:r>
              <a:rPr kumimoji="0" lang="en-US" altLang="zh-CN"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App</a:t>
            </a:r>
            <a:r>
              <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 </a:t>
            </a:r>
            <a:r>
              <a:rPr kumimoji="0" lang="en-US" altLang="zh-CN"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ID</a:t>
            </a:r>
            <a:r>
              <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的交叉</a:t>
            </a:r>
          </a:p>
        </p:txBody>
      </p:sp>
      <p:sp>
        <p:nvSpPr>
          <p:cNvPr id="6" name="文本框 5"/>
          <p:cNvSpPr txBox="1"/>
          <p:nvPr/>
        </p:nvSpPr>
        <p:spPr>
          <a:xfrm>
            <a:off x="1086739" y="6200369"/>
            <a:ext cx="2126542"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连续值特征</a:t>
            </a:r>
            <a:r>
              <a:rPr lang="zh-CN" altLang="en-US" dirty="0" smtClean="0">
                <a:solidFill>
                  <a:srgbClr val="C00000"/>
                </a:solidFill>
                <a:latin typeface="微软雅黑" pitchFamily="34" charset="-122"/>
                <a:ea typeface="微软雅黑" pitchFamily="34" charset="-122"/>
                <a:sym typeface="Wingdings"/>
              </a:rPr>
              <a:t></a:t>
            </a:r>
            <a:r>
              <a:rPr lang="en-US" altLang="zh-CN" dirty="0">
                <a:solidFill>
                  <a:srgbClr val="C00000"/>
                </a:solidFill>
                <a:latin typeface="微软雅黑" pitchFamily="34" charset="-122"/>
                <a:ea typeface="微软雅黑" pitchFamily="34" charset="-122"/>
                <a:sym typeface="Wingdings"/>
              </a:rPr>
              <a:t>[</a:t>
            </a:r>
            <a:r>
              <a:rPr lang="en-US" altLang="zh-CN" dirty="0" smtClean="0">
                <a:solidFill>
                  <a:srgbClr val="C00000"/>
                </a:solidFill>
                <a:latin typeface="微软雅黑" pitchFamily="34" charset="-122"/>
                <a:ea typeface="微软雅黑" pitchFamily="34" charset="-122"/>
                <a:sym typeface="Wingdings"/>
              </a:rPr>
              <a:t>0</a:t>
            </a:r>
            <a:r>
              <a:rPr lang="zh-CN" altLang="en-US" dirty="0" smtClean="0">
                <a:solidFill>
                  <a:srgbClr val="C00000"/>
                </a:solidFill>
                <a:latin typeface="微软雅黑" pitchFamily="34" charset="-122"/>
                <a:ea typeface="微软雅黑" pitchFamily="34" charset="-122"/>
                <a:sym typeface="Wingdings"/>
              </a:rPr>
              <a:t>，</a:t>
            </a:r>
            <a:r>
              <a:rPr lang="en-US" altLang="zh-CN" dirty="0" smtClean="0">
                <a:solidFill>
                  <a:srgbClr val="C00000"/>
                </a:solidFill>
                <a:latin typeface="微软雅黑" pitchFamily="34" charset="-122"/>
                <a:ea typeface="微软雅黑" pitchFamily="34" charset="-122"/>
                <a:sym typeface="Wingdings"/>
              </a:rPr>
              <a:t>1]</a:t>
            </a:r>
            <a:endPar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endParaRPr>
          </a:p>
        </p:txBody>
      </p:sp>
      <p:sp>
        <p:nvSpPr>
          <p:cNvPr id="7" name="文本框 6"/>
          <p:cNvSpPr txBox="1"/>
          <p:nvPr/>
        </p:nvSpPr>
        <p:spPr>
          <a:xfrm>
            <a:off x="3931051" y="6221179"/>
            <a:ext cx="3383296"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smtClean="0">
                <a:solidFill>
                  <a:srgbClr val="C00000"/>
                </a:solidFill>
                <a:latin typeface="微软雅黑" pitchFamily="34" charset="-122"/>
                <a:ea typeface="微软雅黑" pitchFamily="34" charset="-122"/>
              </a:rPr>
              <a:t>离散</a:t>
            </a:r>
            <a:r>
              <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值特征</a:t>
            </a:r>
            <a:r>
              <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Wingdings"/>
              </a:rPr>
              <a:t></a:t>
            </a:r>
            <a:r>
              <a:rPr kumimoji="0" lang="en-US" altLang="zh-CN" b="0" i="0" u="none" strike="noStrike" cap="none" spc="0" normalizeH="0" baseline="0" dirty="0" smtClean="0">
                <a:ln>
                  <a:noFill/>
                </a:ln>
                <a:solidFill>
                  <a:srgbClr val="C00000"/>
                </a:solidFill>
                <a:effectLst/>
                <a:uFillTx/>
                <a:latin typeface="微软雅黑" pitchFamily="34" charset="-122"/>
                <a:ea typeface="微软雅黑" pitchFamily="34" charset="-122"/>
                <a:sym typeface="Wingdings"/>
              </a:rPr>
              <a:t> 32</a:t>
            </a:r>
            <a:r>
              <a:rPr kumimoji="0" lang="en-US" altLang="zh-CN" b="0" i="0" u="none" strike="noStrike" cap="none" spc="0" normalizeH="0" dirty="0" smtClean="0">
                <a:ln>
                  <a:noFill/>
                </a:ln>
                <a:solidFill>
                  <a:srgbClr val="C00000"/>
                </a:solidFill>
                <a:effectLst/>
                <a:uFillTx/>
                <a:latin typeface="微软雅黑" pitchFamily="34" charset="-122"/>
                <a:ea typeface="微软雅黑" pitchFamily="34" charset="-122"/>
                <a:sym typeface="Wingdings"/>
              </a:rPr>
              <a:t> </a:t>
            </a:r>
            <a:r>
              <a:rPr kumimoji="0" lang="zh-CN" altLang="en-US" b="0" i="0" u="none" strike="noStrike" cap="none" spc="0" normalizeH="0" dirty="0" smtClean="0">
                <a:ln>
                  <a:noFill/>
                </a:ln>
                <a:solidFill>
                  <a:srgbClr val="C00000"/>
                </a:solidFill>
                <a:effectLst/>
                <a:uFillTx/>
                <a:latin typeface="微软雅黑" pitchFamily="34" charset="-122"/>
                <a:ea typeface="微软雅黑" pitchFamily="34" charset="-122"/>
                <a:sym typeface="Wingdings"/>
              </a:rPr>
              <a:t>维</a:t>
            </a:r>
            <a:r>
              <a:rPr kumimoji="0" lang="en-US" altLang="zh-CN" b="0" i="0" u="none" strike="noStrike" cap="none" spc="0" normalizeH="0" dirty="0" smtClean="0">
                <a:ln>
                  <a:noFill/>
                </a:ln>
                <a:solidFill>
                  <a:srgbClr val="C00000"/>
                </a:solidFill>
                <a:effectLst/>
                <a:uFillTx/>
                <a:latin typeface="微软雅黑" pitchFamily="34" charset="-122"/>
                <a:ea typeface="微软雅黑" pitchFamily="34" charset="-122"/>
                <a:sym typeface="Wingdings"/>
              </a:rPr>
              <a:t>embedding</a:t>
            </a:r>
            <a:endPar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endParaRPr>
          </a:p>
        </p:txBody>
      </p:sp>
      <p:pic>
        <p:nvPicPr>
          <p:cNvPr id="5" name="图片 4"/>
          <p:cNvPicPr>
            <a:picLocks noChangeAspect="1"/>
          </p:cNvPicPr>
          <p:nvPr/>
        </p:nvPicPr>
        <p:blipFill>
          <a:blip r:embed="rId2"/>
          <a:stretch>
            <a:fillRect/>
          </a:stretch>
        </p:blipFill>
        <p:spPr>
          <a:xfrm>
            <a:off x="705368" y="1931321"/>
            <a:ext cx="8661400" cy="4292600"/>
          </a:xfrm>
          <a:prstGeom prst="rect">
            <a:avLst/>
          </a:prstGeom>
        </p:spPr>
      </p:pic>
    </p:spTree>
    <p:extLst>
      <p:ext uri="{BB962C8B-B14F-4D97-AF65-F5344CB8AC3E}">
        <p14:creationId xmlns:p14="http://schemas.microsoft.com/office/powerpoint/2010/main" val="14426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quarter" idx="10"/>
          </p:nvPr>
        </p:nvSpPr>
        <p:spPr/>
        <p:txBody>
          <a:bodyPr/>
          <a:lstStyle/>
          <a:p>
            <a:endParaRPr kumimoji="1" lang="zh-CN" altLang="en-US" dirty="0"/>
          </a:p>
        </p:txBody>
      </p:sp>
      <p:sp>
        <p:nvSpPr>
          <p:cNvPr id="2" name="标题 1"/>
          <p:cNvSpPr>
            <a:spLocks noGrp="1"/>
          </p:cNvSpPr>
          <p:nvPr>
            <p:ph type="title"/>
          </p:nvPr>
        </p:nvSpPr>
        <p:spPr/>
        <p:txBody>
          <a:bodyPr>
            <a:normAutofit/>
          </a:bodyPr>
          <a:lstStyle/>
          <a:p>
            <a:r>
              <a:rPr kumimoji="1" lang="zh-CN" altLang="en-US" dirty="0"/>
              <a:t>并行结构实例：</a:t>
            </a:r>
            <a:r>
              <a:rPr kumimoji="1" lang="en-US" altLang="zh-CN" dirty="0" err="1"/>
              <a:t>DeepFM</a:t>
            </a:r>
            <a:r>
              <a:rPr kumimoji="1" lang="zh-CN" altLang="en-US" dirty="0" smtClean="0"/>
              <a:t>模型（华为</a:t>
            </a:r>
            <a:r>
              <a:rPr kumimoji="1" lang="en-US" altLang="zh-CN" dirty="0" smtClean="0"/>
              <a:t>2017</a:t>
            </a:r>
            <a:r>
              <a:rPr kumimoji="1" lang="zh-CN" altLang="en-US" dirty="0" smtClean="0"/>
              <a:t>）</a:t>
            </a:r>
            <a:endParaRPr kumimoji="1" lang="zh-CN" altLang="en-US" dirty="0"/>
          </a:p>
        </p:txBody>
      </p:sp>
      <p:pic>
        <p:nvPicPr>
          <p:cNvPr id="5" name="图片 4" descr="屏幕快照 2017-10-14 下午12.24.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978" y="2915972"/>
            <a:ext cx="6342480" cy="3099095"/>
          </a:xfrm>
          <a:prstGeom prst="rect">
            <a:avLst/>
          </a:prstGeom>
          <a:scene3d>
            <a:camera prst="perspectiveAbove"/>
            <a:lightRig rig="threePt" dir="t"/>
          </a:scene3d>
          <a:sp3d>
            <a:bevelT w="165100" prst="coolSlant"/>
          </a:sp3d>
        </p:spPr>
      </p:pic>
      <p:cxnSp>
        <p:nvCxnSpPr>
          <p:cNvPr id="6" name="曲线连接符 5"/>
          <p:cNvCxnSpPr/>
          <p:nvPr/>
        </p:nvCxnSpPr>
        <p:spPr>
          <a:xfrm>
            <a:off x="2662223" y="2395121"/>
            <a:ext cx="3491420" cy="2079871"/>
          </a:xfrm>
          <a:prstGeom prst="curvedConnector3">
            <a:avLst/>
          </a:prstGeom>
          <a:noFill/>
          <a:ln w="63500" cap="flat">
            <a:solidFill>
              <a:srgbClr val="FF0000"/>
            </a:solidFill>
            <a:prstDash val="solid"/>
            <a:round/>
            <a:tailEnd type="arrow"/>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7" name="矩形 6"/>
          <p:cNvSpPr/>
          <p:nvPr/>
        </p:nvSpPr>
        <p:spPr>
          <a:xfrm>
            <a:off x="6253069" y="1117190"/>
            <a:ext cx="5966698" cy="461665"/>
          </a:xfrm>
          <a:prstGeom prst="rect">
            <a:avLst/>
          </a:prstGeom>
        </p:spPr>
        <p:txBody>
          <a:bodyPr wrap="none">
            <a:spAutoFit/>
          </a:bodyPr>
          <a:lstStyle/>
          <a:p>
            <a:r>
              <a:rPr kumimoji="1" lang="zh-CN" altLang="en-US" sz="2400" dirty="0">
                <a:solidFill>
                  <a:srgbClr val="09405E"/>
                </a:solidFill>
                <a:latin typeface="Microsoft YaHei" charset="-122"/>
                <a:ea typeface="Microsoft YaHei" charset="-122"/>
                <a:cs typeface="Microsoft YaHei" charset="-122"/>
              </a:rPr>
              <a:t>将</a:t>
            </a:r>
            <a:r>
              <a:rPr kumimoji="1" lang="en-US" altLang="zh-CN" sz="2400" dirty="0" err="1">
                <a:solidFill>
                  <a:srgbClr val="09405E"/>
                </a:solidFill>
                <a:latin typeface="Microsoft YaHei" charset="-122"/>
                <a:ea typeface="Microsoft YaHei" charset="-122"/>
                <a:cs typeface="Microsoft YaHei" charset="-122"/>
              </a:rPr>
              <a:t>Wide&amp;Deep</a:t>
            </a:r>
            <a:r>
              <a:rPr kumimoji="1" lang="zh-CN" altLang="en-US" sz="2400" dirty="0">
                <a:solidFill>
                  <a:srgbClr val="09405E"/>
                </a:solidFill>
                <a:latin typeface="Microsoft YaHei" charset="-122"/>
                <a:ea typeface="Microsoft YaHei" charset="-122"/>
                <a:cs typeface="Microsoft YaHei" charset="-122"/>
              </a:rPr>
              <a:t>中的 </a:t>
            </a:r>
            <a:r>
              <a:rPr kumimoji="1" lang="en-US" altLang="zh-CN" sz="2400" dirty="0">
                <a:solidFill>
                  <a:srgbClr val="09405E"/>
                </a:solidFill>
                <a:latin typeface="Microsoft YaHei" charset="-122"/>
                <a:ea typeface="Microsoft YaHei" charset="-122"/>
                <a:cs typeface="Microsoft YaHei" charset="-122"/>
              </a:rPr>
              <a:t>Wide </a:t>
            </a:r>
            <a:r>
              <a:rPr kumimoji="1" lang="zh-CN" altLang="en-US" sz="2400" dirty="0">
                <a:solidFill>
                  <a:srgbClr val="09405E"/>
                </a:solidFill>
                <a:latin typeface="Microsoft YaHei" charset="-122"/>
                <a:ea typeface="Microsoft YaHei" charset="-122"/>
                <a:cs typeface="Microsoft YaHei" charset="-122"/>
              </a:rPr>
              <a:t>部分替换成 </a:t>
            </a:r>
            <a:r>
              <a:rPr kumimoji="1" lang="en-US" altLang="zh-CN" sz="2400" dirty="0">
                <a:solidFill>
                  <a:srgbClr val="09405E"/>
                </a:solidFill>
                <a:latin typeface="Microsoft YaHei" charset="-122"/>
                <a:ea typeface="Microsoft YaHei" charset="-122"/>
                <a:cs typeface="Microsoft YaHei" charset="-122"/>
              </a:rPr>
              <a:t>FM</a:t>
            </a:r>
            <a:endParaRPr kumimoji="1" lang="zh-CN" altLang="en-US" sz="2400" dirty="0">
              <a:solidFill>
                <a:srgbClr val="09405E"/>
              </a:solidFill>
              <a:latin typeface="Microsoft YaHei" charset="-122"/>
              <a:ea typeface="Microsoft YaHei" charset="-122"/>
              <a:cs typeface="Microsoft YaHei" charset="-122"/>
            </a:endParaRPr>
          </a:p>
        </p:txBody>
      </p:sp>
      <p:grpSp>
        <p:nvGrpSpPr>
          <p:cNvPr id="9" name="组 8"/>
          <p:cNvGrpSpPr/>
          <p:nvPr/>
        </p:nvGrpSpPr>
        <p:grpSpPr>
          <a:xfrm>
            <a:off x="4739" y="1164063"/>
            <a:ext cx="6143486" cy="2482014"/>
            <a:chOff x="107015" y="2052305"/>
            <a:chExt cx="8438417" cy="4158066"/>
          </a:xfrm>
        </p:grpSpPr>
        <p:sp>
          <p:nvSpPr>
            <p:cNvPr id="10" name="橢圓 19"/>
            <p:cNvSpPr/>
            <p:nvPr/>
          </p:nvSpPr>
          <p:spPr>
            <a:xfrm>
              <a:off x="3125974" y="5731514"/>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橢圓 20"/>
            <p:cNvSpPr/>
            <p:nvPr/>
          </p:nvSpPr>
          <p:spPr>
            <a:xfrm>
              <a:off x="2497520" y="5736232"/>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橢圓 26"/>
            <p:cNvSpPr/>
            <p:nvPr/>
          </p:nvSpPr>
          <p:spPr>
            <a:xfrm>
              <a:off x="2870844" y="4514776"/>
              <a:ext cx="478751" cy="473826"/>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 name="橢圓 27"/>
            <p:cNvSpPr/>
            <p:nvPr/>
          </p:nvSpPr>
          <p:spPr>
            <a:xfrm>
              <a:off x="3517840" y="4514776"/>
              <a:ext cx="478751" cy="473826"/>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30"/>
            <p:cNvSpPr/>
            <p:nvPr/>
          </p:nvSpPr>
          <p:spPr>
            <a:xfrm>
              <a:off x="5446248" y="4514776"/>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5" name="橢圓 31"/>
            <p:cNvSpPr/>
            <p:nvPr/>
          </p:nvSpPr>
          <p:spPr>
            <a:xfrm>
              <a:off x="4755310" y="4514776"/>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橢圓 19"/>
            <p:cNvSpPr/>
            <p:nvPr/>
          </p:nvSpPr>
          <p:spPr>
            <a:xfrm>
              <a:off x="3710523" y="5736545"/>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9"/>
            <p:cNvSpPr/>
            <p:nvPr/>
          </p:nvSpPr>
          <p:spPr>
            <a:xfrm>
              <a:off x="5128689" y="5721453"/>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20"/>
            <p:cNvSpPr/>
            <p:nvPr/>
          </p:nvSpPr>
          <p:spPr>
            <a:xfrm>
              <a:off x="4530733" y="5726171"/>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9"/>
            <p:cNvSpPr/>
            <p:nvPr/>
          </p:nvSpPr>
          <p:spPr>
            <a:xfrm>
              <a:off x="5713237" y="5726483"/>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0" name="直线箭头连接符 19"/>
            <p:cNvCxnSpPr/>
            <p:nvPr/>
          </p:nvCxnSpPr>
          <p:spPr bwMode="auto">
            <a:xfrm flipV="1">
              <a:off x="2767393" y="4988602"/>
              <a:ext cx="342826" cy="7476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线箭头连接符 20"/>
            <p:cNvCxnSpPr/>
            <p:nvPr/>
          </p:nvCxnSpPr>
          <p:spPr bwMode="auto">
            <a:xfrm flipH="1" flipV="1">
              <a:off x="3110220" y="4988602"/>
              <a:ext cx="839678" cy="7479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线箭头连接符 21"/>
            <p:cNvCxnSpPr/>
            <p:nvPr/>
          </p:nvCxnSpPr>
          <p:spPr bwMode="auto">
            <a:xfrm flipV="1">
              <a:off x="2813141" y="4988602"/>
              <a:ext cx="989822" cy="7476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线箭头连接符 22"/>
            <p:cNvCxnSpPr/>
            <p:nvPr/>
          </p:nvCxnSpPr>
          <p:spPr bwMode="auto">
            <a:xfrm flipH="1" flipV="1">
              <a:off x="3757215" y="4988602"/>
              <a:ext cx="192682" cy="7479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线箭头连接符 23"/>
            <p:cNvCxnSpPr/>
            <p:nvPr/>
          </p:nvCxnSpPr>
          <p:spPr bwMode="auto">
            <a:xfrm flipV="1">
              <a:off x="4770108" y="4988602"/>
              <a:ext cx="224577"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线箭头连接符 24"/>
            <p:cNvCxnSpPr/>
            <p:nvPr/>
          </p:nvCxnSpPr>
          <p:spPr bwMode="auto">
            <a:xfrm flipV="1">
              <a:off x="4770108" y="4988602"/>
              <a:ext cx="915515"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线箭头连接符 25"/>
            <p:cNvCxnSpPr/>
            <p:nvPr/>
          </p:nvCxnSpPr>
          <p:spPr bwMode="auto">
            <a:xfrm flipH="1" flipV="1">
              <a:off x="4994685" y="4988602"/>
              <a:ext cx="37337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线箭头连接符 26"/>
            <p:cNvCxnSpPr/>
            <p:nvPr/>
          </p:nvCxnSpPr>
          <p:spPr bwMode="auto">
            <a:xfrm flipV="1">
              <a:off x="5368064" y="4988602"/>
              <a:ext cx="31755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线箭头连接符 27"/>
            <p:cNvCxnSpPr/>
            <p:nvPr/>
          </p:nvCxnSpPr>
          <p:spPr bwMode="auto">
            <a:xfrm flipH="1" flipV="1">
              <a:off x="4994685" y="4988602"/>
              <a:ext cx="957927"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线箭头连接符 28"/>
            <p:cNvCxnSpPr/>
            <p:nvPr/>
          </p:nvCxnSpPr>
          <p:spPr bwMode="auto">
            <a:xfrm flipH="1" flipV="1">
              <a:off x="5685623" y="4988602"/>
              <a:ext cx="266989"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橢圓 30"/>
            <p:cNvSpPr/>
            <p:nvPr/>
          </p:nvSpPr>
          <p:spPr>
            <a:xfrm>
              <a:off x="7799692" y="4459438"/>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1"/>
            <p:cNvSpPr/>
            <p:nvPr/>
          </p:nvSpPr>
          <p:spPr>
            <a:xfrm>
              <a:off x="7108754" y="4459438"/>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19"/>
            <p:cNvSpPr/>
            <p:nvPr/>
          </p:nvSpPr>
          <p:spPr>
            <a:xfrm>
              <a:off x="7482133" y="5666114"/>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3" name="橢圓 20"/>
            <p:cNvSpPr/>
            <p:nvPr/>
          </p:nvSpPr>
          <p:spPr>
            <a:xfrm>
              <a:off x="6884177" y="5670832"/>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4" name="橢圓 19"/>
            <p:cNvSpPr/>
            <p:nvPr/>
          </p:nvSpPr>
          <p:spPr>
            <a:xfrm>
              <a:off x="8066681" y="5671145"/>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5" name="直线箭头连接符 34"/>
            <p:cNvCxnSpPr/>
            <p:nvPr/>
          </p:nvCxnSpPr>
          <p:spPr bwMode="auto">
            <a:xfrm flipV="1">
              <a:off x="7123552" y="4933264"/>
              <a:ext cx="224577"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p:nvPr/>
          </p:nvCxnSpPr>
          <p:spPr bwMode="auto">
            <a:xfrm flipV="1">
              <a:off x="7123552" y="4933264"/>
              <a:ext cx="915515"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箭头连接符 36"/>
            <p:cNvCxnSpPr/>
            <p:nvPr/>
          </p:nvCxnSpPr>
          <p:spPr bwMode="auto">
            <a:xfrm flipH="1" flipV="1">
              <a:off x="7348129" y="4933264"/>
              <a:ext cx="37337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p:nvPr/>
          </p:nvCxnSpPr>
          <p:spPr bwMode="auto">
            <a:xfrm flipV="1">
              <a:off x="7721508" y="4933264"/>
              <a:ext cx="31755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箭头连接符 38"/>
            <p:cNvCxnSpPr/>
            <p:nvPr/>
          </p:nvCxnSpPr>
          <p:spPr bwMode="auto">
            <a:xfrm flipH="1" flipV="1">
              <a:off x="7348129" y="4933264"/>
              <a:ext cx="957927"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线箭头连接符 39"/>
            <p:cNvCxnSpPr/>
            <p:nvPr/>
          </p:nvCxnSpPr>
          <p:spPr bwMode="auto">
            <a:xfrm flipH="1" flipV="1">
              <a:off x="8039067" y="4933264"/>
              <a:ext cx="266989"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p:cNvSpPr txBox="1"/>
            <p:nvPr/>
          </p:nvSpPr>
          <p:spPr>
            <a:xfrm>
              <a:off x="931028" y="4590237"/>
              <a:ext cx="1219277" cy="330192"/>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42" name="文本框 41"/>
            <p:cNvSpPr txBox="1"/>
            <p:nvPr/>
          </p:nvSpPr>
          <p:spPr>
            <a:xfrm>
              <a:off x="107015" y="5721453"/>
              <a:ext cx="1786009" cy="330192"/>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43" name="文本框 42"/>
            <p:cNvSpPr txBox="1"/>
            <p:nvPr/>
          </p:nvSpPr>
          <p:spPr>
            <a:xfrm>
              <a:off x="6394482" y="5676959"/>
              <a:ext cx="331753" cy="380991"/>
            </a:xfrm>
            <a:prstGeom prst="rect">
              <a:avLst/>
            </a:prstGeom>
            <a:noFill/>
          </p:spPr>
          <p:txBody>
            <a:bodyPr wrap="none" rtlCol="0">
              <a:spAutoFit/>
            </a:bodyPr>
            <a:lstStyle/>
            <a:p>
              <a:r>
                <a:rPr kumimoji="1" lang="mr-IN" altLang="zh-CN" sz="2400" smtClean="0"/>
                <a:t>…</a:t>
              </a:r>
              <a:endParaRPr kumimoji="1" lang="zh-CN" altLang="en-US" sz="2400" dirty="0"/>
            </a:p>
          </p:txBody>
        </p:sp>
        <p:sp>
          <p:nvSpPr>
            <p:cNvPr id="44" name="文本框 43"/>
            <p:cNvSpPr txBox="1"/>
            <p:nvPr/>
          </p:nvSpPr>
          <p:spPr>
            <a:xfrm>
              <a:off x="6399565" y="4519887"/>
              <a:ext cx="331753" cy="380991"/>
            </a:xfrm>
            <a:prstGeom prst="rect">
              <a:avLst/>
            </a:prstGeom>
            <a:noFill/>
          </p:spPr>
          <p:txBody>
            <a:bodyPr wrap="none" rtlCol="0">
              <a:spAutoFit/>
            </a:bodyPr>
            <a:lstStyle/>
            <a:p>
              <a:r>
                <a:rPr kumimoji="1" lang="mr-IN" altLang="zh-CN" sz="2400" smtClean="0"/>
                <a:t>…</a:t>
              </a:r>
              <a:endParaRPr kumimoji="1" lang="zh-CN" altLang="en-US" sz="2400" dirty="0"/>
            </a:p>
          </p:txBody>
        </p:sp>
        <p:sp>
          <p:nvSpPr>
            <p:cNvPr id="45" name="矩形 44"/>
            <p:cNvSpPr/>
            <p:nvPr/>
          </p:nvSpPr>
          <p:spPr bwMode="auto">
            <a:xfrm>
              <a:off x="4755309" y="3657790"/>
              <a:ext cx="3711409"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6" name="矩形 45"/>
            <p:cNvSpPr/>
            <p:nvPr/>
          </p:nvSpPr>
          <p:spPr bwMode="auto">
            <a:xfrm>
              <a:off x="4770107" y="2876598"/>
              <a:ext cx="3696611"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7" name="矩形 46"/>
            <p:cNvSpPr/>
            <p:nvPr/>
          </p:nvSpPr>
          <p:spPr bwMode="auto">
            <a:xfrm>
              <a:off x="2729995" y="2052305"/>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8" name="文本框 47"/>
            <p:cNvSpPr txBox="1"/>
            <p:nvPr/>
          </p:nvSpPr>
          <p:spPr>
            <a:xfrm>
              <a:off x="957521" y="2079917"/>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输出层：</a:t>
              </a:r>
              <a:endParaRPr kumimoji="1" lang="zh-CN" altLang="en-US" sz="2000" dirty="0">
                <a:solidFill>
                  <a:srgbClr val="09405E"/>
                </a:solidFill>
                <a:latin typeface="Microsoft YaHei" charset="-122"/>
                <a:ea typeface="Microsoft YaHei" charset="-122"/>
                <a:cs typeface="Microsoft YaHei" charset="-122"/>
              </a:endParaRPr>
            </a:p>
          </p:txBody>
        </p:sp>
        <p:sp>
          <p:nvSpPr>
            <p:cNvPr id="49" name="上箭头 48"/>
            <p:cNvSpPr/>
            <p:nvPr/>
          </p:nvSpPr>
          <p:spPr bwMode="auto">
            <a:xfrm>
              <a:off x="5256705" y="420550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0" name="上箭头 49"/>
            <p:cNvSpPr/>
            <p:nvPr/>
          </p:nvSpPr>
          <p:spPr bwMode="auto">
            <a:xfrm>
              <a:off x="5281089" y="335206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1" name="上箭头 50"/>
            <p:cNvSpPr/>
            <p:nvPr/>
          </p:nvSpPr>
          <p:spPr bwMode="auto">
            <a:xfrm>
              <a:off x="5281089" y="2547388"/>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2" name="直线箭头连接符 51"/>
            <p:cNvCxnSpPr/>
            <p:nvPr/>
          </p:nvCxnSpPr>
          <p:spPr bwMode="auto">
            <a:xfrm flipV="1">
              <a:off x="3517840" y="3777067"/>
              <a:ext cx="0" cy="52764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文本框 52"/>
            <p:cNvSpPr txBox="1"/>
            <p:nvPr/>
          </p:nvSpPr>
          <p:spPr>
            <a:xfrm>
              <a:off x="2592791" y="2928764"/>
              <a:ext cx="1955651" cy="1185907"/>
            </a:xfrm>
            <a:prstGeom prst="rect">
              <a:avLst/>
            </a:prstGeom>
            <a:solidFill>
              <a:schemeClr val="accent1">
                <a:lumMod val="40000"/>
                <a:lumOff val="60000"/>
              </a:schemeClr>
            </a:solidFill>
          </p:spPr>
          <p:txBody>
            <a:bodyPr wrap="none" rtlCol="0">
              <a:spAutoFit/>
            </a:bodyPr>
            <a:lstStyle/>
            <a:p>
              <a:pPr algn="ctr"/>
              <a:r>
                <a:rPr kumimoji="1" lang="en-US" altLang="zh-CN" sz="2000" dirty="0" smtClean="0">
                  <a:solidFill>
                    <a:schemeClr val="bg1"/>
                  </a:solidFill>
                  <a:latin typeface="Microsoft YaHei" charset="-122"/>
                  <a:ea typeface="Microsoft YaHei" charset="-122"/>
                  <a:cs typeface="Microsoft YaHei" charset="-122"/>
                </a:rPr>
                <a:t>FM</a:t>
              </a:r>
            </a:p>
            <a:p>
              <a:pPr algn="ctr"/>
              <a:r>
                <a:rPr kumimoji="1" lang="en-US" altLang="zh-CN" sz="2000" dirty="0" smtClean="0">
                  <a:solidFill>
                    <a:schemeClr val="bg1"/>
                  </a:solidFill>
                  <a:latin typeface="Microsoft YaHei" charset="-122"/>
                  <a:ea typeface="Microsoft YaHei" charset="-122"/>
                  <a:cs typeface="Microsoft YaHei" charset="-122"/>
                </a:rPr>
                <a:t>Function()</a:t>
              </a:r>
              <a:endParaRPr kumimoji="1" lang="zh-CN" altLang="en-US" sz="2000" dirty="0">
                <a:solidFill>
                  <a:schemeClr val="bg1"/>
                </a:solidFill>
                <a:latin typeface="Microsoft YaHei" charset="-122"/>
                <a:ea typeface="Microsoft YaHei" charset="-122"/>
                <a:cs typeface="Microsoft YaHei" charset="-122"/>
              </a:endParaRPr>
            </a:p>
          </p:txBody>
        </p:sp>
        <p:cxnSp>
          <p:nvCxnSpPr>
            <p:cNvPr id="54" name="直线箭头连接符 53"/>
            <p:cNvCxnSpPr/>
            <p:nvPr/>
          </p:nvCxnSpPr>
          <p:spPr bwMode="auto">
            <a:xfrm flipV="1">
              <a:off x="3530059" y="2563439"/>
              <a:ext cx="0" cy="31315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13046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8406" y="3604036"/>
            <a:ext cx="2755900" cy="622300"/>
          </a:xfrm>
        </p:spPr>
      </p:pic>
      <p:sp>
        <p:nvSpPr>
          <p:cNvPr id="2" name="标题 1"/>
          <p:cNvSpPr>
            <a:spLocks noGrp="1"/>
          </p:cNvSpPr>
          <p:nvPr>
            <p:ph type="title"/>
          </p:nvPr>
        </p:nvSpPr>
        <p:spPr/>
        <p:txBody>
          <a:bodyPr>
            <a:normAutofit/>
          </a:bodyPr>
          <a:lstStyle/>
          <a:p>
            <a:r>
              <a:rPr kumimoji="1" lang="zh-CN" altLang="en-US" dirty="0"/>
              <a:t>并行结构实例：</a:t>
            </a:r>
            <a:r>
              <a:rPr kumimoji="1" lang="en-US" altLang="zh-CN" dirty="0" err="1"/>
              <a:t>Deep&amp;Cross</a:t>
            </a:r>
            <a:r>
              <a:rPr kumimoji="1" lang="zh-CN" altLang="en-US" dirty="0" smtClean="0"/>
              <a:t>模型</a:t>
            </a:r>
            <a:r>
              <a:rPr kumimoji="1" lang="zh-CN" altLang="en-US" dirty="0"/>
              <a:t>（</a:t>
            </a:r>
            <a:r>
              <a:rPr kumimoji="1" lang="en-US" altLang="zh-CN" dirty="0"/>
              <a:t>Google</a:t>
            </a:r>
            <a:r>
              <a:rPr kumimoji="1" lang="zh-CN" altLang="en-US" dirty="0"/>
              <a:t> </a:t>
            </a:r>
            <a:r>
              <a:rPr kumimoji="1" lang="en-US" altLang="zh-CN" dirty="0"/>
              <a:t>2017</a:t>
            </a:r>
            <a:r>
              <a:rPr kumimoji="1" lang="zh-CN" altLang="en-US" dirty="0"/>
              <a:t>）</a:t>
            </a:r>
          </a:p>
        </p:txBody>
      </p:sp>
      <p:pic>
        <p:nvPicPr>
          <p:cNvPr id="5" name="图片 4" descr="屏幕快照 2017-10-14 下午4.4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5474" y="1313473"/>
            <a:ext cx="4336979" cy="4134001"/>
          </a:xfrm>
          <a:prstGeom prst="rect">
            <a:avLst/>
          </a:prstGeom>
          <a:scene3d>
            <a:camera prst="perspectiveAbove"/>
            <a:lightRig rig="threePt" dir="t"/>
          </a:scene3d>
          <a:sp3d>
            <a:bevelT w="165100" prst="coolSlant"/>
          </a:sp3d>
        </p:spPr>
      </p:pic>
      <p:cxnSp>
        <p:nvCxnSpPr>
          <p:cNvPr id="6" name="曲线连接符 5"/>
          <p:cNvCxnSpPr/>
          <p:nvPr/>
        </p:nvCxnSpPr>
        <p:spPr>
          <a:xfrm>
            <a:off x="2695530" y="2395121"/>
            <a:ext cx="4970065" cy="779705"/>
          </a:xfrm>
          <a:prstGeom prst="curvedConnector3">
            <a:avLst/>
          </a:prstGeom>
          <a:noFill/>
          <a:ln w="63500" cap="flat">
            <a:solidFill>
              <a:srgbClr val="FF0000"/>
            </a:solidFill>
            <a:prstDash val="solid"/>
            <a:round/>
            <a:tailEnd type="arrow"/>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7" name="矩形 6"/>
          <p:cNvSpPr/>
          <p:nvPr/>
        </p:nvSpPr>
        <p:spPr>
          <a:xfrm>
            <a:off x="433398" y="4987853"/>
            <a:ext cx="6369738" cy="830997"/>
          </a:xfrm>
          <a:prstGeom prst="rect">
            <a:avLst/>
          </a:prstGeom>
        </p:spPr>
        <p:txBody>
          <a:bodyPr wrap="square">
            <a:spAutoFit/>
          </a:bodyPr>
          <a:lstStyle/>
          <a:p>
            <a:r>
              <a:rPr kumimoji="1" lang="zh-CN" altLang="en-US" sz="2400" dirty="0">
                <a:solidFill>
                  <a:srgbClr val="09405E"/>
                </a:solidFill>
                <a:latin typeface="Microsoft YaHei" charset="-122"/>
                <a:ea typeface="Microsoft YaHei" charset="-122"/>
                <a:cs typeface="Microsoft YaHei" charset="-122"/>
              </a:rPr>
              <a:t>对</a:t>
            </a:r>
            <a:r>
              <a:rPr kumimoji="1" lang="en-US" altLang="zh-CN" sz="2400" dirty="0">
                <a:solidFill>
                  <a:srgbClr val="09405E"/>
                </a:solidFill>
                <a:latin typeface="Microsoft YaHei" charset="-122"/>
                <a:ea typeface="Microsoft YaHei" charset="-122"/>
                <a:cs typeface="Microsoft YaHei" charset="-122"/>
              </a:rPr>
              <a:t>sparse</a:t>
            </a:r>
            <a:r>
              <a:rPr kumimoji="1" lang="zh-CN" altLang="en-US" sz="2400" dirty="0">
                <a:solidFill>
                  <a:srgbClr val="09405E"/>
                </a:solidFill>
                <a:latin typeface="Microsoft YaHei" charset="-122"/>
                <a:ea typeface="Microsoft YaHei" charset="-122"/>
                <a:cs typeface="Microsoft YaHei" charset="-122"/>
              </a:rPr>
              <a:t>和</a:t>
            </a:r>
            <a:r>
              <a:rPr kumimoji="1" lang="en-US" altLang="zh-CN" sz="2400" dirty="0">
                <a:solidFill>
                  <a:srgbClr val="09405E"/>
                </a:solidFill>
                <a:latin typeface="Microsoft YaHei" charset="-122"/>
                <a:ea typeface="Microsoft YaHei" charset="-122"/>
                <a:cs typeface="Microsoft YaHei" charset="-122"/>
              </a:rPr>
              <a:t>dense</a:t>
            </a:r>
            <a:r>
              <a:rPr kumimoji="1" lang="zh-CN" altLang="en-US" sz="2400" dirty="0">
                <a:solidFill>
                  <a:srgbClr val="09405E"/>
                </a:solidFill>
                <a:latin typeface="Microsoft YaHei" charset="-122"/>
                <a:ea typeface="Microsoft YaHei" charset="-122"/>
                <a:cs typeface="Microsoft YaHei" charset="-122"/>
              </a:rPr>
              <a:t>的输入自动学习特征交叉，可有效捕获特征交叉</a:t>
            </a:r>
          </a:p>
        </p:txBody>
      </p:sp>
      <p:sp>
        <p:nvSpPr>
          <p:cNvPr id="3" name="矩形 2"/>
          <p:cNvSpPr/>
          <p:nvPr/>
        </p:nvSpPr>
        <p:spPr>
          <a:xfrm>
            <a:off x="7568464" y="5736796"/>
            <a:ext cx="3262432" cy="461665"/>
          </a:xfrm>
          <a:prstGeom prst="rect">
            <a:avLst/>
          </a:prstGeom>
        </p:spPr>
        <p:txBody>
          <a:bodyPr wrap="none">
            <a:spAutoFit/>
          </a:bodyPr>
          <a:lstStyle/>
          <a:p>
            <a:r>
              <a:rPr kumimoji="1" lang="zh-CN" altLang="en-US" sz="2400" dirty="0">
                <a:solidFill>
                  <a:srgbClr val="09405E"/>
                </a:solidFill>
                <a:latin typeface="Microsoft YaHei" charset="-122"/>
                <a:ea typeface="Microsoft YaHei" charset="-122"/>
                <a:cs typeface="Microsoft YaHei" charset="-122"/>
              </a:rPr>
              <a:t>能够进行任意高阶交叉</a:t>
            </a:r>
          </a:p>
        </p:txBody>
      </p:sp>
      <p:grpSp>
        <p:nvGrpSpPr>
          <p:cNvPr id="9" name="组 8"/>
          <p:cNvGrpSpPr/>
          <p:nvPr/>
        </p:nvGrpSpPr>
        <p:grpSpPr>
          <a:xfrm>
            <a:off x="-162272" y="1164063"/>
            <a:ext cx="6310497" cy="2482014"/>
            <a:chOff x="-122387" y="2052305"/>
            <a:chExt cx="8667819" cy="4158066"/>
          </a:xfrm>
        </p:grpSpPr>
        <p:sp>
          <p:nvSpPr>
            <p:cNvPr id="10" name="橢圓 19"/>
            <p:cNvSpPr/>
            <p:nvPr/>
          </p:nvSpPr>
          <p:spPr>
            <a:xfrm>
              <a:off x="3125974" y="5731514"/>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橢圓 20"/>
            <p:cNvSpPr/>
            <p:nvPr/>
          </p:nvSpPr>
          <p:spPr>
            <a:xfrm>
              <a:off x="2497520" y="5736232"/>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26"/>
            <p:cNvSpPr/>
            <p:nvPr/>
          </p:nvSpPr>
          <p:spPr>
            <a:xfrm>
              <a:off x="2870844" y="4514776"/>
              <a:ext cx="478751" cy="473826"/>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27"/>
            <p:cNvSpPr/>
            <p:nvPr/>
          </p:nvSpPr>
          <p:spPr>
            <a:xfrm>
              <a:off x="3517840" y="4514776"/>
              <a:ext cx="478751" cy="473826"/>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30"/>
            <p:cNvSpPr/>
            <p:nvPr/>
          </p:nvSpPr>
          <p:spPr>
            <a:xfrm>
              <a:off x="5446248" y="4514776"/>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橢圓 31"/>
            <p:cNvSpPr/>
            <p:nvPr/>
          </p:nvSpPr>
          <p:spPr>
            <a:xfrm>
              <a:off x="4755310" y="4514776"/>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7" name="橢圓 19"/>
            <p:cNvSpPr/>
            <p:nvPr/>
          </p:nvSpPr>
          <p:spPr>
            <a:xfrm>
              <a:off x="3710523" y="5736545"/>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9"/>
            <p:cNvSpPr/>
            <p:nvPr/>
          </p:nvSpPr>
          <p:spPr>
            <a:xfrm>
              <a:off x="5128689" y="5721453"/>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20"/>
            <p:cNvSpPr/>
            <p:nvPr/>
          </p:nvSpPr>
          <p:spPr>
            <a:xfrm>
              <a:off x="4530733" y="5726171"/>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5713237" y="5726483"/>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1" name="直线箭头连接符 20"/>
            <p:cNvCxnSpPr/>
            <p:nvPr/>
          </p:nvCxnSpPr>
          <p:spPr bwMode="auto">
            <a:xfrm flipV="1">
              <a:off x="2767393" y="4988602"/>
              <a:ext cx="342826" cy="7476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线箭头连接符 21"/>
            <p:cNvCxnSpPr/>
            <p:nvPr/>
          </p:nvCxnSpPr>
          <p:spPr bwMode="auto">
            <a:xfrm flipH="1" flipV="1">
              <a:off x="3110220" y="4988602"/>
              <a:ext cx="839678" cy="7479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线箭头连接符 22"/>
            <p:cNvCxnSpPr/>
            <p:nvPr/>
          </p:nvCxnSpPr>
          <p:spPr bwMode="auto">
            <a:xfrm flipV="1">
              <a:off x="2813141" y="4988602"/>
              <a:ext cx="989822" cy="7476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线箭头连接符 23"/>
            <p:cNvCxnSpPr/>
            <p:nvPr/>
          </p:nvCxnSpPr>
          <p:spPr bwMode="auto">
            <a:xfrm flipH="1" flipV="1">
              <a:off x="3757215" y="4988602"/>
              <a:ext cx="192682" cy="7479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线箭头连接符 24"/>
            <p:cNvCxnSpPr/>
            <p:nvPr/>
          </p:nvCxnSpPr>
          <p:spPr bwMode="auto">
            <a:xfrm flipV="1">
              <a:off x="4770108" y="4988602"/>
              <a:ext cx="224577"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线箭头连接符 25"/>
            <p:cNvCxnSpPr/>
            <p:nvPr/>
          </p:nvCxnSpPr>
          <p:spPr bwMode="auto">
            <a:xfrm flipV="1">
              <a:off x="4770108" y="4988602"/>
              <a:ext cx="915515"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线箭头连接符 26"/>
            <p:cNvCxnSpPr/>
            <p:nvPr/>
          </p:nvCxnSpPr>
          <p:spPr bwMode="auto">
            <a:xfrm flipH="1" flipV="1">
              <a:off x="4994685" y="4988602"/>
              <a:ext cx="37337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线箭头连接符 27"/>
            <p:cNvCxnSpPr/>
            <p:nvPr/>
          </p:nvCxnSpPr>
          <p:spPr bwMode="auto">
            <a:xfrm flipV="1">
              <a:off x="5368064" y="4988602"/>
              <a:ext cx="31755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线箭头连接符 28"/>
            <p:cNvCxnSpPr/>
            <p:nvPr/>
          </p:nvCxnSpPr>
          <p:spPr bwMode="auto">
            <a:xfrm flipH="1" flipV="1">
              <a:off x="4994685" y="4988602"/>
              <a:ext cx="957927"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线箭头连接符 29"/>
            <p:cNvCxnSpPr/>
            <p:nvPr/>
          </p:nvCxnSpPr>
          <p:spPr bwMode="auto">
            <a:xfrm flipH="1" flipV="1">
              <a:off x="5685623" y="4988602"/>
              <a:ext cx="266989"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橢圓 30"/>
            <p:cNvSpPr/>
            <p:nvPr/>
          </p:nvSpPr>
          <p:spPr>
            <a:xfrm>
              <a:off x="7799692" y="4459438"/>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08754" y="4459438"/>
              <a:ext cx="478751" cy="473826"/>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3" name="橢圓 19"/>
            <p:cNvSpPr/>
            <p:nvPr/>
          </p:nvSpPr>
          <p:spPr>
            <a:xfrm>
              <a:off x="7482133" y="5666114"/>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4" name="橢圓 20"/>
            <p:cNvSpPr/>
            <p:nvPr/>
          </p:nvSpPr>
          <p:spPr>
            <a:xfrm>
              <a:off x="6884177" y="5670832"/>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5" name="橢圓 19"/>
            <p:cNvSpPr/>
            <p:nvPr/>
          </p:nvSpPr>
          <p:spPr>
            <a:xfrm>
              <a:off x="8066681" y="5671145"/>
              <a:ext cx="478751" cy="473826"/>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6" name="直线箭头连接符 35"/>
            <p:cNvCxnSpPr/>
            <p:nvPr/>
          </p:nvCxnSpPr>
          <p:spPr bwMode="auto">
            <a:xfrm flipV="1">
              <a:off x="7123552" y="4933264"/>
              <a:ext cx="224577"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箭头连接符 36"/>
            <p:cNvCxnSpPr/>
            <p:nvPr/>
          </p:nvCxnSpPr>
          <p:spPr bwMode="auto">
            <a:xfrm flipV="1">
              <a:off x="7123552" y="4933264"/>
              <a:ext cx="915515" cy="7375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p:nvPr/>
          </p:nvCxnSpPr>
          <p:spPr bwMode="auto">
            <a:xfrm flipH="1" flipV="1">
              <a:off x="7348129" y="4933264"/>
              <a:ext cx="37337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箭头连接符 38"/>
            <p:cNvCxnSpPr/>
            <p:nvPr/>
          </p:nvCxnSpPr>
          <p:spPr bwMode="auto">
            <a:xfrm flipV="1">
              <a:off x="7721508" y="4933264"/>
              <a:ext cx="317559" cy="7328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线箭头连接符 39"/>
            <p:cNvCxnSpPr/>
            <p:nvPr/>
          </p:nvCxnSpPr>
          <p:spPr bwMode="auto">
            <a:xfrm flipH="1" flipV="1">
              <a:off x="7348129" y="4933264"/>
              <a:ext cx="957927"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线箭头连接符 40"/>
            <p:cNvCxnSpPr/>
            <p:nvPr/>
          </p:nvCxnSpPr>
          <p:spPr bwMode="auto">
            <a:xfrm flipH="1" flipV="1">
              <a:off x="8039067" y="4933264"/>
              <a:ext cx="266989" cy="7378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p:cNvSpPr txBox="1"/>
            <p:nvPr/>
          </p:nvSpPr>
          <p:spPr>
            <a:xfrm>
              <a:off x="931028" y="4590237"/>
              <a:ext cx="1219277" cy="330192"/>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43" name="文本框 42"/>
            <p:cNvSpPr txBox="1"/>
            <p:nvPr/>
          </p:nvSpPr>
          <p:spPr>
            <a:xfrm>
              <a:off x="-122387" y="5681433"/>
              <a:ext cx="1786010" cy="330192"/>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44" name="文本框 43"/>
            <p:cNvSpPr txBox="1"/>
            <p:nvPr/>
          </p:nvSpPr>
          <p:spPr>
            <a:xfrm>
              <a:off x="6394482" y="5676959"/>
              <a:ext cx="331753" cy="380991"/>
            </a:xfrm>
            <a:prstGeom prst="rect">
              <a:avLst/>
            </a:prstGeom>
            <a:noFill/>
          </p:spPr>
          <p:txBody>
            <a:bodyPr wrap="none" rtlCol="0">
              <a:spAutoFit/>
            </a:bodyPr>
            <a:lstStyle/>
            <a:p>
              <a:r>
                <a:rPr kumimoji="1" lang="mr-IN" altLang="zh-CN" sz="2400" smtClean="0"/>
                <a:t>…</a:t>
              </a:r>
              <a:endParaRPr kumimoji="1" lang="zh-CN" altLang="en-US" sz="2400" dirty="0"/>
            </a:p>
          </p:txBody>
        </p:sp>
        <p:sp>
          <p:nvSpPr>
            <p:cNvPr id="45" name="文本框 44"/>
            <p:cNvSpPr txBox="1"/>
            <p:nvPr/>
          </p:nvSpPr>
          <p:spPr>
            <a:xfrm>
              <a:off x="6399565" y="4519887"/>
              <a:ext cx="331753" cy="380991"/>
            </a:xfrm>
            <a:prstGeom prst="rect">
              <a:avLst/>
            </a:prstGeom>
            <a:noFill/>
          </p:spPr>
          <p:txBody>
            <a:bodyPr wrap="none" rtlCol="0">
              <a:spAutoFit/>
            </a:bodyPr>
            <a:lstStyle/>
            <a:p>
              <a:r>
                <a:rPr kumimoji="1" lang="mr-IN" altLang="zh-CN" sz="2400" smtClean="0"/>
                <a:t>…</a:t>
              </a:r>
              <a:endParaRPr kumimoji="1" lang="zh-CN" altLang="en-US" sz="2400" dirty="0"/>
            </a:p>
          </p:txBody>
        </p:sp>
        <p:sp>
          <p:nvSpPr>
            <p:cNvPr id="46" name="矩形 45"/>
            <p:cNvSpPr/>
            <p:nvPr/>
          </p:nvSpPr>
          <p:spPr bwMode="auto">
            <a:xfrm>
              <a:off x="4755309" y="3657790"/>
              <a:ext cx="3711409"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7" name="矩形 46"/>
            <p:cNvSpPr/>
            <p:nvPr/>
          </p:nvSpPr>
          <p:spPr bwMode="auto">
            <a:xfrm>
              <a:off x="4770107" y="2876598"/>
              <a:ext cx="3696611"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8" name="矩形 47"/>
            <p:cNvSpPr/>
            <p:nvPr/>
          </p:nvSpPr>
          <p:spPr bwMode="auto">
            <a:xfrm>
              <a:off x="2729995" y="2052305"/>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9" name="文本框 48"/>
            <p:cNvSpPr txBox="1"/>
            <p:nvPr/>
          </p:nvSpPr>
          <p:spPr>
            <a:xfrm>
              <a:off x="957521" y="2079917"/>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输出层：</a:t>
              </a:r>
              <a:endParaRPr kumimoji="1" lang="zh-CN" altLang="en-US" sz="2000" dirty="0">
                <a:solidFill>
                  <a:srgbClr val="09405E"/>
                </a:solidFill>
                <a:latin typeface="Microsoft YaHei" charset="-122"/>
                <a:ea typeface="Microsoft YaHei" charset="-122"/>
                <a:cs typeface="Microsoft YaHei" charset="-122"/>
              </a:endParaRPr>
            </a:p>
          </p:txBody>
        </p:sp>
        <p:sp>
          <p:nvSpPr>
            <p:cNvPr id="50" name="上箭头 49"/>
            <p:cNvSpPr/>
            <p:nvPr/>
          </p:nvSpPr>
          <p:spPr bwMode="auto">
            <a:xfrm>
              <a:off x="5256705" y="420550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1" name="上箭头 50"/>
            <p:cNvSpPr/>
            <p:nvPr/>
          </p:nvSpPr>
          <p:spPr bwMode="auto">
            <a:xfrm>
              <a:off x="5281089" y="335206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2" name="上箭头 51"/>
            <p:cNvSpPr/>
            <p:nvPr/>
          </p:nvSpPr>
          <p:spPr bwMode="auto">
            <a:xfrm>
              <a:off x="5281089" y="2547388"/>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3" name="直线箭头连接符 52"/>
            <p:cNvCxnSpPr/>
            <p:nvPr/>
          </p:nvCxnSpPr>
          <p:spPr bwMode="auto">
            <a:xfrm flipV="1">
              <a:off x="3517840" y="3777067"/>
              <a:ext cx="0" cy="52764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文本框 53"/>
            <p:cNvSpPr txBox="1"/>
            <p:nvPr/>
          </p:nvSpPr>
          <p:spPr>
            <a:xfrm>
              <a:off x="2592791" y="2928764"/>
              <a:ext cx="1955651" cy="1185907"/>
            </a:xfrm>
            <a:prstGeom prst="rect">
              <a:avLst/>
            </a:prstGeom>
            <a:solidFill>
              <a:schemeClr val="accent1">
                <a:lumMod val="40000"/>
                <a:lumOff val="60000"/>
              </a:schemeClr>
            </a:solidFill>
          </p:spPr>
          <p:txBody>
            <a:bodyPr wrap="none" rtlCol="0">
              <a:spAutoFit/>
            </a:bodyPr>
            <a:lstStyle/>
            <a:p>
              <a:pPr algn="ctr"/>
              <a:r>
                <a:rPr kumimoji="1" lang="en-US" altLang="zh-CN" sz="2000" dirty="0" smtClean="0">
                  <a:solidFill>
                    <a:schemeClr val="bg1"/>
                  </a:solidFill>
                  <a:latin typeface="Microsoft YaHei" charset="-122"/>
                  <a:ea typeface="Microsoft YaHei" charset="-122"/>
                  <a:cs typeface="Microsoft YaHei" charset="-122"/>
                </a:rPr>
                <a:t>FM</a:t>
              </a:r>
            </a:p>
            <a:p>
              <a:pPr algn="ctr"/>
              <a:r>
                <a:rPr kumimoji="1" lang="en-US" altLang="zh-CN" sz="2000" dirty="0" smtClean="0">
                  <a:solidFill>
                    <a:schemeClr val="bg1"/>
                  </a:solidFill>
                  <a:latin typeface="Microsoft YaHei" charset="-122"/>
                  <a:ea typeface="Microsoft YaHei" charset="-122"/>
                  <a:cs typeface="Microsoft YaHei" charset="-122"/>
                </a:rPr>
                <a:t>Function()</a:t>
              </a:r>
              <a:endParaRPr kumimoji="1" lang="zh-CN" altLang="en-US" sz="2000" dirty="0">
                <a:solidFill>
                  <a:schemeClr val="bg1"/>
                </a:solidFill>
                <a:latin typeface="Microsoft YaHei" charset="-122"/>
                <a:ea typeface="Microsoft YaHei" charset="-122"/>
                <a:cs typeface="Microsoft YaHei" charset="-122"/>
              </a:endParaRPr>
            </a:p>
          </p:txBody>
        </p:sp>
        <p:cxnSp>
          <p:nvCxnSpPr>
            <p:cNvPr id="55" name="直线箭头连接符 54"/>
            <p:cNvCxnSpPr/>
            <p:nvPr/>
          </p:nvCxnSpPr>
          <p:spPr bwMode="auto">
            <a:xfrm flipV="1">
              <a:off x="3530059" y="2563439"/>
              <a:ext cx="0" cy="31315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109067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endParaRPr kumimoji="1" lang="zh-CN" altLang="en-US" dirty="0"/>
          </a:p>
        </p:txBody>
      </p:sp>
      <p:sp>
        <p:nvSpPr>
          <p:cNvPr id="2" name="标题 1"/>
          <p:cNvSpPr>
            <a:spLocks noGrp="1"/>
          </p:cNvSpPr>
          <p:nvPr>
            <p:ph type="title"/>
          </p:nvPr>
        </p:nvSpPr>
        <p:spPr/>
        <p:txBody>
          <a:bodyPr>
            <a:normAutofit/>
          </a:bodyPr>
          <a:lstStyle/>
          <a:p>
            <a:r>
              <a:rPr kumimoji="1" lang="zh-CN" altLang="en-US"/>
              <a:t>典型网络融合结构之二：串行结构</a:t>
            </a:r>
          </a:p>
        </p:txBody>
      </p:sp>
      <p:grpSp>
        <p:nvGrpSpPr>
          <p:cNvPr id="56" name="组 55"/>
          <p:cNvGrpSpPr/>
          <p:nvPr/>
        </p:nvGrpSpPr>
        <p:grpSpPr>
          <a:xfrm>
            <a:off x="522523" y="1101493"/>
            <a:ext cx="8022909" cy="5103183"/>
            <a:chOff x="522523" y="1101493"/>
            <a:chExt cx="8022909" cy="5103183"/>
          </a:xfrm>
        </p:grpSpPr>
        <p:grpSp>
          <p:nvGrpSpPr>
            <p:cNvPr id="7" name="组 6"/>
            <p:cNvGrpSpPr/>
            <p:nvPr/>
          </p:nvGrpSpPr>
          <p:grpSpPr>
            <a:xfrm>
              <a:off x="522523" y="4453743"/>
              <a:ext cx="8022909" cy="1750933"/>
              <a:chOff x="95303" y="4457275"/>
              <a:chExt cx="9621747" cy="2121690"/>
            </a:xfrm>
          </p:grpSpPr>
          <p:sp>
            <p:nvSpPr>
              <p:cNvPr id="17" name="橢圓 19"/>
              <p:cNvSpPr/>
              <p:nvPr/>
            </p:nvSpPr>
            <p:spPr>
              <a:xfrm>
                <a:off x="3217580" y="599871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20"/>
              <p:cNvSpPr/>
              <p:nvPr/>
            </p:nvSpPr>
            <p:spPr>
              <a:xfrm>
                <a:off x="2463885" y="6004428"/>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26"/>
              <p:cNvSpPr/>
              <p:nvPr/>
            </p:nvSpPr>
            <p:spPr>
              <a:xfrm>
                <a:off x="2911607"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橢圓 27"/>
              <p:cNvSpPr/>
              <p:nvPr/>
            </p:nvSpPr>
            <p:spPr>
              <a:xfrm>
                <a:off x="3687539"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30"/>
              <p:cNvSpPr/>
              <p:nvPr/>
            </p:nvSpPr>
            <p:spPr>
              <a:xfrm>
                <a:off x="6000248"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2" name="橢圓 31"/>
              <p:cNvSpPr/>
              <p:nvPr/>
            </p:nvSpPr>
            <p:spPr>
              <a:xfrm>
                <a:off x="5171617"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3" name="橢圓 19"/>
              <p:cNvSpPr/>
              <p:nvPr/>
            </p:nvSpPr>
            <p:spPr>
              <a:xfrm>
                <a:off x="3918620" y="600480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19"/>
              <p:cNvSpPr/>
              <p:nvPr/>
            </p:nvSpPr>
            <p:spPr>
              <a:xfrm>
                <a:off x="5619404" y="598651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0"/>
              <p:cNvSpPr/>
              <p:nvPr/>
            </p:nvSpPr>
            <p:spPr>
              <a:xfrm>
                <a:off x="4902285" y="5992236"/>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6" name="橢圓 19"/>
              <p:cNvSpPr/>
              <p:nvPr/>
            </p:nvSpPr>
            <p:spPr>
              <a:xfrm>
                <a:off x="6320444" y="599261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7" name="直线箭头连接符 26"/>
              <p:cNvCxnSpPr/>
              <p:nvPr/>
            </p:nvCxnSpPr>
            <p:spPr bwMode="auto">
              <a:xfrm flipV="1">
                <a:off x="2787540" y="5098489"/>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线箭头连接符 27"/>
              <p:cNvCxnSpPr/>
              <p:nvPr/>
            </p:nvCxnSpPr>
            <p:spPr bwMode="auto">
              <a:xfrm flipH="1" flipV="1">
                <a:off x="3198686" y="5098489"/>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线箭头连接符 28"/>
              <p:cNvCxnSpPr/>
              <p:nvPr/>
            </p:nvCxnSpPr>
            <p:spPr bwMode="auto">
              <a:xfrm flipH="1" flipV="1">
                <a:off x="3198686" y="5098489"/>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线箭头连接符 29"/>
              <p:cNvCxnSpPr/>
              <p:nvPr/>
            </p:nvCxnSpPr>
            <p:spPr bwMode="auto">
              <a:xfrm flipV="1">
                <a:off x="2842404" y="5098489"/>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线箭头连接符 30"/>
              <p:cNvCxnSpPr/>
              <p:nvPr/>
            </p:nvCxnSpPr>
            <p:spPr bwMode="auto">
              <a:xfrm flipV="1">
                <a:off x="3504659" y="5098489"/>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线箭头连接符 31"/>
              <p:cNvCxnSpPr/>
              <p:nvPr/>
            </p:nvCxnSpPr>
            <p:spPr bwMode="auto">
              <a:xfrm flipH="1" flipV="1">
                <a:off x="3974618" y="5098489"/>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线箭头连接符 32"/>
              <p:cNvCxnSpPr/>
              <p:nvPr/>
            </p:nvCxnSpPr>
            <p:spPr bwMode="auto">
              <a:xfrm flipV="1">
                <a:off x="5189364" y="5098489"/>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线箭头连接符 33"/>
              <p:cNvCxnSpPr/>
              <p:nvPr/>
            </p:nvCxnSpPr>
            <p:spPr bwMode="auto">
              <a:xfrm flipV="1">
                <a:off x="5189364" y="5098489"/>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箭头连接符 34"/>
              <p:cNvCxnSpPr/>
              <p:nvPr/>
            </p:nvCxnSpPr>
            <p:spPr bwMode="auto">
              <a:xfrm flipH="1" flipV="1">
                <a:off x="5458696" y="5098489"/>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p:nvPr/>
            </p:nvCxnSpPr>
            <p:spPr bwMode="auto">
              <a:xfrm flipV="1">
                <a:off x="5906483" y="5098489"/>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箭头连接符 36"/>
              <p:cNvCxnSpPr/>
              <p:nvPr/>
            </p:nvCxnSpPr>
            <p:spPr bwMode="auto">
              <a:xfrm flipH="1" flipV="1">
                <a:off x="5458696" y="5098489"/>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p:nvPr/>
            </p:nvCxnSpPr>
            <p:spPr bwMode="auto">
              <a:xfrm flipH="1" flipV="1">
                <a:off x="6287327" y="5098489"/>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橢圓 30"/>
              <p:cNvSpPr/>
              <p:nvPr/>
            </p:nvSpPr>
            <p:spPr>
              <a:xfrm>
                <a:off x="8822696"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0" name="橢圓 31"/>
              <p:cNvSpPr/>
              <p:nvPr/>
            </p:nvSpPr>
            <p:spPr>
              <a:xfrm>
                <a:off x="7994065"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橢圓 19"/>
              <p:cNvSpPr/>
              <p:nvPr/>
            </p:nvSpPr>
            <p:spPr>
              <a:xfrm>
                <a:off x="8441852" y="59194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2" name="橢圓 20"/>
              <p:cNvSpPr/>
              <p:nvPr/>
            </p:nvSpPr>
            <p:spPr>
              <a:xfrm>
                <a:off x="7724733" y="5925180"/>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3" name="橢圓 19"/>
              <p:cNvSpPr/>
              <p:nvPr/>
            </p:nvSpPr>
            <p:spPr>
              <a:xfrm>
                <a:off x="9142892" y="592555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44" name="直线箭头连接符 43"/>
              <p:cNvCxnSpPr/>
              <p:nvPr/>
            </p:nvCxnSpPr>
            <p:spPr bwMode="auto">
              <a:xfrm flipV="1">
                <a:off x="8011812" y="5031433"/>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线箭头连接符 44"/>
              <p:cNvCxnSpPr/>
              <p:nvPr/>
            </p:nvCxnSpPr>
            <p:spPr bwMode="auto">
              <a:xfrm flipV="1">
                <a:off x="8011812" y="5031433"/>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线箭头连接符 45"/>
              <p:cNvCxnSpPr/>
              <p:nvPr/>
            </p:nvCxnSpPr>
            <p:spPr bwMode="auto">
              <a:xfrm flipH="1" flipV="1">
                <a:off x="8281144" y="5031433"/>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线箭头连接符 46"/>
              <p:cNvCxnSpPr/>
              <p:nvPr/>
            </p:nvCxnSpPr>
            <p:spPr bwMode="auto">
              <a:xfrm flipV="1">
                <a:off x="8728931" y="5031433"/>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线箭头连接符 47"/>
              <p:cNvCxnSpPr/>
              <p:nvPr/>
            </p:nvCxnSpPr>
            <p:spPr bwMode="auto">
              <a:xfrm flipH="1" flipV="1">
                <a:off x="8281144" y="5031433"/>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线箭头连接符 48"/>
              <p:cNvCxnSpPr/>
              <p:nvPr/>
            </p:nvCxnSpPr>
            <p:spPr bwMode="auto">
              <a:xfrm flipH="1" flipV="1">
                <a:off x="9109775" y="5031433"/>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文本框 49"/>
              <p:cNvSpPr txBox="1"/>
              <p:nvPr/>
            </p:nvSpPr>
            <p:spPr>
              <a:xfrm>
                <a:off x="585216" y="4615771"/>
                <a:ext cx="1462260" cy="400110"/>
              </a:xfrm>
              <a:prstGeom prst="rect">
                <a:avLst/>
              </a:prstGeom>
              <a:noFill/>
            </p:spPr>
            <p:txBody>
              <a:bodyPr wrap="none" rtlCol="0">
                <a:spAutoFit/>
              </a:bodyPr>
              <a:lstStyle/>
              <a:p>
                <a:r>
                  <a:rPr kumimoji="1" lang="en-US" altLang="zh-CN" sz="2000" dirty="0">
                    <a:solidFill>
                      <a:srgbClr val="09405E"/>
                    </a:solidFill>
                    <a:latin typeface="Microsoft YaHei" charset="-122"/>
                    <a:ea typeface="Microsoft YaHei" charset="-122"/>
                    <a:cs typeface="Microsoft YaHei" charset="-122"/>
                  </a:rPr>
                  <a:t>Dense</a:t>
                </a:r>
                <a:r>
                  <a:rPr kumimoji="1" lang="zh-CN" altLang="en-US" sz="2000" dirty="0">
                    <a:solidFill>
                      <a:srgbClr val="09405E"/>
                    </a:solidFill>
                    <a:latin typeface="Microsoft YaHei" charset="-122"/>
                    <a:ea typeface="Microsoft YaHei" charset="-122"/>
                    <a:cs typeface="Microsoft YaHei" charset="-122"/>
                  </a:rPr>
                  <a:t>层：</a:t>
                </a:r>
              </a:p>
            </p:txBody>
          </p:sp>
          <p:sp>
            <p:nvSpPr>
              <p:cNvPr id="51" name="文本框 50"/>
              <p:cNvSpPr txBox="1"/>
              <p:nvPr/>
            </p:nvSpPr>
            <p:spPr>
              <a:xfrm>
                <a:off x="95303" y="6073380"/>
                <a:ext cx="2141933" cy="400110"/>
              </a:xfrm>
              <a:prstGeom prst="rect">
                <a:avLst/>
              </a:prstGeom>
              <a:noFill/>
            </p:spPr>
            <p:txBody>
              <a:bodyPr wrap="none" rtlCol="0">
                <a:spAutoFit/>
              </a:bodyPr>
              <a:lstStyle/>
              <a:p>
                <a:r>
                  <a:rPr kumimoji="1" lang="en-US" altLang="zh-CN" sz="2000" dirty="0" err="1" smtClean="0">
                    <a:solidFill>
                      <a:srgbClr val="09405E"/>
                    </a:solidFill>
                    <a:latin typeface="Microsoft YaHei" charset="-122"/>
                    <a:ea typeface="Microsoft YaHei" charset="-122"/>
                    <a:cs typeface="Microsoft YaHei" charset="-122"/>
                  </a:rPr>
                  <a:t>Onehot</a:t>
                </a:r>
                <a:r>
                  <a:rPr kumimoji="1" lang="zh-CN" altLang="en-US" sz="2000" dirty="0" smtClean="0">
                    <a:solidFill>
                      <a:srgbClr val="09405E"/>
                    </a:solidFill>
                    <a:latin typeface="Microsoft YaHei" charset="-122"/>
                    <a:ea typeface="Microsoft YaHei" charset="-122"/>
                    <a:cs typeface="Microsoft YaHei" charset="-122"/>
                  </a:rPr>
                  <a:t>输入层：</a:t>
                </a:r>
                <a:endParaRPr kumimoji="1" lang="zh-CN" altLang="en-US" sz="2000" dirty="0">
                  <a:solidFill>
                    <a:srgbClr val="09405E"/>
                  </a:solidFill>
                  <a:latin typeface="Microsoft YaHei" charset="-122"/>
                  <a:ea typeface="Microsoft YaHei" charset="-122"/>
                  <a:cs typeface="Microsoft YaHei" charset="-122"/>
                </a:endParaRPr>
              </a:p>
            </p:txBody>
          </p:sp>
          <p:sp>
            <p:nvSpPr>
              <p:cNvPr id="52" name="文本框 51"/>
              <p:cNvSpPr txBox="1"/>
              <p:nvPr/>
            </p:nvSpPr>
            <p:spPr>
              <a:xfrm>
                <a:off x="7137450" y="593260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sp>
            <p:nvSpPr>
              <p:cNvPr id="53" name="文本框 52"/>
              <p:cNvSpPr txBox="1"/>
              <p:nvPr/>
            </p:nvSpPr>
            <p:spPr>
              <a:xfrm>
                <a:off x="7143546" y="4530524"/>
                <a:ext cx="397866" cy="461665"/>
              </a:xfrm>
              <a:prstGeom prst="rect">
                <a:avLst/>
              </a:prstGeom>
              <a:noFill/>
            </p:spPr>
            <p:txBody>
              <a:bodyPr wrap="none" rtlCol="0">
                <a:spAutoFit/>
              </a:bodyPr>
              <a:lstStyle/>
              <a:p>
                <a:r>
                  <a:rPr kumimoji="1" lang="mr-IN" altLang="zh-CN" sz="2400" smtClean="0"/>
                  <a:t>…</a:t>
                </a:r>
                <a:endParaRPr kumimoji="1" lang="zh-CN" altLang="en-US" sz="2400" dirty="0"/>
              </a:p>
            </p:txBody>
          </p:sp>
        </p:grpSp>
        <p:sp>
          <p:nvSpPr>
            <p:cNvPr id="8" name="矩形 7"/>
            <p:cNvSpPr/>
            <p:nvPr/>
          </p:nvSpPr>
          <p:spPr bwMode="auto">
            <a:xfrm>
              <a:off x="2718262" y="2706978"/>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9" name="矩形 8"/>
            <p:cNvSpPr/>
            <p:nvPr/>
          </p:nvSpPr>
          <p:spPr bwMode="auto">
            <a:xfrm>
              <a:off x="2718262" y="1925786"/>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0" name="矩形 9"/>
            <p:cNvSpPr/>
            <p:nvPr/>
          </p:nvSpPr>
          <p:spPr bwMode="auto">
            <a:xfrm>
              <a:off x="2676446" y="1101493"/>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1" name="文本框 10"/>
            <p:cNvSpPr txBox="1"/>
            <p:nvPr/>
          </p:nvSpPr>
          <p:spPr>
            <a:xfrm>
              <a:off x="903972" y="2818002"/>
              <a:ext cx="1210588" cy="400110"/>
            </a:xfrm>
            <a:prstGeom prst="rect">
              <a:avLst/>
            </a:prstGeom>
            <a:noFill/>
          </p:spPr>
          <p:txBody>
            <a:bodyPr wrap="none" rtlCol="0">
              <a:spAutoFit/>
            </a:bodyPr>
            <a:lstStyle/>
            <a:p>
              <a:r>
                <a:rPr kumimoji="1" lang="zh-CN" altLang="en-US" sz="200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12" name="文本框 11"/>
            <p:cNvSpPr txBox="1"/>
            <p:nvPr/>
          </p:nvSpPr>
          <p:spPr>
            <a:xfrm>
              <a:off x="903972" y="2036810"/>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隐含层：</a:t>
              </a:r>
              <a:endParaRPr kumimoji="1" lang="zh-CN" altLang="en-US" sz="2000" dirty="0">
                <a:solidFill>
                  <a:srgbClr val="09405E"/>
                </a:solidFill>
                <a:latin typeface="Microsoft YaHei" charset="-122"/>
                <a:ea typeface="Microsoft YaHei" charset="-122"/>
                <a:cs typeface="Microsoft YaHei" charset="-122"/>
              </a:endParaRPr>
            </a:p>
          </p:txBody>
        </p:sp>
        <p:sp>
          <p:nvSpPr>
            <p:cNvPr id="13" name="文本框 12"/>
            <p:cNvSpPr txBox="1"/>
            <p:nvPr/>
          </p:nvSpPr>
          <p:spPr>
            <a:xfrm>
              <a:off x="903972" y="1129105"/>
              <a:ext cx="1210588"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输出层：</a:t>
              </a:r>
              <a:endParaRPr kumimoji="1" lang="zh-CN" altLang="en-US" sz="2000" dirty="0">
                <a:solidFill>
                  <a:srgbClr val="09405E"/>
                </a:solidFill>
                <a:latin typeface="Microsoft YaHei" charset="-122"/>
                <a:ea typeface="Microsoft YaHei" charset="-122"/>
                <a:cs typeface="Microsoft YaHei" charset="-122"/>
              </a:endParaRPr>
            </a:p>
          </p:txBody>
        </p:sp>
        <p:sp>
          <p:nvSpPr>
            <p:cNvPr id="14" name="上箭头 13"/>
            <p:cNvSpPr/>
            <p:nvPr/>
          </p:nvSpPr>
          <p:spPr bwMode="auto">
            <a:xfrm>
              <a:off x="5256705" y="420550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5" name="上箭头 14"/>
            <p:cNvSpPr/>
            <p:nvPr/>
          </p:nvSpPr>
          <p:spPr bwMode="auto">
            <a:xfrm>
              <a:off x="5227540" y="2401248"/>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6" name="上箭头 15"/>
            <p:cNvSpPr/>
            <p:nvPr/>
          </p:nvSpPr>
          <p:spPr bwMode="auto">
            <a:xfrm>
              <a:off x="5227540" y="1596576"/>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4" name="文本框 53"/>
            <p:cNvSpPr txBox="1"/>
            <p:nvPr/>
          </p:nvSpPr>
          <p:spPr>
            <a:xfrm>
              <a:off x="2718262" y="3530305"/>
              <a:ext cx="5653092" cy="461665"/>
            </a:xfrm>
            <a:prstGeom prst="rect">
              <a:avLst/>
            </a:prstGeom>
            <a:solidFill>
              <a:srgbClr val="C00000"/>
            </a:solidFill>
          </p:spPr>
          <p:txBody>
            <a:bodyPr wrap="square" rtlCol="0">
              <a:spAutoFit/>
            </a:bodyPr>
            <a:lstStyle/>
            <a:p>
              <a:pPr algn="ctr"/>
              <a:r>
                <a:rPr kumimoji="1" lang="en-US" altLang="zh-CN" sz="2400" dirty="0" smtClean="0">
                  <a:solidFill>
                    <a:schemeClr val="bg1"/>
                  </a:solidFill>
                  <a:latin typeface="Microsoft YaHei" charset="-122"/>
                  <a:ea typeface="Microsoft YaHei" charset="-122"/>
                  <a:cs typeface="Microsoft YaHei" charset="-122"/>
                </a:rPr>
                <a:t>FM</a:t>
              </a:r>
              <a:r>
                <a:rPr kumimoji="1" lang="zh-CN" altLang="en-US" sz="2400" dirty="0" smtClean="0">
                  <a:solidFill>
                    <a:schemeClr val="bg1"/>
                  </a:solidFill>
                  <a:latin typeface="Microsoft YaHei" charset="-122"/>
                  <a:ea typeface="Microsoft YaHei" charset="-122"/>
                  <a:cs typeface="Microsoft YaHei" charset="-122"/>
                </a:rPr>
                <a:t> </a:t>
              </a:r>
              <a:r>
                <a:rPr kumimoji="1" lang="en-US" altLang="zh-CN" sz="2400" dirty="0" smtClean="0">
                  <a:solidFill>
                    <a:schemeClr val="bg1"/>
                  </a:solidFill>
                  <a:latin typeface="Microsoft YaHei" charset="-122"/>
                  <a:ea typeface="Microsoft YaHei" charset="-122"/>
                  <a:cs typeface="Microsoft YaHei" charset="-122"/>
                </a:rPr>
                <a:t>Function</a:t>
              </a:r>
            </a:p>
          </p:txBody>
        </p:sp>
        <p:sp>
          <p:nvSpPr>
            <p:cNvPr id="55" name="上箭头 54"/>
            <p:cNvSpPr/>
            <p:nvPr/>
          </p:nvSpPr>
          <p:spPr bwMode="auto">
            <a:xfrm>
              <a:off x="5226225" y="3205756"/>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14996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ln>
            <a:noFill/>
          </a:ln>
        </p:spPr>
        <p:txBody>
          <a:bodyPr/>
          <a:lstStyle/>
          <a:p>
            <a:r>
              <a:rPr kumimoji="1" lang="zh-CN" altLang="en-US" dirty="0" smtClean="0"/>
              <a:t>通过猜测用户的兴趣，给用户推送信息</a:t>
            </a:r>
            <a:endParaRPr kumimoji="1" lang="zh-CN" altLang="en-US" dirty="0"/>
          </a:p>
        </p:txBody>
      </p:sp>
      <p:sp>
        <p:nvSpPr>
          <p:cNvPr id="3" name="标题 2"/>
          <p:cNvSpPr>
            <a:spLocks noGrp="1"/>
          </p:cNvSpPr>
          <p:nvPr>
            <p:ph type="title"/>
          </p:nvPr>
        </p:nvSpPr>
        <p:spPr/>
        <p:txBody>
          <a:bodyPr/>
          <a:lstStyle/>
          <a:p>
            <a:r>
              <a:rPr kumimoji="1" lang="zh-CN" altLang="en-US" dirty="0" smtClean="0"/>
              <a:t>推荐系统</a:t>
            </a:r>
            <a:endParaRPr kumimoji="1" lang="zh-CN" altLang="en-US" dirty="0"/>
          </a:p>
        </p:txBody>
      </p:sp>
      <p:sp>
        <p:nvSpPr>
          <p:cNvPr id="4" name="文本框 3"/>
          <p:cNvSpPr txBox="1"/>
          <p:nvPr/>
        </p:nvSpPr>
        <p:spPr>
          <a:xfrm>
            <a:off x="1006145" y="1875850"/>
            <a:ext cx="4330032" cy="1384995"/>
          </a:xfrm>
          <a:prstGeom prst="rect">
            <a:avLst/>
          </a:prstGeom>
          <a:noFill/>
        </p:spPr>
        <p:txBody>
          <a:bodyPr wrap="none" rtlCol="0">
            <a:spAutoFit/>
          </a:bodyPr>
          <a:lstStyle/>
          <a:p>
            <a:r>
              <a:rPr kumimoji="1" lang="zh-CN" altLang="en-US" sz="2400" dirty="0">
                <a:solidFill>
                  <a:srgbClr val="09405E"/>
                </a:solidFill>
                <a:latin typeface="Microsoft YaHei" charset="-122"/>
                <a:ea typeface="Microsoft YaHei" charset="-122"/>
                <a:cs typeface="Microsoft YaHei" charset="-122"/>
              </a:rPr>
              <a:t>用户</a:t>
            </a:r>
            <a:r>
              <a:rPr kumimoji="1" lang="zh-CN" altLang="en-US" sz="2400" dirty="0" smtClean="0">
                <a:solidFill>
                  <a:srgbClr val="09405E"/>
                </a:solidFill>
                <a:latin typeface="Microsoft YaHei" charset="-122"/>
                <a:ea typeface="Microsoft YaHei" charset="-122"/>
                <a:cs typeface="Microsoft YaHei" charset="-122"/>
              </a:rPr>
              <a:t>兴趣隐式体现为：</a:t>
            </a:r>
            <a:endParaRPr kumimoji="1" lang="en-US" altLang="zh-CN" sz="2400" dirty="0" smtClean="0">
              <a:solidFill>
                <a:srgbClr val="09405E"/>
              </a:solidFill>
              <a:latin typeface="Microsoft YaHei" charset="-122"/>
              <a:ea typeface="Microsoft YaHei" charset="-122"/>
              <a:cs typeface="Microsoft YaHei" charset="-122"/>
            </a:endParaRPr>
          </a:p>
          <a:p>
            <a:pPr marL="342900" indent="-342900">
              <a:buSzPct val="80000"/>
              <a:buFont typeface="Wingdings" charset="2"/>
              <a:buChar char="n"/>
            </a:pPr>
            <a:r>
              <a:rPr kumimoji="1" lang="zh-CN" altLang="en-US" sz="2000" dirty="0">
                <a:solidFill>
                  <a:srgbClr val="09405E"/>
                </a:solidFill>
                <a:latin typeface="Microsoft YaHei" charset="-122"/>
                <a:ea typeface="Microsoft YaHei" charset="-122"/>
                <a:cs typeface="Microsoft YaHei" charset="-122"/>
              </a:rPr>
              <a:t>交互历史</a:t>
            </a:r>
            <a:endParaRPr kumimoji="1" lang="en-US" altLang="zh-CN" sz="2000" dirty="0">
              <a:solidFill>
                <a:srgbClr val="09405E"/>
              </a:solidFill>
              <a:latin typeface="Microsoft YaHei" charset="-122"/>
              <a:ea typeface="Microsoft YaHei" charset="-122"/>
              <a:cs typeface="Microsoft YaHei" charset="-122"/>
            </a:endParaRPr>
          </a:p>
          <a:p>
            <a:pPr marL="342900" indent="-342900">
              <a:buSzPct val="80000"/>
              <a:buFont typeface="Wingdings" charset="2"/>
              <a:buChar char="n"/>
            </a:pPr>
            <a:r>
              <a:rPr kumimoji="1" lang="zh-CN" altLang="en-US" sz="2000" dirty="0" smtClean="0">
                <a:solidFill>
                  <a:srgbClr val="09405E"/>
                </a:solidFill>
                <a:latin typeface="Microsoft YaHei" charset="-122"/>
                <a:ea typeface="Microsoft YaHei" charset="-122"/>
                <a:cs typeface="Microsoft YaHei" charset="-122"/>
              </a:rPr>
              <a:t>人口统计信息（年龄、职业</a:t>
            </a:r>
            <a:r>
              <a:rPr kumimoji="1" lang="zh-CN" altLang="en-US" sz="2000" dirty="0">
                <a:solidFill>
                  <a:srgbClr val="09405E"/>
                </a:solidFill>
                <a:latin typeface="Microsoft YaHei" charset="-122"/>
                <a:ea typeface="Microsoft YaHei" charset="-122"/>
                <a:cs typeface="Microsoft YaHei" charset="-122"/>
              </a:rPr>
              <a:t>、</a:t>
            </a:r>
            <a:r>
              <a:rPr kumimoji="1" lang="mr-IN" altLang="zh-CN" sz="2000" dirty="0" smtClean="0">
                <a:solidFill>
                  <a:srgbClr val="09405E"/>
                </a:solidFill>
                <a:latin typeface="Microsoft YaHei" charset="-122"/>
                <a:ea typeface="Microsoft YaHei" charset="-122"/>
                <a:cs typeface="Microsoft YaHei" charset="-122"/>
              </a:rPr>
              <a:t>…</a:t>
            </a:r>
            <a:r>
              <a:rPr kumimoji="1" lang="zh-CN" altLang="en-US" sz="2000" dirty="0" smtClean="0">
                <a:solidFill>
                  <a:srgbClr val="09405E"/>
                </a:solidFill>
                <a:latin typeface="Microsoft YaHei" charset="-122"/>
                <a:ea typeface="Microsoft YaHei" charset="-122"/>
                <a:cs typeface="Microsoft YaHei" charset="-122"/>
              </a:rPr>
              <a:t>）</a:t>
            </a:r>
            <a:endParaRPr kumimoji="1" lang="en-US" altLang="zh-CN" sz="2000" dirty="0" smtClean="0">
              <a:solidFill>
                <a:srgbClr val="09405E"/>
              </a:solidFill>
              <a:latin typeface="Microsoft YaHei" charset="-122"/>
              <a:ea typeface="Microsoft YaHei" charset="-122"/>
              <a:cs typeface="Microsoft YaHei" charset="-122"/>
            </a:endParaRPr>
          </a:p>
          <a:p>
            <a:pPr marL="342900" indent="-342900">
              <a:buSzPct val="80000"/>
              <a:buFont typeface="Wingdings" charset="2"/>
              <a:buChar char="n"/>
            </a:pPr>
            <a:r>
              <a:rPr kumimoji="1" lang="zh-CN" altLang="en-US" sz="2000" dirty="0" smtClean="0">
                <a:solidFill>
                  <a:srgbClr val="09405E"/>
                </a:solidFill>
                <a:latin typeface="Microsoft YaHei" charset="-122"/>
                <a:ea typeface="Microsoft YaHei" charset="-122"/>
                <a:cs typeface="Microsoft YaHei" charset="-122"/>
              </a:rPr>
              <a:t>上下文（查询、时间、地点、</a:t>
            </a:r>
            <a:r>
              <a:rPr kumimoji="1" lang="mr-IN" altLang="zh-CN" sz="2000" dirty="0" smtClean="0">
                <a:solidFill>
                  <a:srgbClr val="09405E"/>
                </a:solidFill>
                <a:latin typeface="Microsoft YaHei" charset="-122"/>
                <a:ea typeface="Microsoft YaHei" charset="-122"/>
                <a:cs typeface="Microsoft YaHei" charset="-122"/>
              </a:rPr>
              <a:t>…</a:t>
            </a:r>
            <a:r>
              <a:rPr kumimoji="1" lang="zh-CN" altLang="en-US" sz="2000" dirty="0" smtClean="0">
                <a:solidFill>
                  <a:srgbClr val="09405E"/>
                </a:solidFill>
                <a:latin typeface="Microsoft YaHei" charset="-122"/>
                <a:ea typeface="Microsoft YaHei" charset="-122"/>
                <a:cs typeface="Microsoft YaHei" charset="-122"/>
              </a:rPr>
              <a:t>）</a:t>
            </a:r>
            <a:endParaRPr kumimoji="1" lang="en-US" altLang="zh-CN" sz="2000" dirty="0">
              <a:solidFill>
                <a:srgbClr val="09405E"/>
              </a:solidFill>
              <a:latin typeface="Microsoft YaHei" charset="-122"/>
              <a:ea typeface="Microsoft YaHei" charset="-122"/>
              <a:cs typeface="Microsoft YaHei" charset="-122"/>
            </a:endParaRPr>
          </a:p>
        </p:txBody>
      </p:sp>
      <p:sp>
        <p:nvSpPr>
          <p:cNvPr id="7" name="文本框 6"/>
          <p:cNvSpPr txBox="1"/>
          <p:nvPr/>
        </p:nvSpPr>
        <p:spPr>
          <a:xfrm>
            <a:off x="1796820" y="3530971"/>
            <a:ext cx="2031325" cy="954107"/>
          </a:xfrm>
          <a:prstGeom prst="rect">
            <a:avLst/>
          </a:prstGeom>
          <a:solidFill>
            <a:srgbClr val="FFFF00"/>
          </a:solidFill>
          <a:ln>
            <a:solidFill>
              <a:srgbClr val="09405E"/>
            </a:solidFill>
          </a:ln>
        </p:spPr>
        <p:txBody>
          <a:bodyPr wrap="none" rtlCol="0">
            <a:spAutoFit/>
          </a:bodyPr>
          <a:lstStyle/>
          <a:p>
            <a:pPr algn="ctr"/>
            <a:endParaRPr kumimoji="1" lang="en-US" altLang="zh-CN" sz="1600" dirty="0" smtClean="0">
              <a:solidFill>
                <a:srgbClr val="09405E"/>
              </a:solidFill>
              <a:latin typeface="Microsoft YaHei" charset="-122"/>
              <a:ea typeface="Microsoft YaHei" charset="-122"/>
              <a:cs typeface="Microsoft YaHei" charset="-122"/>
            </a:endParaRPr>
          </a:p>
          <a:p>
            <a:pPr algn="ctr"/>
            <a:r>
              <a:rPr kumimoji="1" lang="zh-CN" altLang="en-US" sz="2400" dirty="0" smtClean="0">
                <a:solidFill>
                  <a:srgbClr val="09405E"/>
                </a:solidFill>
                <a:latin typeface="Microsoft YaHei" charset="-122"/>
                <a:ea typeface="Microsoft YaHei" charset="-122"/>
                <a:cs typeface="Microsoft YaHei" charset="-122"/>
              </a:rPr>
              <a:t>用户</a:t>
            </a:r>
            <a:r>
              <a:rPr kumimoji="1" lang="zh-CN" altLang="en-US" sz="2400" dirty="0">
                <a:solidFill>
                  <a:srgbClr val="09405E"/>
                </a:solidFill>
                <a:latin typeface="Microsoft YaHei" charset="-122"/>
                <a:ea typeface="Microsoft YaHei" charset="-122"/>
                <a:cs typeface="Microsoft YaHei" charset="-122"/>
              </a:rPr>
              <a:t>、</a:t>
            </a:r>
            <a:r>
              <a:rPr kumimoji="1" lang="zh-CN" altLang="en-US" sz="2400" dirty="0" smtClean="0">
                <a:solidFill>
                  <a:srgbClr val="09405E"/>
                </a:solidFill>
                <a:latin typeface="Microsoft YaHei" charset="-122"/>
                <a:ea typeface="Microsoft YaHei" charset="-122"/>
                <a:cs typeface="Microsoft YaHei" charset="-122"/>
              </a:rPr>
              <a:t>上下文</a:t>
            </a:r>
            <a:endParaRPr kumimoji="1" lang="en-US" altLang="zh-CN" sz="2400" dirty="0" smtClean="0">
              <a:solidFill>
                <a:srgbClr val="09405E"/>
              </a:solidFill>
              <a:latin typeface="Microsoft YaHei" charset="-122"/>
              <a:ea typeface="Microsoft YaHei" charset="-122"/>
              <a:cs typeface="Microsoft YaHei" charset="-122"/>
            </a:endParaRPr>
          </a:p>
          <a:p>
            <a:pPr algn="ctr"/>
            <a:endParaRPr kumimoji="1" lang="en-US" altLang="zh-CN" sz="1600" dirty="0">
              <a:solidFill>
                <a:srgbClr val="09405E"/>
              </a:solidFill>
              <a:latin typeface="Microsoft YaHei" charset="-122"/>
              <a:ea typeface="Microsoft YaHei" charset="-122"/>
              <a:cs typeface="Microsoft YaHei" charset="-122"/>
            </a:endParaRPr>
          </a:p>
        </p:txBody>
      </p:sp>
      <p:sp>
        <p:nvSpPr>
          <p:cNvPr id="8" name="文本框 7"/>
          <p:cNvSpPr txBox="1"/>
          <p:nvPr/>
        </p:nvSpPr>
        <p:spPr>
          <a:xfrm>
            <a:off x="4914813" y="3245873"/>
            <a:ext cx="1415772" cy="2677656"/>
          </a:xfrm>
          <a:prstGeom prst="rect">
            <a:avLst/>
          </a:prstGeom>
          <a:solidFill>
            <a:srgbClr val="09405E"/>
          </a:solidFill>
          <a:ln>
            <a:solidFill>
              <a:srgbClr val="09405E"/>
            </a:solidFill>
          </a:ln>
        </p:spPr>
        <p:txBody>
          <a:bodyPr wrap="none" rtlCol="0">
            <a:spAutoFit/>
          </a:bodyPr>
          <a:lstStyle/>
          <a:p>
            <a:pPr algn="ctr"/>
            <a:endParaRPr kumimoji="1" lang="en-US" altLang="zh-CN" sz="2400" dirty="0" smtClean="0">
              <a:solidFill>
                <a:srgbClr val="FFFF00"/>
              </a:solidFill>
              <a:latin typeface="Microsoft YaHei" charset="-122"/>
              <a:ea typeface="Microsoft YaHei" charset="-122"/>
              <a:cs typeface="Microsoft YaHei" charset="-122"/>
            </a:endParaRPr>
          </a:p>
          <a:p>
            <a:pPr algn="ctr"/>
            <a:endParaRPr kumimoji="1" lang="en-US" altLang="zh-CN" sz="2400" dirty="0" smtClean="0">
              <a:solidFill>
                <a:srgbClr val="FFFF00"/>
              </a:solidFill>
              <a:latin typeface="Microsoft YaHei" charset="-122"/>
              <a:ea typeface="Microsoft YaHei" charset="-122"/>
              <a:cs typeface="Microsoft YaHei" charset="-122"/>
            </a:endParaRPr>
          </a:p>
          <a:p>
            <a:pPr algn="ctr"/>
            <a:endParaRPr kumimoji="1" lang="en-US" altLang="zh-CN" sz="2400" dirty="0" smtClean="0">
              <a:solidFill>
                <a:srgbClr val="FFFF00"/>
              </a:solidFill>
              <a:latin typeface="Microsoft YaHei" charset="-122"/>
              <a:ea typeface="Microsoft YaHei" charset="-122"/>
              <a:cs typeface="Microsoft YaHei" charset="-122"/>
            </a:endParaRPr>
          </a:p>
          <a:p>
            <a:pPr algn="ctr"/>
            <a:r>
              <a:rPr kumimoji="1" lang="zh-CN" altLang="en-US" sz="2400" dirty="0" smtClean="0">
                <a:solidFill>
                  <a:schemeClr val="bg1"/>
                </a:solidFill>
                <a:latin typeface="Microsoft YaHei" charset="-122"/>
                <a:ea typeface="Microsoft YaHei" charset="-122"/>
                <a:cs typeface="Microsoft YaHei" charset="-122"/>
              </a:rPr>
              <a:t>推荐引擎</a:t>
            </a:r>
            <a:endParaRPr kumimoji="1" lang="en-US" altLang="zh-CN" sz="2400" dirty="0" smtClean="0">
              <a:solidFill>
                <a:schemeClr val="bg1"/>
              </a:solidFill>
              <a:latin typeface="Microsoft YaHei" charset="-122"/>
              <a:ea typeface="Microsoft YaHei" charset="-122"/>
              <a:cs typeface="Microsoft YaHei" charset="-122"/>
            </a:endParaRPr>
          </a:p>
          <a:p>
            <a:pPr algn="ctr"/>
            <a:endParaRPr kumimoji="1" lang="en-US" altLang="zh-CN" sz="2400" dirty="0" smtClean="0">
              <a:solidFill>
                <a:srgbClr val="FFFF00"/>
              </a:solidFill>
              <a:latin typeface="Microsoft YaHei" charset="-122"/>
              <a:ea typeface="Microsoft YaHei" charset="-122"/>
              <a:cs typeface="Microsoft YaHei" charset="-122"/>
            </a:endParaRPr>
          </a:p>
          <a:p>
            <a:pPr algn="ctr"/>
            <a:endParaRPr kumimoji="1" lang="en-US" altLang="zh-CN" sz="2400" dirty="0">
              <a:solidFill>
                <a:srgbClr val="FFFF00"/>
              </a:solidFill>
              <a:latin typeface="Microsoft YaHei" charset="-122"/>
              <a:ea typeface="Microsoft YaHei" charset="-122"/>
              <a:cs typeface="Microsoft YaHei" charset="-122"/>
            </a:endParaRPr>
          </a:p>
          <a:p>
            <a:pPr algn="ctr"/>
            <a:endParaRPr kumimoji="1" lang="zh-CN" altLang="en-US" sz="2400" dirty="0">
              <a:solidFill>
                <a:srgbClr val="FFFF00"/>
              </a:solidFill>
              <a:latin typeface="Microsoft YaHei" charset="-122"/>
              <a:ea typeface="Microsoft YaHei" charset="-122"/>
              <a:cs typeface="Microsoft YaHei" charset="-122"/>
            </a:endParaRPr>
          </a:p>
        </p:txBody>
      </p:sp>
      <p:grpSp>
        <p:nvGrpSpPr>
          <p:cNvPr id="22" name="组 21"/>
          <p:cNvGrpSpPr/>
          <p:nvPr/>
        </p:nvGrpSpPr>
        <p:grpSpPr>
          <a:xfrm>
            <a:off x="8503920" y="3538906"/>
            <a:ext cx="2523744" cy="2091590"/>
            <a:chOff x="8503920" y="3245874"/>
            <a:chExt cx="2523744" cy="2091590"/>
          </a:xfrm>
        </p:grpSpPr>
        <p:sp>
          <p:nvSpPr>
            <p:cNvPr id="9" name="罐形 8"/>
            <p:cNvSpPr/>
            <p:nvPr/>
          </p:nvSpPr>
          <p:spPr bwMode="auto">
            <a:xfrm>
              <a:off x="8503920" y="3245874"/>
              <a:ext cx="2523744" cy="2091590"/>
            </a:xfrm>
            <a:prstGeom prst="can">
              <a:avLst/>
            </a:prstGeom>
            <a:solidFill>
              <a:srgbClr val="09405E"/>
            </a:solid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0" name="矩形 9"/>
            <p:cNvSpPr/>
            <p:nvPr/>
          </p:nvSpPr>
          <p:spPr>
            <a:xfrm>
              <a:off x="9134850" y="4147334"/>
              <a:ext cx="1261884" cy="523220"/>
            </a:xfrm>
            <a:prstGeom prst="rect">
              <a:avLst/>
            </a:prstGeom>
          </p:spPr>
          <p:txBody>
            <a:bodyPr wrap="none">
              <a:spAutoFit/>
            </a:bodyPr>
            <a:lstStyle/>
            <a:p>
              <a:pPr algn="ctr"/>
              <a:r>
                <a:rPr kumimoji="1" lang="zh-CN" altLang="en-US" sz="2800" smtClean="0">
                  <a:solidFill>
                    <a:schemeClr val="bg1"/>
                  </a:solidFill>
                  <a:latin typeface="Microsoft YaHei" charset="-122"/>
                  <a:ea typeface="Microsoft YaHei" charset="-122"/>
                  <a:cs typeface="Microsoft YaHei" charset="-122"/>
                </a:rPr>
                <a:t>商品库</a:t>
              </a:r>
              <a:endParaRPr kumimoji="1" lang="en-US" altLang="zh-CN" sz="2800" dirty="0">
                <a:solidFill>
                  <a:schemeClr val="bg1"/>
                </a:solidFill>
                <a:latin typeface="Microsoft YaHei" charset="-122"/>
                <a:ea typeface="Microsoft YaHei" charset="-122"/>
                <a:cs typeface="Microsoft YaHei" charset="-122"/>
              </a:endParaRPr>
            </a:p>
          </p:txBody>
        </p:sp>
      </p:grpSp>
      <p:cxnSp>
        <p:nvCxnSpPr>
          <p:cNvPr id="14" name="直线箭头连接符 13"/>
          <p:cNvCxnSpPr>
            <a:stCxn id="7" idx="3"/>
          </p:cNvCxnSpPr>
          <p:nvPr/>
        </p:nvCxnSpPr>
        <p:spPr bwMode="auto">
          <a:xfrm flipV="1">
            <a:off x="3828145" y="4005072"/>
            <a:ext cx="1086668" cy="2953"/>
          </a:xfrm>
          <a:prstGeom prst="straightConnector1">
            <a:avLst/>
          </a:prstGeom>
          <a:solidFill>
            <a:schemeClr val="accent1"/>
          </a:solidFill>
          <a:ln w="41275" cap="flat" cmpd="sng" algn="ctr">
            <a:solidFill>
              <a:srgbClr val="0940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1796820" y="4915839"/>
            <a:ext cx="2031325" cy="954107"/>
          </a:xfrm>
          <a:prstGeom prst="rect">
            <a:avLst/>
          </a:prstGeom>
          <a:solidFill>
            <a:srgbClr val="FFFF00"/>
          </a:solidFill>
          <a:ln>
            <a:solidFill>
              <a:srgbClr val="09405E"/>
            </a:solidFill>
          </a:ln>
        </p:spPr>
        <p:txBody>
          <a:bodyPr wrap="none" rtlCol="0">
            <a:spAutoFit/>
          </a:bodyPr>
          <a:lstStyle/>
          <a:p>
            <a:pPr algn="ctr"/>
            <a:endParaRPr kumimoji="1" lang="en-US" altLang="zh-CN" sz="1600" dirty="0" smtClean="0">
              <a:solidFill>
                <a:srgbClr val="09405E"/>
              </a:solidFill>
              <a:latin typeface="Microsoft YaHei" charset="-122"/>
              <a:ea typeface="Microsoft YaHei" charset="-122"/>
              <a:cs typeface="Microsoft YaHei" charset="-122"/>
            </a:endParaRPr>
          </a:p>
          <a:p>
            <a:pPr algn="ctr"/>
            <a:r>
              <a:rPr kumimoji="1" lang="zh-CN" altLang="en-US" sz="2400" dirty="0" smtClean="0">
                <a:solidFill>
                  <a:srgbClr val="09405E"/>
                </a:solidFill>
                <a:latin typeface="Microsoft YaHei" charset="-122"/>
                <a:ea typeface="Microsoft YaHei" charset="-122"/>
                <a:cs typeface="Microsoft YaHei" charset="-122"/>
              </a:rPr>
              <a:t>感兴趣的商品</a:t>
            </a:r>
            <a:endParaRPr kumimoji="1" lang="en-US" altLang="zh-CN" sz="2400" dirty="0" smtClean="0">
              <a:solidFill>
                <a:srgbClr val="09405E"/>
              </a:solidFill>
              <a:latin typeface="Microsoft YaHei" charset="-122"/>
              <a:ea typeface="Microsoft YaHei" charset="-122"/>
              <a:cs typeface="Microsoft YaHei" charset="-122"/>
            </a:endParaRPr>
          </a:p>
          <a:p>
            <a:pPr algn="ctr"/>
            <a:endParaRPr kumimoji="1" lang="en-US" altLang="zh-CN" sz="1600" dirty="0">
              <a:solidFill>
                <a:srgbClr val="09405E"/>
              </a:solidFill>
              <a:latin typeface="Microsoft YaHei" charset="-122"/>
              <a:ea typeface="Microsoft YaHei" charset="-122"/>
              <a:cs typeface="Microsoft YaHei" charset="-122"/>
            </a:endParaRPr>
          </a:p>
        </p:txBody>
      </p:sp>
      <p:cxnSp>
        <p:nvCxnSpPr>
          <p:cNvPr id="17" name="直线箭头连接符 16"/>
          <p:cNvCxnSpPr>
            <a:endCxn id="15" idx="3"/>
          </p:cNvCxnSpPr>
          <p:nvPr/>
        </p:nvCxnSpPr>
        <p:spPr bwMode="auto">
          <a:xfrm flipH="1">
            <a:off x="3828145" y="5392892"/>
            <a:ext cx="1086668" cy="1"/>
          </a:xfrm>
          <a:prstGeom prst="straightConnector1">
            <a:avLst/>
          </a:prstGeom>
          <a:solidFill>
            <a:schemeClr val="accent1"/>
          </a:solidFill>
          <a:ln w="41275" cap="flat" cmpd="sng" algn="ctr">
            <a:solidFill>
              <a:srgbClr val="0940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线箭头连接符 17"/>
          <p:cNvCxnSpPr/>
          <p:nvPr/>
        </p:nvCxnSpPr>
        <p:spPr bwMode="auto">
          <a:xfrm flipV="1">
            <a:off x="6367807" y="4474973"/>
            <a:ext cx="2136113" cy="1"/>
          </a:xfrm>
          <a:prstGeom prst="straightConnector1">
            <a:avLst/>
          </a:prstGeom>
          <a:solidFill>
            <a:schemeClr val="accent1"/>
          </a:solidFill>
          <a:ln w="41275" cap="flat" cmpd="sng" algn="ctr">
            <a:solidFill>
              <a:srgbClr val="0940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线箭头连接符 19"/>
          <p:cNvCxnSpPr/>
          <p:nvPr/>
        </p:nvCxnSpPr>
        <p:spPr bwMode="auto">
          <a:xfrm flipH="1">
            <a:off x="6330584" y="4892843"/>
            <a:ext cx="2173336" cy="13375"/>
          </a:xfrm>
          <a:prstGeom prst="straightConnector1">
            <a:avLst/>
          </a:prstGeom>
          <a:solidFill>
            <a:schemeClr val="accent1"/>
          </a:solidFill>
          <a:ln w="41275" cap="flat" cmpd="sng" algn="ctr">
            <a:solidFill>
              <a:srgbClr val="0940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6471908" y="1883124"/>
            <a:ext cx="2278188" cy="1384995"/>
          </a:xfrm>
          <a:prstGeom prst="rect">
            <a:avLst/>
          </a:prstGeom>
          <a:noFill/>
        </p:spPr>
        <p:txBody>
          <a:bodyPr wrap="none" rtlCol="0">
            <a:spAutoFit/>
          </a:bodyPr>
          <a:lstStyle/>
          <a:p>
            <a:r>
              <a:rPr kumimoji="1" lang="zh-CN" altLang="en-US" sz="2400" dirty="0" smtClean="0">
                <a:solidFill>
                  <a:srgbClr val="09405E"/>
                </a:solidFill>
                <a:latin typeface="Microsoft YaHei" charset="-122"/>
                <a:ea typeface="Microsoft YaHei" charset="-122"/>
                <a:cs typeface="Microsoft YaHei" charset="-122"/>
              </a:rPr>
              <a:t>商品：</a:t>
            </a:r>
            <a:endParaRPr kumimoji="1" lang="en-US" altLang="zh-CN" sz="2400" dirty="0" smtClean="0">
              <a:solidFill>
                <a:srgbClr val="09405E"/>
              </a:solidFill>
              <a:latin typeface="Microsoft YaHei" charset="-122"/>
              <a:ea typeface="Microsoft YaHei" charset="-122"/>
              <a:cs typeface="Microsoft YaHei" charset="-122"/>
            </a:endParaRPr>
          </a:p>
          <a:p>
            <a:pPr marL="342900" indent="-342900">
              <a:buSzPct val="80000"/>
              <a:buFont typeface="Wingdings" charset="2"/>
              <a:buChar char="n"/>
            </a:pPr>
            <a:r>
              <a:rPr kumimoji="1" lang="zh-CN" altLang="en-US" sz="2000" dirty="0" smtClean="0">
                <a:solidFill>
                  <a:srgbClr val="09405E"/>
                </a:solidFill>
                <a:latin typeface="Microsoft YaHei" charset="-122"/>
                <a:ea typeface="Microsoft YaHei" charset="-122"/>
                <a:cs typeface="Microsoft YaHei" charset="-122"/>
              </a:rPr>
              <a:t>描述</a:t>
            </a:r>
            <a:endParaRPr kumimoji="1" lang="en-US" altLang="zh-CN" sz="2000" dirty="0">
              <a:solidFill>
                <a:srgbClr val="09405E"/>
              </a:solidFill>
              <a:latin typeface="Microsoft YaHei" charset="-122"/>
              <a:ea typeface="Microsoft YaHei" charset="-122"/>
              <a:cs typeface="Microsoft YaHei" charset="-122"/>
            </a:endParaRPr>
          </a:p>
          <a:p>
            <a:pPr marL="342900" indent="-342900">
              <a:buSzPct val="80000"/>
              <a:buFont typeface="Wingdings" charset="2"/>
              <a:buChar char="n"/>
            </a:pPr>
            <a:r>
              <a:rPr kumimoji="1" lang="zh-CN" altLang="en-US" sz="2000" dirty="0" smtClean="0">
                <a:solidFill>
                  <a:srgbClr val="09405E"/>
                </a:solidFill>
                <a:latin typeface="Microsoft YaHei" charset="-122"/>
                <a:ea typeface="Microsoft YaHei" charset="-122"/>
                <a:cs typeface="Microsoft YaHei" charset="-122"/>
              </a:rPr>
              <a:t>类别</a:t>
            </a:r>
            <a:endParaRPr kumimoji="1" lang="en-US" altLang="zh-CN" sz="2000" dirty="0" smtClean="0">
              <a:solidFill>
                <a:srgbClr val="09405E"/>
              </a:solidFill>
              <a:latin typeface="Microsoft YaHei" charset="-122"/>
              <a:ea typeface="Microsoft YaHei" charset="-122"/>
              <a:cs typeface="Microsoft YaHei" charset="-122"/>
            </a:endParaRPr>
          </a:p>
          <a:p>
            <a:pPr marL="342900" indent="-342900">
              <a:buSzPct val="80000"/>
              <a:buFont typeface="Wingdings" charset="2"/>
              <a:buChar char="n"/>
            </a:pPr>
            <a:r>
              <a:rPr kumimoji="1" lang="zh-CN" altLang="en-US" sz="2000" dirty="0" smtClean="0">
                <a:solidFill>
                  <a:srgbClr val="09405E"/>
                </a:solidFill>
                <a:latin typeface="Microsoft YaHei" charset="-122"/>
                <a:ea typeface="Microsoft YaHei" charset="-122"/>
                <a:cs typeface="Microsoft YaHei" charset="-122"/>
              </a:rPr>
              <a:t>价格、图像、</a:t>
            </a:r>
            <a:r>
              <a:rPr kumimoji="1" lang="mr-IN" altLang="zh-CN" sz="2000" dirty="0" smtClean="0">
                <a:solidFill>
                  <a:srgbClr val="09405E"/>
                </a:solidFill>
                <a:latin typeface="Microsoft YaHei" charset="-122"/>
                <a:ea typeface="Microsoft YaHei" charset="-122"/>
                <a:cs typeface="Microsoft YaHei" charset="-122"/>
              </a:rPr>
              <a:t>…</a:t>
            </a:r>
            <a:endParaRPr kumimoji="1" lang="en-US" altLang="zh-CN" sz="2000" dirty="0">
              <a:solidFill>
                <a:srgbClr val="09405E"/>
              </a:solidFill>
              <a:latin typeface="Microsoft YaHei" charset="-122"/>
              <a:ea typeface="Microsoft YaHei" charset="-122"/>
              <a:cs typeface="Microsoft YaHei" charset="-122"/>
            </a:endParaRPr>
          </a:p>
        </p:txBody>
      </p:sp>
      <p:sp>
        <p:nvSpPr>
          <p:cNvPr id="24" name="文本框 23"/>
          <p:cNvSpPr txBox="1"/>
          <p:nvPr/>
        </p:nvSpPr>
        <p:spPr>
          <a:xfrm>
            <a:off x="1371600" y="6071616"/>
            <a:ext cx="9417963" cy="461665"/>
          </a:xfrm>
          <a:prstGeom prst="rect">
            <a:avLst/>
          </a:prstGeom>
          <a:noFill/>
        </p:spPr>
        <p:txBody>
          <a:bodyPr wrap="none" rtlCol="0">
            <a:spAutoFit/>
          </a:bodyPr>
          <a:lstStyle/>
          <a:p>
            <a:r>
              <a:rPr kumimoji="1" lang="zh-CN" altLang="en-US" sz="2400" dirty="0">
                <a:solidFill>
                  <a:srgbClr val="09405E"/>
                </a:solidFill>
                <a:latin typeface="Microsoft YaHei" charset="-122"/>
                <a:ea typeface="Microsoft YaHei" charset="-122"/>
                <a:cs typeface="Microsoft YaHei" charset="-122"/>
              </a:rPr>
              <a:t>挑战</a:t>
            </a:r>
            <a:r>
              <a:rPr kumimoji="1" lang="zh-CN" altLang="en-US" sz="2400" dirty="0" smtClean="0">
                <a:solidFill>
                  <a:srgbClr val="09405E"/>
                </a:solidFill>
                <a:latin typeface="Microsoft YaHei" charset="-122"/>
                <a:ea typeface="Microsoft YaHei" charset="-122"/>
                <a:cs typeface="Microsoft YaHei" charset="-122"/>
              </a:rPr>
              <a:t>：用户的特征和商品的特征之间的重叠少，很难在二者之间匹配</a:t>
            </a:r>
            <a:endParaRPr kumimoji="1"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862448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normAutofit/>
          </a:bodyPr>
          <a:lstStyle/>
          <a:p>
            <a:r>
              <a:rPr kumimoji="1" lang="zh-CN" altLang="en-US" dirty="0"/>
              <a:t>串行结构实例：</a:t>
            </a:r>
            <a:r>
              <a:rPr kumimoji="1" lang="en-US" altLang="zh-CN" dirty="0"/>
              <a:t>PNN</a:t>
            </a:r>
            <a:r>
              <a:rPr kumimoji="1" lang="zh-CN" altLang="en-US" dirty="0" smtClean="0"/>
              <a:t>模型（上海交大</a:t>
            </a:r>
            <a:r>
              <a:rPr kumimoji="1" lang="en-US" altLang="zh-CN" dirty="0" smtClean="0"/>
              <a:t>2016</a:t>
            </a:r>
            <a:r>
              <a:rPr kumimoji="1" lang="zh-CN" altLang="en-US" dirty="0" smtClean="0"/>
              <a:t>）</a:t>
            </a:r>
            <a:endParaRPr kumimoji="1" lang="zh-CN" altLang="en-US" dirty="0"/>
          </a:p>
        </p:txBody>
      </p:sp>
      <p:pic>
        <p:nvPicPr>
          <p:cNvPr id="5" name="图片 4" descr="屏幕快照 2017-10-14 下午4.51.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437" y="1995975"/>
            <a:ext cx="5048645" cy="3546569"/>
          </a:xfrm>
          <a:prstGeom prst="rect">
            <a:avLst/>
          </a:prstGeom>
          <a:effectLst>
            <a:glow rad="228600">
              <a:schemeClr val="accent6">
                <a:satMod val="175000"/>
                <a:alpha val="40000"/>
              </a:schemeClr>
            </a:glow>
          </a:effectLst>
          <a:scene3d>
            <a:camera prst="perspectiveAbove"/>
            <a:lightRig rig="threePt" dir="t"/>
          </a:scene3d>
          <a:sp3d>
            <a:bevelT w="165100" prst="coolSlant"/>
          </a:sp3d>
        </p:spPr>
      </p:pic>
      <p:cxnSp>
        <p:nvCxnSpPr>
          <p:cNvPr id="6" name="曲线连接符 5"/>
          <p:cNvCxnSpPr/>
          <p:nvPr/>
        </p:nvCxnSpPr>
        <p:spPr>
          <a:xfrm>
            <a:off x="6143356" y="3129479"/>
            <a:ext cx="2171660" cy="853809"/>
          </a:xfrm>
          <a:prstGeom prst="curvedConnector3">
            <a:avLst/>
          </a:prstGeom>
          <a:noFill/>
          <a:ln w="63500" cap="flat">
            <a:solidFill>
              <a:srgbClr val="FF0000"/>
            </a:solidFill>
            <a:prstDash val="solid"/>
            <a:round/>
            <a:tailEnd type="arrow"/>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8" name="矩形 7"/>
          <p:cNvSpPr/>
          <p:nvPr/>
        </p:nvSpPr>
        <p:spPr>
          <a:xfrm>
            <a:off x="7948410" y="3522494"/>
            <a:ext cx="1217000" cy="338554"/>
          </a:xfrm>
          <a:prstGeom prst="rect">
            <a:avLst/>
          </a:prstGeom>
        </p:spPr>
        <p:txBody>
          <a:bodyPr wrap="none">
            <a:spAutoFit/>
          </a:bodyPr>
          <a:lstStyle/>
          <a:p>
            <a:r>
              <a:rPr lang="en-US" altLang="zh-CN" sz="1600" dirty="0" smtClean="0">
                <a:solidFill>
                  <a:srgbClr val="555555"/>
                </a:solidFill>
                <a:latin typeface="Microsoft YaHei" charset="-122"/>
                <a:ea typeface="Microsoft YaHei" charset="-122"/>
                <a:cs typeface="Microsoft YaHei" charset="-122"/>
              </a:rPr>
              <a:t>z: </a:t>
            </a:r>
            <a:r>
              <a:rPr lang="zh-CN" altLang="en-US" sz="1600" dirty="0" smtClean="0">
                <a:solidFill>
                  <a:srgbClr val="555555"/>
                </a:solidFill>
                <a:latin typeface="Microsoft YaHei" charset="-122"/>
                <a:ea typeface="Microsoft YaHei" charset="-122"/>
                <a:cs typeface="Microsoft YaHei" charset="-122"/>
              </a:rPr>
              <a:t>特征拼接</a:t>
            </a:r>
            <a:endParaRPr lang="zh-CN" altLang="en-US" sz="1600" dirty="0">
              <a:latin typeface="Microsoft YaHei" charset="-122"/>
              <a:ea typeface="Microsoft YaHei" charset="-122"/>
              <a:cs typeface="Microsoft YaHei" charset="-122"/>
            </a:endParaRPr>
          </a:p>
        </p:txBody>
      </p:sp>
      <p:sp>
        <p:nvSpPr>
          <p:cNvPr id="9" name="矩形 8"/>
          <p:cNvSpPr/>
          <p:nvPr/>
        </p:nvSpPr>
        <p:spPr>
          <a:xfrm>
            <a:off x="9886244" y="3468975"/>
            <a:ext cx="1657826" cy="338554"/>
          </a:xfrm>
          <a:prstGeom prst="rect">
            <a:avLst/>
          </a:prstGeom>
        </p:spPr>
        <p:txBody>
          <a:bodyPr wrap="none">
            <a:spAutoFit/>
          </a:bodyPr>
          <a:lstStyle/>
          <a:p>
            <a:r>
              <a:rPr lang="en-US" altLang="zh-CN" sz="1600" dirty="0" smtClean="0">
                <a:solidFill>
                  <a:srgbClr val="555555"/>
                </a:solidFill>
                <a:latin typeface="Microsoft YaHei" charset="-122"/>
                <a:ea typeface="Microsoft YaHei" charset="-122"/>
                <a:cs typeface="Microsoft YaHei" charset="-122"/>
              </a:rPr>
              <a:t>p: </a:t>
            </a:r>
            <a:r>
              <a:rPr lang="zh-CN" altLang="en-US" sz="1600" dirty="0" smtClean="0">
                <a:solidFill>
                  <a:srgbClr val="555555"/>
                </a:solidFill>
                <a:latin typeface="Microsoft YaHei" charset="-122"/>
                <a:ea typeface="Microsoft YaHei" charset="-122"/>
                <a:cs typeface="Microsoft YaHei" charset="-122"/>
              </a:rPr>
              <a:t>特征两两交叉</a:t>
            </a:r>
            <a:endParaRPr lang="zh-CN" altLang="en-US" sz="1600" dirty="0">
              <a:latin typeface="Microsoft YaHei" charset="-122"/>
              <a:ea typeface="Microsoft YaHei" charset="-122"/>
              <a:cs typeface="Microsoft YaHei" charset="-122"/>
            </a:endParaRPr>
          </a:p>
        </p:txBody>
      </p:sp>
      <p:grpSp>
        <p:nvGrpSpPr>
          <p:cNvPr id="10" name="组 9"/>
          <p:cNvGrpSpPr/>
          <p:nvPr/>
        </p:nvGrpSpPr>
        <p:grpSpPr>
          <a:xfrm>
            <a:off x="240911" y="1101493"/>
            <a:ext cx="6093147" cy="3526229"/>
            <a:chOff x="14789" y="1101493"/>
            <a:chExt cx="8530643" cy="5104425"/>
          </a:xfrm>
        </p:grpSpPr>
        <p:grpSp>
          <p:nvGrpSpPr>
            <p:cNvPr id="11" name="组 10"/>
            <p:cNvGrpSpPr/>
            <p:nvPr/>
          </p:nvGrpSpPr>
          <p:grpSpPr>
            <a:xfrm>
              <a:off x="14789" y="4453743"/>
              <a:ext cx="8530643" cy="1752175"/>
              <a:chOff x="-513614" y="4457275"/>
              <a:chExt cx="10230664" cy="2123195"/>
            </a:xfrm>
          </p:grpSpPr>
          <p:sp>
            <p:nvSpPr>
              <p:cNvPr id="23" name="橢圓 19"/>
              <p:cNvSpPr/>
              <p:nvPr/>
            </p:nvSpPr>
            <p:spPr>
              <a:xfrm>
                <a:off x="3217580" y="599871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20"/>
              <p:cNvSpPr/>
              <p:nvPr/>
            </p:nvSpPr>
            <p:spPr>
              <a:xfrm>
                <a:off x="2463885" y="6004428"/>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6"/>
              <p:cNvSpPr/>
              <p:nvPr/>
            </p:nvSpPr>
            <p:spPr>
              <a:xfrm>
                <a:off x="2911607"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7"/>
              <p:cNvSpPr/>
              <p:nvPr/>
            </p:nvSpPr>
            <p:spPr>
              <a:xfrm>
                <a:off x="3687539"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30"/>
              <p:cNvSpPr/>
              <p:nvPr/>
            </p:nvSpPr>
            <p:spPr>
              <a:xfrm>
                <a:off x="6000248"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31"/>
              <p:cNvSpPr/>
              <p:nvPr/>
            </p:nvSpPr>
            <p:spPr>
              <a:xfrm>
                <a:off x="5171617"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19"/>
              <p:cNvSpPr/>
              <p:nvPr/>
            </p:nvSpPr>
            <p:spPr>
              <a:xfrm>
                <a:off x="3918620" y="600480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0" name="橢圓 19"/>
              <p:cNvSpPr/>
              <p:nvPr/>
            </p:nvSpPr>
            <p:spPr>
              <a:xfrm>
                <a:off x="5619404" y="598651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1" name="橢圓 20"/>
              <p:cNvSpPr/>
              <p:nvPr/>
            </p:nvSpPr>
            <p:spPr>
              <a:xfrm>
                <a:off x="4902285" y="5992236"/>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橢圓 19"/>
              <p:cNvSpPr/>
              <p:nvPr/>
            </p:nvSpPr>
            <p:spPr>
              <a:xfrm>
                <a:off x="6320444" y="599261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3" name="直线箭头连接符 32"/>
              <p:cNvCxnSpPr/>
              <p:nvPr/>
            </p:nvCxnSpPr>
            <p:spPr bwMode="auto">
              <a:xfrm flipV="1">
                <a:off x="2787540" y="5098489"/>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线箭头连接符 33"/>
              <p:cNvCxnSpPr/>
              <p:nvPr/>
            </p:nvCxnSpPr>
            <p:spPr bwMode="auto">
              <a:xfrm flipH="1" flipV="1">
                <a:off x="3198686" y="5098489"/>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箭头连接符 34"/>
              <p:cNvCxnSpPr/>
              <p:nvPr/>
            </p:nvCxnSpPr>
            <p:spPr bwMode="auto">
              <a:xfrm flipH="1" flipV="1">
                <a:off x="3198686" y="5098489"/>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p:nvPr/>
            </p:nvCxnSpPr>
            <p:spPr bwMode="auto">
              <a:xfrm flipV="1">
                <a:off x="2842404" y="5098489"/>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箭头连接符 36"/>
              <p:cNvCxnSpPr/>
              <p:nvPr/>
            </p:nvCxnSpPr>
            <p:spPr bwMode="auto">
              <a:xfrm flipV="1">
                <a:off x="3504659" y="5098489"/>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p:nvPr/>
            </p:nvCxnSpPr>
            <p:spPr bwMode="auto">
              <a:xfrm flipH="1" flipV="1">
                <a:off x="3974618" y="5098489"/>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箭头连接符 38"/>
              <p:cNvCxnSpPr/>
              <p:nvPr/>
            </p:nvCxnSpPr>
            <p:spPr bwMode="auto">
              <a:xfrm flipV="1">
                <a:off x="5189364" y="5098489"/>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线箭头连接符 39"/>
              <p:cNvCxnSpPr/>
              <p:nvPr/>
            </p:nvCxnSpPr>
            <p:spPr bwMode="auto">
              <a:xfrm flipV="1">
                <a:off x="5189364" y="5098489"/>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线箭头连接符 40"/>
              <p:cNvCxnSpPr/>
              <p:nvPr/>
            </p:nvCxnSpPr>
            <p:spPr bwMode="auto">
              <a:xfrm flipH="1" flipV="1">
                <a:off x="5458696" y="5098489"/>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线箭头连接符 41"/>
              <p:cNvCxnSpPr/>
              <p:nvPr/>
            </p:nvCxnSpPr>
            <p:spPr bwMode="auto">
              <a:xfrm flipV="1">
                <a:off x="5906483" y="5098489"/>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线箭头连接符 42"/>
              <p:cNvCxnSpPr/>
              <p:nvPr/>
            </p:nvCxnSpPr>
            <p:spPr bwMode="auto">
              <a:xfrm flipH="1" flipV="1">
                <a:off x="5458696" y="5098489"/>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线箭头连接符 43"/>
              <p:cNvCxnSpPr/>
              <p:nvPr/>
            </p:nvCxnSpPr>
            <p:spPr bwMode="auto">
              <a:xfrm flipH="1" flipV="1">
                <a:off x="6287327" y="5098489"/>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橢圓 30"/>
              <p:cNvSpPr/>
              <p:nvPr/>
            </p:nvSpPr>
            <p:spPr>
              <a:xfrm>
                <a:off x="8822696"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6" name="橢圓 31"/>
              <p:cNvSpPr/>
              <p:nvPr/>
            </p:nvSpPr>
            <p:spPr>
              <a:xfrm>
                <a:off x="7994065"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7" name="橢圓 19"/>
              <p:cNvSpPr/>
              <p:nvPr/>
            </p:nvSpPr>
            <p:spPr>
              <a:xfrm>
                <a:off x="8441852" y="59194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橢圓 20"/>
              <p:cNvSpPr/>
              <p:nvPr/>
            </p:nvSpPr>
            <p:spPr>
              <a:xfrm>
                <a:off x="7724733" y="5925180"/>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橢圓 19"/>
              <p:cNvSpPr/>
              <p:nvPr/>
            </p:nvSpPr>
            <p:spPr>
              <a:xfrm>
                <a:off x="9142892" y="592555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线箭头连接符 49"/>
              <p:cNvCxnSpPr/>
              <p:nvPr/>
            </p:nvCxnSpPr>
            <p:spPr bwMode="auto">
              <a:xfrm flipV="1">
                <a:off x="8011812" y="5031433"/>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线箭头连接符 50"/>
              <p:cNvCxnSpPr/>
              <p:nvPr/>
            </p:nvCxnSpPr>
            <p:spPr bwMode="auto">
              <a:xfrm flipV="1">
                <a:off x="8011812" y="5031433"/>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线箭头连接符 51"/>
              <p:cNvCxnSpPr/>
              <p:nvPr/>
            </p:nvCxnSpPr>
            <p:spPr bwMode="auto">
              <a:xfrm flipH="1" flipV="1">
                <a:off x="8281144" y="5031433"/>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线箭头连接符 52"/>
              <p:cNvCxnSpPr/>
              <p:nvPr/>
            </p:nvCxnSpPr>
            <p:spPr bwMode="auto">
              <a:xfrm flipV="1">
                <a:off x="8728931" y="5031433"/>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线箭头连接符 53"/>
              <p:cNvCxnSpPr/>
              <p:nvPr/>
            </p:nvCxnSpPr>
            <p:spPr bwMode="auto">
              <a:xfrm flipH="1" flipV="1">
                <a:off x="8281144" y="5031433"/>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线箭头连接符 54"/>
              <p:cNvCxnSpPr/>
              <p:nvPr/>
            </p:nvCxnSpPr>
            <p:spPr bwMode="auto">
              <a:xfrm flipH="1" flipV="1">
                <a:off x="9109775" y="5031433"/>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文本框 55"/>
              <p:cNvSpPr txBox="1"/>
              <p:nvPr/>
            </p:nvSpPr>
            <p:spPr>
              <a:xfrm>
                <a:off x="585215" y="4615772"/>
                <a:ext cx="2242569" cy="647837"/>
              </a:xfrm>
              <a:prstGeom prst="rect">
                <a:avLst/>
              </a:prstGeom>
              <a:noFill/>
            </p:spPr>
            <p:txBody>
              <a:bodyPr wrap="none" rtlCol="0">
                <a:spAutoFit/>
              </a:bodyPr>
              <a:lstStyle/>
              <a:p>
                <a:r>
                  <a:rPr kumimoji="1" lang="en-US" altLang="zh-CN" dirty="0">
                    <a:solidFill>
                      <a:srgbClr val="09405E"/>
                    </a:solidFill>
                    <a:latin typeface="Microsoft YaHei" charset="-122"/>
                    <a:ea typeface="Microsoft YaHei" charset="-122"/>
                    <a:cs typeface="Microsoft YaHei" charset="-122"/>
                  </a:rPr>
                  <a:t>Dense</a:t>
                </a:r>
                <a:r>
                  <a:rPr kumimoji="1" lang="zh-CN" altLang="en-US" dirty="0">
                    <a:solidFill>
                      <a:srgbClr val="09405E"/>
                    </a:solidFill>
                    <a:latin typeface="Microsoft YaHei" charset="-122"/>
                    <a:ea typeface="Microsoft YaHei" charset="-122"/>
                    <a:cs typeface="Microsoft YaHei" charset="-122"/>
                  </a:rPr>
                  <a:t>层：</a:t>
                </a:r>
              </a:p>
            </p:txBody>
          </p:sp>
          <p:sp>
            <p:nvSpPr>
              <p:cNvPr id="57" name="文本框 56"/>
              <p:cNvSpPr txBox="1"/>
              <p:nvPr/>
            </p:nvSpPr>
            <p:spPr>
              <a:xfrm>
                <a:off x="-513614" y="5932633"/>
                <a:ext cx="3268037" cy="647837"/>
              </a:xfrm>
              <a:prstGeom prst="rect">
                <a:avLst/>
              </a:prstGeom>
              <a:noFill/>
            </p:spPr>
            <p:txBody>
              <a:bodyPr wrap="none" rtlCol="0">
                <a:spAutoFit/>
              </a:bodyPr>
              <a:lstStyle/>
              <a:p>
                <a:r>
                  <a:rPr kumimoji="1" lang="en-US" altLang="zh-CN" dirty="0" err="1" smtClean="0">
                    <a:solidFill>
                      <a:srgbClr val="09405E"/>
                    </a:solidFill>
                    <a:latin typeface="Microsoft YaHei" charset="-122"/>
                    <a:ea typeface="Microsoft YaHei" charset="-122"/>
                    <a:cs typeface="Microsoft YaHei" charset="-122"/>
                  </a:rPr>
                  <a:t>Onehot</a:t>
                </a:r>
                <a:r>
                  <a:rPr kumimoji="1" lang="zh-CN" altLang="en-US" dirty="0" smtClean="0">
                    <a:solidFill>
                      <a:srgbClr val="09405E"/>
                    </a:solidFill>
                    <a:latin typeface="Microsoft YaHei" charset="-122"/>
                    <a:ea typeface="Microsoft YaHei" charset="-122"/>
                    <a:cs typeface="Microsoft YaHei" charset="-122"/>
                  </a:rPr>
                  <a:t>输入层：</a:t>
                </a:r>
                <a:endParaRPr kumimoji="1" lang="zh-CN" altLang="en-US" dirty="0">
                  <a:solidFill>
                    <a:srgbClr val="09405E"/>
                  </a:solidFill>
                  <a:latin typeface="Microsoft YaHei" charset="-122"/>
                  <a:ea typeface="Microsoft YaHei" charset="-122"/>
                  <a:cs typeface="Microsoft YaHei" charset="-122"/>
                </a:endParaRPr>
              </a:p>
            </p:txBody>
          </p:sp>
          <p:sp>
            <p:nvSpPr>
              <p:cNvPr id="58" name="文本框 57"/>
              <p:cNvSpPr txBox="1"/>
              <p:nvPr/>
            </p:nvSpPr>
            <p:spPr>
              <a:xfrm>
                <a:off x="7137450" y="5932603"/>
                <a:ext cx="576523" cy="647837"/>
              </a:xfrm>
              <a:prstGeom prst="rect">
                <a:avLst/>
              </a:prstGeom>
              <a:noFill/>
            </p:spPr>
            <p:txBody>
              <a:bodyPr wrap="none" rtlCol="0">
                <a:spAutoFit/>
              </a:bodyPr>
              <a:lstStyle/>
              <a:p>
                <a:r>
                  <a:rPr kumimoji="1" lang="mr-IN" altLang="zh-CN" smtClean="0"/>
                  <a:t>…</a:t>
                </a:r>
                <a:endParaRPr kumimoji="1" lang="zh-CN" altLang="en-US" dirty="0"/>
              </a:p>
            </p:txBody>
          </p:sp>
          <p:sp>
            <p:nvSpPr>
              <p:cNvPr id="59" name="文本框 58"/>
              <p:cNvSpPr txBox="1"/>
              <p:nvPr/>
            </p:nvSpPr>
            <p:spPr>
              <a:xfrm>
                <a:off x="7143547" y="4530524"/>
                <a:ext cx="576523" cy="647837"/>
              </a:xfrm>
              <a:prstGeom prst="rect">
                <a:avLst/>
              </a:prstGeom>
              <a:noFill/>
            </p:spPr>
            <p:txBody>
              <a:bodyPr wrap="none" rtlCol="0">
                <a:spAutoFit/>
              </a:bodyPr>
              <a:lstStyle/>
              <a:p>
                <a:r>
                  <a:rPr kumimoji="1" lang="mr-IN" altLang="zh-CN" smtClean="0"/>
                  <a:t>…</a:t>
                </a:r>
                <a:endParaRPr kumimoji="1" lang="zh-CN" altLang="en-US" dirty="0"/>
              </a:p>
            </p:txBody>
          </p:sp>
        </p:grpSp>
        <p:sp>
          <p:nvSpPr>
            <p:cNvPr id="12" name="矩形 11"/>
            <p:cNvSpPr/>
            <p:nvPr/>
          </p:nvSpPr>
          <p:spPr bwMode="auto">
            <a:xfrm>
              <a:off x="2718262" y="2706978"/>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3" name="矩形 12"/>
            <p:cNvSpPr/>
            <p:nvPr/>
          </p:nvSpPr>
          <p:spPr bwMode="auto">
            <a:xfrm>
              <a:off x="2718262" y="1925786"/>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4" name="矩形 13"/>
            <p:cNvSpPr/>
            <p:nvPr/>
          </p:nvSpPr>
          <p:spPr bwMode="auto">
            <a:xfrm>
              <a:off x="2676446" y="1101493"/>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5" name="文本框 14"/>
            <p:cNvSpPr txBox="1"/>
            <p:nvPr/>
          </p:nvSpPr>
          <p:spPr>
            <a:xfrm>
              <a:off x="903971" y="2818002"/>
              <a:ext cx="1551238" cy="534630"/>
            </a:xfrm>
            <a:prstGeom prst="rect">
              <a:avLst/>
            </a:prstGeom>
            <a:noFill/>
          </p:spPr>
          <p:txBody>
            <a:bodyPr wrap="none" rtlCol="0">
              <a:spAutoFit/>
            </a:bodyPr>
            <a:lstStyle/>
            <a:p>
              <a:r>
                <a:rPr kumimoji="1" lang="zh-CN" altLang="en-US" smtClean="0">
                  <a:solidFill>
                    <a:srgbClr val="09405E"/>
                  </a:solidFill>
                  <a:latin typeface="Microsoft YaHei" charset="-122"/>
                  <a:ea typeface="Microsoft YaHei" charset="-122"/>
                  <a:cs typeface="Microsoft YaHei" charset="-122"/>
                </a:rPr>
                <a:t>隐含层：</a:t>
              </a:r>
              <a:endParaRPr kumimoji="1" lang="zh-CN" altLang="en-US" dirty="0">
                <a:solidFill>
                  <a:srgbClr val="09405E"/>
                </a:solidFill>
                <a:latin typeface="Microsoft YaHei" charset="-122"/>
                <a:ea typeface="Microsoft YaHei" charset="-122"/>
                <a:cs typeface="Microsoft YaHei" charset="-122"/>
              </a:endParaRPr>
            </a:p>
          </p:txBody>
        </p:sp>
        <p:sp>
          <p:nvSpPr>
            <p:cNvPr id="16" name="文本框 15"/>
            <p:cNvSpPr txBox="1"/>
            <p:nvPr/>
          </p:nvSpPr>
          <p:spPr>
            <a:xfrm>
              <a:off x="903971" y="2036810"/>
              <a:ext cx="1551238" cy="534630"/>
            </a:xfrm>
            <a:prstGeom prst="rect">
              <a:avLst/>
            </a:prstGeom>
            <a:noFill/>
          </p:spPr>
          <p:txBody>
            <a:bodyPr wrap="none" rtlCol="0">
              <a:spAutoFit/>
            </a:bodyPr>
            <a:lstStyle/>
            <a:p>
              <a:r>
                <a:rPr kumimoji="1" lang="zh-CN" altLang="en-US" dirty="0" smtClean="0">
                  <a:solidFill>
                    <a:srgbClr val="09405E"/>
                  </a:solidFill>
                  <a:latin typeface="Microsoft YaHei" charset="-122"/>
                  <a:ea typeface="Microsoft YaHei" charset="-122"/>
                  <a:cs typeface="Microsoft YaHei" charset="-122"/>
                </a:rPr>
                <a:t>隐含层：</a:t>
              </a:r>
              <a:endParaRPr kumimoji="1" lang="zh-CN" altLang="en-US" dirty="0">
                <a:solidFill>
                  <a:srgbClr val="09405E"/>
                </a:solidFill>
                <a:latin typeface="Microsoft YaHei" charset="-122"/>
                <a:ea typeface="Microsoft YaHei" charset="-122"/>
                <a:cs typeface="Microsoft YaHei" charset="-122"/>
              </a:endParaRPr>
            </a:p>
          </p:txBody>
        </p:sp>
        <p:sp>
          <p:nvSpPr>
            <p:cNvPr id="17" name="文本框 16"/>
            <p:cNvSpPr txBox="1"/>
            <p:nvPr/>
          </p:nvSpPr>
          <p:spPr>
            <a:xfrm>
              <a:off x="903971" y="1129105"/>
              <a:ext cx="1551238" cy="534630"/>
            </a:xfrm>
            <a:prstGeom prst="rect">
              <a:avLst/>
            </a:prstGeom>
            <a:noFill/>
          </p:spPr>
          <p:txBody>
            <a:bodyPr wrap="none" rtlCol="0">
              <a:spAutoFit/>
            </a:bodyPr>
            <a:lstStyle/>
            <a:p>
              <a:r>
                <a:rPr kumimoji="1" lang="zh-CN" altLang="en-US" dirty="0" smtClean="0">
                  <a:solidFill>
                    <a:srgbClr val="09405E"/>
                  </a:solidFill>
                  <a:latin typeface="Microsoft YaHei" charset="-122"/>
                  <a:ea typeface="Microsoft YaHei" charset="-122"/>
                  <a:cs typeface="Microsoft YaHei" charset="-122"/>
                </a:rPr>
                <a:t>输出层：</a:t>
              </a:r>
              <a:endParaRPr kumimoji="1" lang="zh-CN" altLang="en-US" dirty="0">
                <a:solidFill>
                  <a:srgbClr val="09405E"/>
                </a:solidFill>
                <a:latin typeface="Microsoft YaHei" charset="-122"/>
                <a:ea typeface="Microsoft YaHei" charset="-122"/>
                <a:cs typeface="Microsoft YaHei" charset="-122"/>
              </a:endParaRPr>
            </a:p>
          </p:txBody>
        </p:sp>
        <p:sp>
          <p:nvSpPr>
            <p:cNvPr id="18" name="上箭头 17"/>
            <p:cNvSpPr/>
            <p:nvPr/>
          </p:nvSpPr>
          <p:spPr bwMode="auto">
            <a:xfrm>
              <a:off x="5256705" y="420550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9" name="上箭头 18"/>
            <p:cNvSpPr/>
            <p:nvPr/>
          </p:nvSpPr>
          <p:spPr bwMode="auto">
            <a:xfrm>
              <a:off x="5227540" y="2401248"/>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20" name="上箭头 19"/>
            <p:cNvSpPr/>
            <p:nvPr/>
          </p:nvSpPr>
          <p:spPr bwMode="auto">
            <a:xfrm>
              <a:off x="5227540" y="1596576"/>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21" name="文本框 20"/>
            <p:cNvSpPr txBox="1"/>
            <p:nvPr/>
          </p:nvSpPr>
          <p:spPr>
            <a:xfrm>
              <a:off x="2718262" y="3530305"/>
              <a:ext cx="5653092" cy="534630"/>
            </a:xfrm>
            <a:prstGeom prst="rect">
              <a:avLst/>
            </a:prstGeom>
            <a:solidFill>
              <a:srgbClr val="C00000"/>
            </a:solidFill>
          </p:spPr>
          <p:txBody>
            <a:bodyPr wrap="square" rtlCol="0">
              <a:spAutoFit/>
            </a:bodyPr>
            <a:lstStyle/>
            <a:p>
              <a:pPr algn="ctr"/>
              <a:r>
                <a:rPr kumimoji="1" lang="en-US" altLang="zh-CN" dirty="0" smtClean="0">
                  <a:solidFill>
                    <a:schemeClr val="bg1"/>
                  </a:solidFill>
                  <a:latin typeface="Microsoft YaHei" charset="-122"/>
                  <a:ea typeface="Microsoft YaHei" charset="-122"/>
                  <a:cs typeface="Microsoft YaHei" charset="-122"/>
                </a:rPr>
                <a:t>FM</a:t>
              </a:r>
              <a:r>
                <a:rPr kumimoji="1" lang="zh-CN" altLang="en-US" dirty="0" smtClean="0">
                  <a:solidFill>
                    <a:schemeClr val="bg1"/>
                  </a:solidFill>
                  <a:latin typeface="Microsoft YaHei" charset="-122"/>
                  <a:ea typeface="Microsoft YaHei" charset="-122"/>
                  <a:cs typeface="Microsoft YaHei" charset="-122"/>
                </a:rPr>
                <a:t> </a:t>
              </a:r>
              <a:r>
                <a:rPr kumimoji="1" lang="en-US" altLang="zh-CN" dirty="0" smtClean="0">
                  <a:solidFill>
                    <a:schemeClr val="bg1"/>
                  </a:solidFill>
                  <a:latin typeface="Microsoft YaHei" charset="-122"/>
                  <a:ea typeface="Microsoft YaHei" charset="-122"/>
                  <a:cs typeface="Microsoft YaHei" charset="-122"/>
                </a:rPr>
                <a:t>Function</a:t>
              </a:r>
            </a:p>
          </p:txBody>
        </p:sp>
        <p:sp>
          <p:nvSpPr>
            <p:cNvPr id="22" name="上箭头 21"/>
            <p:cNvSpPr/>
            <p:nvPr/>
          </p:nvSpPr>
          <p:spPr bwMode="auto">
            <a:xfrm>
              <a:off x="5226225" y="3205756"/>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grpSp>
    </p:spTree>
    <p:extLst>
      <p:ext uri="{BB962C8B-B14F-4D97-AF65-F5344CB8AC3E}">
        <p14:creationId xmlns:p14="http://schemas.microsoft.com/office/powerpoint/2010/main" val="2092686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normAutofit/>
          </a:bodyPr>
          <a:lstStyle/>
          <a:p>
            <a:r>
              <a:rPr kumimoji="1" lang="zh-CN" altLang="en-US" dirty="0"/>
              <a:t>串行结构实例：</a:t>
            </a:r>
            <a:r>
              <a:rPr kumimoji="1" lang="en-US" altLang="zh-CN" dirty="0"/>
              <a:t>NFM</a:t>
            </a:r>
            <a:r>
              <a:rPr kumimoji="1" lang="zh-CN" altLang="en-US" dirty="0" smtClean="0"/>
              <a:t>模型（</a:t>
            </a:r>
            <a:r>
              <a:rPr kumimoji="1" lang="en-US" altLang="zh-CN" dirty="0" smtClean="0"/>
              <a:t>2017</a:t>
            </a:r>
            <a:r>
              <a:rPr kumimoji="1" lang="zh-CN" altLang="en-US" dirty="0" smtClean="0"/>
              <a:t>）</a:t>
            </a:r>
            <a:endParaRPr kumimoji="1" lang="zh-CN" altLang="en-US" dirty="0"/>
          </a:p>
        </p:txBody>
      </p:sp>
      <p:pic>
        <p:nvPicPr>
          <p:cNvPr id="5" name="图片 4" descr="屏幕快照 2017-10-14 下午4.55.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737" y="1936283"/>
            <a:ext cx="5237577" cy="3461769"/>
          </a:xfrm>
          <a:prstGeom prst="rect">
            <a:avLst/>
          </a:prstGeom>
          <a:scene3d>
            <a:camera prst="perspectiveAbove"/>
            <a:lightRig rig="threePt" dir="t"/>
          </a:scene3d>
          <a:sp3d extrusionH="76200">
            <a:bevelT w="165100" prst="coolSlant"/>
            <a:extrusionClr>
              <a:schemeClr val="accent1">
                <a:lumMod val="20000"/>
                <a:lumOff val="80000"/>
              </a:schemeClr>
            </a:extrusionClr>
          </a:sp3d>
        </p:spPr>
      </p:pic>
      <p:cxnSp>
        <p:nvCxnSpPr>
          <p:cNvPr id="6" name="曲线连接符 5"/>
          <p:cNvCxnSpPr/>
          <p:nvPr/>
        </p:nvCxnSpPr>
        <p:spPr>
          <a:xfrm>
            <a:off x="5916535" y="3148692"/>
            <a:ext cx="1295475" cy="653731"/>
          </a:xfrm>
          <a:prstGeom prst="curvedConnector3">
            <a:avLst/>
          </a:prstGeom>
          <a:noFill/>
          <a:ln w="63500" cap="flat">
            <a:solidFill>
              <a:srgbClr val="FF0000"/>
            </a:solidFill>
            <a:prstDash val="solid"/>
            <a:round/>
            <a:tailEnd type="arrow"/>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7" name="矩形 6"/>
          <p:cNvSpPr/>
          <p:nvPr/>
        </p:nvSpPr>
        <p:spPr>
          <a:xfrm>
            <a:off x="9461052" y="3923764"/>
            <a:ext cx="2611612" cy="369332"/>
          </a:xfrm>
          <a:prstGeom prst="rect">
            <a:avLst/>
          </a:prstGeom>
        </p:spPr>
        <p:txBody>
          <a:bodyPr wrap="none">
            <a:spAutoFit/>
          </a:bodyPr>
          <a:lstStyle/>
          <a:p>
            <a:r>
              <a:rPr lang="en-US" altLang="zh-CN" smtClean="0">
                <a:latin typeface="Microsoft YaHei" charset="-122"/>
                <a:ea typeface="Microsoft YaHei" charset="-122"/>
                <a:cs typeface="Microsoft YaHei" charset="-122"/>
              </a:rPr>
              <a:t>element-wise </a:t>
            </a:r>
            <a:r>
              <a:rPr lang="en-US" altLang="zh-CN" dirty="0">
                <a:latin typeface="Microsoft YaHei" charset="-122"/>
                <a:ea typeface="Microsoft YaHei" charset="-122"/>
                <a:cs typeface="Microsoft YaHei" charset="-122"/>
              </a:rPr>
              <a:t>product</a:t>
            </a:r>
            <a:endParaRPr lang="zh-CN" altLang="en-US" dirty="0">
              <a:latin typeface="Microsoft YaHei" charset="-122"/>
              <a:ea typeface="Microsoft YaHei" charset="-122"/>
              <a:cs typeface="Microsoft YaHei" charset="-122"/>
            </a:endParaRPr>
          </a:p>
        </p:txBody>
      </p:sp>
      <p:sp>
        <p:nvSpPr>
          <p:cNvPr id="8" name="矩形 7"/>
          <p:cNvSpPr/>
          <p:nvPr/>
        </p:nvSpPr>
        <p:spPr>
          <a:xfrm>
            <a:off x="630237" y="5465404"/>
            <a:ext cx="8741664" cy="830997"/>
          </a:xfrm>
          <a:prstGeom prst="rect">
            <a:avLst/>
          </a:prstGeom>
        </p:spPr>
        <p:txBody>
          <a:bodyPr wrap="square">
            <a:spAutoFit/>
          </a:bodyPr>
          <a:lstStyle/>
          <a:p>
            <a:r>
              <a:rPr kumimoji="1" lang="zh-CN" altLang="en-US" sz="2400" dirty="0">
                <a:solidFill>
                  <a:srgbClr val="09405E"/>
                </a:solidFill>
                <a:latin typeface="Microsoft YaHei" charset="-122"/>
                <a:ea typeface="Microsoft YaHei" charset="-122"/>
                <a:cs typeface="Microsoft YaHei" charset="-122"/>
              </a:rPr>
              <a:t>在嵌入层之后增加了</a:t>
            </a:r>
            <a:r>
              <a:rPr kumimoji="1" lang="en-US" altLang="zh-CN" sz="2400" dirty="0">
                <a:solidFill>
                  <a:srgbClr val="09405E"/>
                </a:solidFill>
                <a:latin typeface="Microsoft YaHei" charset="-122"/>
                <a:ea typeface="Microsoft YaHei" charset="-122"/>
                <a:cs typeface="Microsoft YaHei" charset="-122"/>
              </a:rPr>
              <a:t>Bi-Interaction</a:t>
            </a:r>
            <a:r>
              <a:rPr kumimoji="1" lang="zh-CN" altLang="en-US" sz="2400" dirty="0">
                <a:solidFill>
                  <a:srgbClr val="09405E"/>
                </a:solidFill>
                <a:latin typeface="Microsoft YaHei" charset="-122"/>
                <a:ea typeface="Microsoft YaHei" charset="-122"/>
                <a:cs typeface="Microsoft YaHei" charset="-122"/>
              </a:rPr>
              <a:t>：对二阶组合特征进行建模</a:t>
            </a:r>
            <a:r>
              <a:rPr kumimoji="1" lang="en-US" altLang="zh-CN" sz="2400" dirty="0">
                <a:solidFill>
                  <a:srgbClr val="09405E"/>
                </a:solidFill>
                <a:latin typeface="Microsoft YaHei" charset="-122"/>
                <a:ea typeface="Microsoft YaHei" charset="-122"/>
                <a:cs typeface="Microsoft YaHei" charset="-122"/>
              </a:rPr>
              <a:t> </a:t>
            </a:r>
            <a:r>
              <a:rPr kumimoji="1" lang="en-US" altLang="zh-CN" sz="2400" dirty="0" smtClean="0">
                <a:solidFill>
                  <a:srgbClr val="09405E"/>
                </a:solidFill>
                <a:latin typeface="Microsoft YaHei" charset="-122"/>
                <a:ea typeface="Microsoft YaHei" charset="-122"/>
                <a:cs typeface="Microsoft YaHei" charset="-122"/>
                <a:sym typeface="Wingdings"/>
              </a:rPr>
              <a:t> </a:t>
            </a:r>
            <a:r>
              <a:rPr kumimoji="1" lang="en-US" altLang="zh-CN" sz="2400" dirty="0" smtClean="0">
                <a:solidFill>
                  <a:srgbClr val="09405E"/>
                </a:solidFill>
                <a:latin typeface="Microsoft YaHei" charset="-122"/>
                <a:ea typeface="Microsoft YaHei" charset="-122"/>
                <a:cs typeface="Microsoft YaHei" charset="-122"/>
              </a:rPr>
              <a:t>low </a:t>
            </a:r>
            <a:r>
              <a:rPr kumimoji="1" lang="en-US" altLang="zh-CN" sz="2400" dirty="0">
                <a:solidFill>
                  <a:srgbClr val="09405E"/>
                </a:solidFill>
                <a:latin typeface="Microsoft YaHei" charset="-122"/>
                <a:ea typeface="Microsoft YaHei" charset="-122"/>
                <a:cs typeface="Microsoft YaHei" charset="-122"/>
              </a:rPr>
              <a:t>level</a:t>
            </a:r>
            <a:r>
              <a:rPr kumimoji="1" lang="zh-CN" altLang="en-US" sz="2400" dirty="0">
                <a:solidFill>
                  <a:srgbClr val="09405E"/>
                </a:solidFill>
                <a:latin typeface="Microsoft YaHei" charset="-122"/>
                <a:ea typeface="Microsoft YaHei" charset="-122"/>
                <a:cs typeface="Microsoft YaHei" charset="-122"/>
              </a:rPr>
              <a:t>的输入表达的信息更加的丰富</a:t>
            </a:r>
          </a:p>
        </p:txBody>
      </p:sp>
      <p:pic>
        <p:nvPicPr>
          <p:cNvPr id="8194" name="Picture 2" descr="https://pic4.zhimg.com/80/v2-aae22f8c6821b6ea935af56d7a8a67f3_h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133" y="5867616"/>
            <a:ext cx="2356768" cy="95964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 10"/>
          <p:cNvGrpSpPr/>
          <p:nvPr/>
        </p:nvGrpSpPr>
        <p:grpSpPr>
          <a:xfrm>
            <a:off x="240911" y="1101493"/>
            <a:ext cx="6093147" cy="3526229"/>
            <a:chOff x="14789" y="1101493"/>
            <a:chExt cx="8530643" cy="5104425"/>
          </a:xfrm>
        </p:grpSpPr>
        <p:grpSp>
          <p:nvGrpSpPr>
            <p:cNvPr id="12" name="组 11"/>
            <p:cNvGrpSpPr/>
            <p:nvPr/>
          </p:nvGrpSpPr>
          <p:grpSpPr>
            <a:xfrm>
              <a:off x="14789" y="4453743"/>
              <a:ext cx="8530643" cy="1752175"/>
              <a:chOff x="-513614" y="4457275"/>
              <a:chExt cx="10230664" cy="2123195"/>
            </a:xfrm>
          </p:grpSpPr>
          <p:sp>
            <p:nvSpPr>
              <p:cNvPr id="24" name="橢圓 19"/>
              <p:cNvSpPr/>
              <p:nvPr/>
            </p:nvSpPr>
            <p:spPr>
              <a:xfrm>
                <a:off x="3217580" y="599871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0"/>
              <p:cNvSpPr/>
              <p:nvPr/>
            </p:nvSpPr>
            <p:spPr>
              <a:xfrm>
                <a:off x="2463885" y="6004428"/>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6" name="橢圓 26"/>
              <p:cNvSpPr/>
              <p:nvPr/>
            </p:nvSpPr>
            <p:spPr>
              <a:xfrm>
                <a:off x="2911607"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7"/>
              <p:cNvSpPr/>
              <p:nvPr/>
            </p:nvSpPr>
            <p:spPr>
              <a:xfrm>
                <a:off x="3687539"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30"/>
              <p:cNvSpPr/>
              <p:nvPr/>
            </p:nvSpPr>
            <p:spPr>
              <a:xfrm>
                <a:off x="6000248"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31"/>
              <p:cNvSpPr/>
              <p:nvPr/>
            </p:nvSpPr>
            <p:spPr>
              <a:xfrm>
                <a:off x="5171617"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19"/>
              <p:cNvSpPr/>
              <p:nvPr/>
            </p:nvSpPr>
            <p:spPr>
              <a:xfrm>
                <a:off x="3918620" y="600480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1" name="橢圓 19"/>
              <p:cNvSpPr/>
              <p:nvPr/>
            </p:nvSpPr>
            <p:spPr>
              <a:xfrm>
                <a:off x="5619404" y="598651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橢圓 20"/>
              <p:cNvSpPr/>
              <p:nvPr/>
            </p:nvSpPr>
            <p:spPr>
              <a:xfrm>
                <a:off x="4902285" y="5992236"/>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3" name="橢圓 19"/>
              <p:cNvSpPr/>
              <p:nvPr/>
            </p:nvSpPr>
            <p:spPr>
              <a:xfrm>
                <a:off x="6320444" y="599261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4" name="直线箭头连接符 33"/>
              <p:cNvCxnSpPr/>
              <p:nvPr/>
            </p:nvCxnSpPr>
            <p:spPr bwMode="auto">
              <a:xfrm flipV="1">
                <a:off x="2787540" y="5098489"/>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箭头连接符 34"/>
              <p:cNvCxnSpPr/>
              <p:nvPr/>
            </p:nvCxnSpPr>
            <p:spPr bwMode="auto">
              <a:xfrm flipH="1" flipV="1">
                <a:off x="3198686" y="5098489"/>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p:nvPr/>
            </p:nvCxnSpPr>
            <p:spPr bwMode="auto">
              <a:xfrm flipH="1" flipV="1">
                <a:off x="3198686" y="5098489"/>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箭头连接符 36"/>
              <p:cNvCxnSpPr/>
              <p:nvPr/>
            </p:nvCxnSpPr>
            <p:spPr bwMode="auto">
              <a:xfrm flipV="1">
                <a:off x="2842404" y="5098489"/>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p:nvPr/>
            </p:nvCxnSpPr>
            <p:spPr bwMode="auto">
              <a:xfrm flipV="1">
                <a:off x="3504659" y="5098489"/>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箭头连接符 38"/>
              <p:cNvCxnSpPr/>
              <p:nvPr/>
            </p:nvCxnSpPr>
            <p:spPr bwMode="auto">
              <a:xfrm flipH="1" flipV="1">
                <a:off x="3974618" y="5098489"/>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线箭头连接符 39"/>
              <p:cNvCxnSpPr/>
              <p:nvPr/>
            </p:nvCxnSpPr>
            <p:spPr bwMode="auto">
              <a:xfrm flipV="1">
                <a:off x="5189364" y="5098489"/>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线箭头连接符 40"/>
              <p:cNvCxnSpPr/>
              <p:nvPr/>
            </p:nvCxnSpPr>
            <p:spPr bwMode="auto">
              <a:xfrm flipV="1">
                <a:off x="5189364" y="5098489"/>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线箭头连接符 41"/>
              <p:cNvCxnSpPr/>
              <p:nvPr/>
            </p:nvCxnSpPr>
            <p:spPr bwMode="auto">
              <a:xfrm flipH="1" flipV="1">
                <a:off x="5458696" y="5098489"/>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线箭头连接符 42"/>
              <p:cNvCxnSpPr/>
              <p:nvPr/>
            </p:nvCxnSpPr>
            <p:spPr bwMode="auto">
              <a:xfrm flipV="1">
                <a:off x="5906483" y="5098489"/>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线箭头连接符 43"/>
              <p:cNvCxnSpPr/>
              <p:nvPr/>
            </p:nvCxnSpPr>
            <p:spPr bwMode="auto">
              <a:xfrm flipH="1" flipV="1">
                <a:off x="5458696" y="5098489"/>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线箭头连接符 44"/>
              <p:cNvCxnSpPr/>
              <p:nvPr/>
            </p:nvCxnSpPr>
            <p:spPr bwMode="auto">
              <a:xfrm flipH="1" flipV="1">
                <a:off x="6287327" y="5098489"/>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橢圓 30"/>
              <p:cNvSpPr/>
              <p:nvPr/>
            </p:nvSpPr>
            <p:spPr>
              <a:xfrm>
                <a:off x="8822696"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7" name="橢圓 31"/>
              <p:cNvSpPr/>
              <p:nvPr/>
            </p:nvSpPr>
            <p:spPr>
              <a:xfrm>
                <a:off x="7994065"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8" name="橢圓 19"/>
              <p:cNvSpPr/>
              <p:nvPr/>
            </p:nvSpPr>
            <p:spPr>
              <a:xfrm>
                <a:off x="8441852" y="59194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橢圓 20"/>
              <p:cNvSpPr/>
              <p:nvPr/>
            </p:nvSpPr>
            <p:spPr>
              <a:xfrm>
                <a:off x="7724733" y="5925180"/>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0" name="橢圓 19"/>
              <p:cNvSpPr/>
              <p:nvPr/>
            </p:nvSpPr>
            <p:spPr>
              <a:xfrm>
                <a:off x="9142892" y="592555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1" name="直线箭头连接符 50"/>
              <p:cNvCxnSpPr/>
              <p:nvPr/>
            </p:nvCxnSpPr>
            <p:spPr bwMode="auto">
              <a:xfrm flipV="1">
                <a:off x="8011812" y="5031433"/>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线箭头连接符 51"/>
              <p:cNvCxnSpPr/>
              <p:nvPr/>
            </p:nvCxnSpPr>
            <p:spPr bwMode="auto">
              <a:xfrm flipV="1">
                <a:off x="8011812" y="5031433"/>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线箭头连接符 52"/>
              <p:cNvCxnSpPr/>
              <p:nvPr/>
            </p:nvCxnSpPr>
            <p:spPr bwMode="auto">
              <a:xfrm flipH="1" flipV="1">
                <a:off x="8281144" y="5031433"/>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线箭头连接符 53"/>
              <p:cNvCxnSpPr/>
              <p:nvPr/>
            </p:nvCxnSpPr>
            <p:spPr bwMode="auto">
              <a:xfrm flipV="1">
                <a:off x="8728931" y="5031433"/>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线箭头连接符 54"/>
              <p:cNvCxnSpPr/>
              <p:nvPr/>
            </p:nvCxnSpPr>
            <p:spPr bwMode="auto">
              <a:xfrm flipH="1" flipV="1">
                <a:off x="8281144" y="5031433"/>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线箭头连接符 55"/>
              <p:cNvCxnSpPr/>
              <p:nvPr/>
            </p:nvCxnSpPr>
            <p:spPr bwMode="auto">
              <a:xfrm flipH="1" flipV="1">
                <a:off x="9109775" y="5031433"/>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文本框 56"/>
              <p:cNvSpPr txBox="1"/>
              <p:nvPr/>
            </p:nvSpPr>
            <p:spPr>
              <a:xfrm>
                <a:off x="585215" y="4615772"/>
                <a:ext cx="2242569" cy="647837"/>
              </a:xfrm>
              <a:prstGeom prst="rect">
                <a:avLst/>
              </a:prstGeom>
              <a:noFill/>
            </p:spPr>
            <p:txBody>
              <a:bodyPr wrap="none" rtlCol="0">
                <a:spAutoFit/>
              </a:bodyPr>
              <a:lstStyle/>
              <a:p>
                <a:r>
                  <a:rPr kumimoji="1" lang="en-US" altLang="zh-CN" dirty="0">
                    <a:solidFill>
                      <a:srgbClr val="09405E"/>
                    </a:solidFill>
                    <a:latin typeface="Microsoft YaHei" charset="-122"/>
                    <a:ea typeface="Microsoft YaHei" charset="-122"/>
                    <a:cs typeface="Microsoft YaHei" charset="-122"/>
                  </a:rPr>
                  <a:t>Dense</a:t>
                </a:r>
                <a:r>
                  <a:rPr kumimoji="1" lang="zh-CN" altLang="en-US" dirty="0">
                    <a:solidFill>
                      <a:srgbClr val="09405E"/>
                    </a:solidFill>
                    <a:latin typeface="Microsoft YaHei" charset="-122"/>
                    <a:ea typeface="Microsoft YaHei" charset="-122"/>
                    <a:cs typeface="Microsoft YaHei" charset="-122"/>
                  </a:rPr>
                  <a:t>层：</a:t>
                </a:r>
              </a:p>
            </p:txBody>
          </p:sp>
          <p:sp>
            <p:nvSpPr>
              <p:cNvPr id="58" name="文本框 57"/>
              <p:cNvSpPr txBox="1"/>
              <p:nvPr/>
            </p:nvSpPr>
            <p:spPr>
              <a:xfrm>
                <a:off x="-513614" y="5932633"/>
                <a:ext cx="3268037" cy="647837"/>
              </a:xfrm>
              <a:prstGeom prst="rect">
                <a:avLst/>
              </a:prstGeom>
              <a:noFill/>
            </p:spPr>
            <p:txBody>
              <a:bodyPr wrap="none" rtlCol="0">
                <a:spAutoFit/>
              </a:bodyPr>
              <a:lstStyle/>
              <a:p>
                <a:r>
                  <a:rPr kumimoji="1" lang="en-US" altLang="zh-CN" dirty="0" err="1" smtClean="0">
                    <a:solidFill>
                      <a:srgbClr val="09405E"/>
                    </a:solidFill>
                    <a:latin typeface="Microsoft YaHei" charset="-122"/>
                    <a:ea typeface="Microsoft YaHei" charset="-122"/>
                    <a:cs typeface="Microsoft YaHei" charset="-122"/>
                  </a:rPr>
                  <a:t>Onehot</a:t>
                </a:r>
                <a:r>
                  <a:rPr kumimoji="1" lang="zh-CN" altLang="en-US" dirty="0" smtClean="0">
                    <a:solidFill>
                      <a:srgbClr val="09405E"/>
                    </a:solidFill>
                    <a:latin typeface="Microsoft YaHei" charset="-122"/>
                    <a:ea typeface="Microsoft YaHei" charset="-122"/>
                    <a:cs typeface="Microsoft YaHei" charset="-122"/>
                  </a:rPr>
                  <a:t>输入层：</a:t>
                </a:r>
                <a:endParaRPr kumimoji="1" lang="zh-CN" altLang="en-US" dirty="0">
                  <a:solidFill>
                    <a:srgbClr val="09405E"/>
                  </a:solidFill>
                  <a:latin typeface="Microsoft YaHei" charset="-122"/>
                  <a:ea typeface="Microsoft YaHei" charset="-122"/>
                  <a:cs typeface="Microsoft YaHei" charset="-122"/>
                </a:endParaRPr>
              </a:p>
            </p:txBody>
          </p:sp>
          <p:sp>
            <p:nvSpPr>
              <p:cNvPr id="59" name="文本框 58"/>
              <p:cNvSpPr txBox="1"/>
              <p:nvPr/>
            </p:nvSpPr>
            <p:spPr>
              <a:xfrm>
                <a:off x="7137450" y="5932603"/>
                <a:ext cx="576523" cy="647837"/>
              </a:xfrm>
              <a:prstGeom prst="rect">
                <a:avLst/>
              </a:prstGeom>
              <a:noFill/>
            </p:spPr>
            <p:txBody>
              <a:bodyPr wrap="none" rtlCol="0">
                <a:spAutoFit/>
              </a:bodyPr>
              <a:lstStyle/>
              <a:p>
                <a:r>
                  <a:rPr kumimoji="1" lang="mr-IN" altLang="zh-CN" smtClean="0"/>
                  <a:t>…</a:t>
                </a:r>
                <a:endParaRPr kumimoji="1" lang="zh-CN" altLang="en-US" dirty="0"/>
              </a:p>
            </p:txBody>
          </p:sp>
          <p:sp>
            <p:nvSpPr>
              <p:cNvPr id="60" name="文本框 59"/>
              <p:cNvSpPr txBox="1"/>
              <p:nvPr/>
            </p:nvSpPr>
            <p:spPr>
              <a:xfrm>
                <a:off x="7143547" y="4530524"/>
                <a:ext cx="576523" cy="647837"/>
              </a:xfrm>
              <a:prstGeom prst="rect">
                <a:avLst/>
              </a:prstGeom>
              <a:noFill/>
            </p:spPr>
            <p:txBody>
              <a:bodyPr wrap="none" rtlCol="0">
                <a:spAutoFit/>
              </a:bodyPr>
              <a:lstStyle/>
              <a:p>
                <a:r>
                  <a:rPr kumimoji="1" lang="mr-IN" altLang="zh-CN" smtClean="0"/>
                  <a:t>…</a:t>
                </a:r>
                <a:endParaRPr kumimoji="1" lang="zh-CN" altLang="en-US" dirty="0"/>
              </a:p>
            </p:txBody>
          </p:sp>
        </p:grpSp>
        <p:sp>
          <p:nvSpPr>
            <p:cNvPr id="13" name="矩形 12"/>
            <p:cNvSpPr/>
            <p:nvPr/>
          </p:nvSpPr>
          <p:spPr bwMode="auto">
            <a:xfrm>
              <a:off x="2718262" y="2706978"/>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4" name="矩形 13"/>
            <p:cNvSpPr/>
            <p:nvPr/>
          </p:nvSpPr>
          <p:spPr bwMode="auto">
            <a:xfrm>
              <a:off x="2718262" y="1925786"/>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5" name="矩形 14"/>
            <p:cNvSpPr/>
            <p:nvPr/>
          </p:nvSpPr>
          <p:spPr bwMode="auto">
            <a:xfrm>
              <a:off x="2676446" y="1101493"/>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6" name="文本框 15"/>
            <p:cNvSpPr txBox="1"/>
            <p:nvPr/>
          </p:nvSpPr>
          <p:spPr>
            <a:xfrm>
              <a:off x="903971" y="2818002"/>
              <a:ext cx="1551238" cy="534630"/>
            </a:xfrm>
            <a:prstGeom prst="rect">
              <a:avLst/>
            </a:prstGeom>
            <a:noFill/>
          </p:spPr>
          <p:txBody>
            <a:bodyPr wrap="none" rtlCol="0">
              <a:spAutoFit/>
            </a:bodyPr>
            <a:lstStyle/>
            <a:p>
              <a:r>
                <a:rPr kumimoji="1" lang="zh-CN" altLang="en-US" smtClean="0">
                  <a:solidFill>
                    <a:srgbClr val="09405E"/>
                  </a:solidFill>
                  <a:latin typeface="Microsoft YaHei" charset="-122"/>
                  <a:ea typeface="Microsoft YaHei" charset="-122"/>
                  <a:cs typeface="Microsoft YaHei" charset="-122"/>
                </a:rPr>
                <a:t>隐含层：</a:t>
              </a:r>
              <a:endParaRPr kumimoji="1" lang="zh-CN" altLang="en-US" dirty="0">
                <a:solidFill>
                  <a:srgbClr val="09405E"/>
                </a:solidFill>
                <a:latin typeface="Microsoft YaHei" charset="-122"/>
                <a:ea typeface="Microsoft YaHei" charset="-122"/>
                <a:cs typeface="Microsoft YaHei" charset="-122"/>
              </a:endParaRPr>
            </a:p>
          </p:txBody>
        </p:sp>
        <p:sp>
          <p:nvSpPr>
            <p:cNvPr id="17" name="文本框 16"/>
            <p:cNvSpPr txBox="1"/>
            <p:nvPr/>
          </p:nvSpPr>
          <p:spPr>
            <a:xfrm>
              <a:off x="903971" y="2036810"/>
              <a:ext cx="1551238" cy="534630"/>
            </a:xfrm>
            <a:prstGeom prst="rect">
              <a:avLst/>
            </a:prstGeom>
            <a:noFill/>
          </p:spPr>
          <p:txBody>
            <a:bodyPr wrap="none" rtlCol="0">
              <a:spAutoFit/>
            </a:bodyPr>
            <a:lstStyle/>
            <a:p>
              <a:r>
                <a:rPr kumimoji="1" lang="zh-CN" altLang="en-US" dirty="0" smtClean="0">
                  <a:solidFill>
                    <a:srgbClr val="09405E"/>
                  </a:solidFill>
                  <a:latin typeface="Microsoft YaHei" charset="-122"/>
                  <a:ea typeface="Microsoft YaHei" charset="-122"/>
                  <a:cs typeface="Microsoft YaHei" charset="-122"/>
                </a:rPr>
                <a:t>隐含层：</a:t>
              </a:r>
              <a:endParaRPr kumimoji="1" lang="zh-CN" altLang="en-US" dirty="0">
                <a:solidFill>
                  <a:srgbClr val="09405E"/>
                </a:solidFill>
                <a:latin typeface="Microsoft YaHei" charset="-122"/>
                <a:ea typeface="Microsoft YaHei" charset="-122"/>
                <a:cs typeface="Microsoft YaHei" charset="-122"/>
              </a:endParaRPr>
            </a:p>
          </p:txBody>
        </p:sp>
        <p:sp>
          <p:nvSpPr>
            <p:cNvPr id="18" name="文本框 17"/>
            <p:cNvSpPr txBox="1"/>
            <p:nvPr/>
          </p:nvSpPr>
          <p:spPr>
            <a:xfrm>
              <a:off x="903971" y="1129105"/>
              <a:ext cx="1551238" cy="534630"/>
            </a:xfrm>
            <a:prstGeom prst="rect">
              <a:avLst/>
            </a:prstGeom>
            <a:noFill/>
          </p:spPr>
          <p:txBody>
            <a:bodyPr wrap="none" rtlCol="0">
              <a:spAutoFit/>
            </a:bodyPr>
            <a:lstStyle/>
            <a:p>
              <a:r>
                <a:rPr kumimoji="1" lang="zh-CN" altLang="en-US" dirty="0" smtClean="0">
                  <a:solidFill>
                    <a:srgbClr val="09405E"/>
                  </a:solidFill>
                  <a:latin typeface="Microsoft YaHei" charset="-122"/>
                  <a:ea typeface="Microsoft YaHei" charset="-122"/>
                  <a:cs typeface="Microsoft YaHei" charset="-122"/>
                </a:rPr>
                <a:t>输出层：</a:t>
              </a:r>
              <a:endParaRPr kumimoji="1" lang="zh-CN" altLang="en-US" dirty="0">
                <a:solidFill>
                  <a:srgbClr val="09405E"/>
                </a:solidFill>
                <a:latin typeface="Microsoft YaHei" charset="-122"/>
                <a:ea typeface="Microsoft YaHei" charset="-122"/>
                <a:cs typeface="Microsoft YaHei" charset="-122"/>
              </a:endParaRPr>
            </a:p>
          </p:txBody>
        </p:sp>
        <p:sp>
          <p:nvSpPr>
            <p:cNvPr id="19" name="上箭头 18"/>
            <p:cNvSpPr/>
            <p:nvPr/>
          </p:nvSpPr>
          <p:spPr bwMode="auto">
            <a:xfrm>
              <a:off x="5256705" y="420550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20" name="上箭头 19"/>
            <p:cNvSpPr/>
            <p:nvPr/>
          </p:nvSpPr>
          <p:spPr bwMode="auto">
            <a:xfrm>
              <a:off x="5227540" y="2401248"/>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21" name="上箭头 20"/>
            <p:cNvSpPr/>
            <p:nvPr/>
          </p:nvSpPr>
          <p:spPr bwMode="auto">
            <a:xfrm>
              <a:off x="5227540" y="1596576"/>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22" name="文本框 21"/>
            <p:cNvSpPr txBox="1"/>
            <p:nvPr/>
          </p:nvSpPr>
          <p:spPr>
            <a:xfrm>
              <a:off x="2718262" y="3530305"/>
              <a:ext cx="5653092" cy="534630"/>
            </a:xfrm>
            <a:prstGeom prst="rect">
              <a:avLst/>
            </a:prstGeom>
            <a:solidFill>
              <a:srgbClr val="C00000"/>
            </a:solidFill>
          </p:spPr>
          <p:txBody>
            <a:bodyPr wrap="square" rtlCol="0">
              <a:spAutoFit/>
            </a:bodyPr>
            <a:lstStyle/>
            <a:p>
              <a:pPr algn="ctr"/>
              <a:r>
                <a:rPr kumimoji="1" lang="en-US" altLang="zh-CN" dirty="0" smtClean="0">
                  <a:solidFill>
                    <a:schemeClr val="bg1"/>
                  </a:solidFill>
                  <a:latin typeface="Microsoft YaHei" charset="-122"/>
                  <a:ea typeface="Microsoft YaHei" charset="-122"/>
                  <a:cs typeface="Microsoft YaHei" charset="-122"/>
                </a:rPr>
                <a:t>FM</a:t>
              </a:r>
              <a:r>
                <a:rPr kumimoji="1" lang="zh-CN" altLang="en-US" dirty="0" smtClean="0">
                  <a:solidFill>
                    <a:schemeClr val="bg1"/>
                  </a:solidFill>
                  <a:latin typeface="Microsoft YaHei" charset="-122"/>
                  <a:ea typeface="Microsoft YaHei" charset="-122"/>
                  <a:cs typeface="Microsoft YaHei" charset="-122"/>
                </a:rPr>
                <a:t> </a:t>
              </a:r>
              <a:r>
                <a:rPr kumimoji="1" lang="en-US" altLang="zh-CN" dirty="0" smtClean="0">
                  <a:solidFill>
                    <a:schemeClr val="bg1"/>
                  </a:solidFill>
                  <a:latin typeface="Microsoft YaHei" charset="-122"/>
                  <a:ea typeface="Microsoft YaHei" charset="-122"/>
                  <a:cs typeface="Microsoft YaHei" charset="-122"/>
                </a:rPr>
                <a:t>Function</a:t>
              </a:r>
            </a:p>
          </p:txBody>
        </p:sp>
        <p:sp>
          <p:nvSpPr>
            <p:cNvPr id="23" name="上箭头 22"/>
            <p:cNvSpPr/>
            <p:nvPr/>
          </p:nvSpPr>
          <p:spPr bwMode="auto">
            <a:xfrm>
              <a:off x="5226225" y="3205756"/>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grpSp>
    </p:spTree>
    <p:extLst>
      <p:ext uri="{BB962C8B-B14F-4D97-AF65-F5344CB8AC3E}">
        <p14:creationId xmlns:p14="http://schemas.microsoft.com/office/powerpoint/2010/main" val="2026959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normAutofit/>
          </a:bodyPr>
          <a:lstStyle/>
          <a:p>
            <a:r>
              <a:rPr kumimoji="1" lang="zh-CN" altLang="en-US" dirty="0"/>
              <a:t>串行结构实例：</a:t>
            </a:r>
            <a:r>
              <a:rPr kumimoji="1" lang="en-US" altLang="zh-CN" dirty="0" smtClean="0"/>
              <a:t>AFM</a:t>
            </a:r>
            <a:r>
              <a:rPr kumimoji="1" lang="zh-CN" altLang="en-US" dirty="0" smtClean="0"/>
              <a:t>（</a:t>
            </a:r>
            <a:r>
              <a:rPr kumimoji="1" lang="en-US" altLang="zh-CN" dirty="0" smtClean="0"/>
              <a:t>2017</a:t>
            </a:r>
            <a:r>
              <a:rPr kumimoji="1" lang="zh-CN" altLang="en-US" dirty="0" smtClean="0"/>
              <a:t>）</a:t>
            </a:r>
            <a:endParaRPr kumimoji="1" lang="zh-CN" altLang="en-US" dirty="0"/>
          </a:p>
        </p:txBody>
      </p:sp>
      <p:pic>
        <p:nvPicPr>
          <p:cNvPr id="5" name="图片 4" descr="屏幕快照 2017-10-14 下午4.56.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064" y="2092690"/>
            <a:ext cx="5243919" cy="3257761"/>
          </a:xfrm>
          <a:prstGeom prst="rect">
            <a:avLst/>
          </a:prstGeom>
          <a:scene3d>
            <a:camera prst="perspectiveAbove"/>
            <a:lightRig rig="threePt" dir="t"/>
          </a:scene3d>
          <a:sp3d>
            <a:bevelT w="165100" prst="coolSlant"/>
          </a:sp3d>
        </p:spPr>
      </p:pic>
      <p:cxnSp>
        <p:nvCxnSpPr>
          <p:cNvPr id="6" name="曲线连接符 5"/>
          <p:cNvCxnSpPr/>
          <p:nvPr/>
        </p:nvCxnSpPr>
        <p:spPr>
          <a:xfrm rot="16200000" flipH="1">
            <a:off x="5919842" y="3324850"/>
            <a:ext cx="928380" cy="576064"/>
          </a:xfrm>
          <a:prstGeom prst="curvedConnector3">
            <a:avLst/>
          </a:prstGeom>
          <a:noFill/>
          <a:ln w="63500" cap="flat">
            <a:solidFill>
              <a:srgbClr val="FF0000"/>
            </a:solidFill>
            <a:prstDash val="solid"/>
            <a:round/>
            <a:tailEnd type="arrow"/>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8" name="矩形 7"/>
          <p:cNvSpPr/>
          <p:nvPr/>
        </p:nvSpPr>
        <p:spPr>
          <a:xfrm>
            <a:off x="6694613" y="1595259"/>
            <a:ext cx="3848811" cy="461665"/>
          </a:xfrm>
          <a:prstGeom prst="rect">
            <a:avLst/>
          </a:prstGeom>
        </p:spPr>
        <p:txBody>
          <a:bodyPr wrap="none">
            <a:spAutoFit/>
          </a:bodyPr>
          <a:lstStyle/>
          <a:p>
            <a:pPr algn="just"/>
            <a:r>
              <a:rPr kumimoji="1" lang="zh-CN" altLang="fr-FR" sz="2400" dirty="0">
                <a:solidFill>
                  <a:srgbClr val="09405E"/>
                </a:solidFill>
                <a:latin typeface="Microsoft YaHei" charset="-122"/>
                <a:ea typeface="Microsoft YaHei" charset="-122"/>
                <a:cs typeface="Microsoft YaHei" charset="-122"/>
              </a:rPr>
              <a:t>引入 </a:t>
            </a:r>
            <a:r>
              <a:rPr kumimoji="1" lang="fr-FR" altLang="zh-CN" sz="2400" dirty="0">
                <a:solidFill>
                  <a:srgbClr val="09405E"/>
                </a:solidFill>
                <a:latin typeface="Microsoft YaHei" charset="-122"/>
                <a:ea typeface="Microsoft YaHei" charset="-122"/>
                <a:cs typeface="Microsoft YaHei" charset="-122"/>
              </a:rPr>
              <a:t>Attention </a:t>
            </a:r>
            <a:r>
              <a:rPr kumimoji="1" lang="zh-CN" altLang="fr-FR" sz="2400" dirty="0">
                <a:solidFill>
                  <a:srgbClr val="09405E"/>
                </a:solidFill>
                <a:latin typeface="Microsoft YaHei" charset="-122"/>
                <a:ea typeface="Microsoft YaHei" charset="-122"/>
                <a:cs typeface="Microsoft YaHei" charset="-122"/>
              </a:rPr>
              <a:t>机制的 </a:t>
            </a:r>
            <a:r>
              <a:rPr kumimoji="1" lang="fr-FR" altLang="zh-CN" sz="2400" dirty="0">
                <a:solidFill>
                  <a:srgbClr val="09405E"/>
                </a:solidFill>
                <a:latin typeface="Microsoft YaHei" charset="-122"/>
                <a:ea typeface="Microsoft YaHei" charset="-122"/>
                <a:cs typeface="Microsoft YaHei" charset="-122"/>
              </a:rPr>
              <a:t>FM</a:t>
            </a:r>
          </a:p>
        </p:txBody>
      </p:sp>
      <p:sp>
        <p:nvSpPr>
          <p:cNvPr id="7" name="矩形 6"/>
          <p:cNvSpPr/>
          <p:nvPr/>
        </p:nvSpPr>
        <p:spPr>
          <a:xfrm>
            <a:off x="74257" y="5422493"/>
            <a:ext cx="7176120" cy="830997"/>
          </a:xfrm>
          <a:prstGeom prst="rect">
            <a:avLst/>
          </a:prstGeom>
        </p:spPr>
        <p:txBody>
          <a:bodyPr wrap="square">
            <a:spAutoFit/>
          </a:bodyPr>
          <a:lstStyle/>
          <a:p>
            <a:r>
              <a:rPr kumimoji="1" lang="zh-CN" altLang="en-US" sz="2400" dirty="0">
                <a:solidFill>
                  <a:srgbClr val="09405E"/>
                </a:solidFill>
                <a:latin typeface="Microsoft YaHei" charset="-122"/>
                <a:ea typeface="Microsoft YaHei" charset="-122"/>
                <a:cs typeface="Microsoft YaHei" charset="-122"/>
              </a:rPr>
              <a:t>每种特征交叉的重要性不一样</a:t>
            </a:r>
            <a:endParaRPr kumimoji="1" lang="en-US" altLang="zh-CN" sz="2400" dirty="0">
              <a:solidFill>
                <a:srgbClr val="09405E"/>
              </a:solidFill>
              <a:latin typeface="Microsoft YaHei" charset="-122"/>
              <a:ea typeface="Microsoft YaHei" charset="-122"/>
              <a:cs typeface="Microsoft YaHei" charset="-122"/>
            </a:endParaRPr>
          </a:p>
          <a:p>
            <a:r>
              <a:rPr kumimoji="1" lang="zh-CN" altLang="en-US" sz="2400" dirty="0">
                <a:solidFill>
                  <a:srgbClr val="09405E"/>
                </a:solidFill>
                <a:latin typeface="Microsoft YaHei" charset="-122"/>
                <a:ea typeface="Microsoft YaHei" charset="-122"/>
                <a:cs typeface="Microsoft YaHei" charset="-122"/>
              </a:rPr>
              <a:t>用一个</a:t>
            </a:r>
            <a:r>
              <a:rPr kumimoji="1" lang="en-US" altLang="zh-CN" sz="2400" dirty="0">
                <a:solidFill>
                  <a:srgbClr val="09405E"/>
                </a:solidFill>
                <a:latin typeface="Microsoft YaHei" charset="-122"/>
                <a:ea typeface="Microsoft YaHei" charset="-122"/>
                <a:cs typeface="Microsoft YaHei" charset="-122"/>
              </a:rPr>
              <a:t>Attention</a:t>
            </a:r>
            <a:r>
              <a:rPr kumimoji="1" lang="zh-CN" altLang="en-US" sz="2400" dirty="0">
                <a:solidFill>
                  <a:srgbClr val="09405E"/>
                </a:solidFill>
                <a:latin typeface="Microsoft YaHei" charset="-122"/>
                <a:ea typeface="Microsoft YaHei" charset="-122"/>
                <a:cs typeface="Microsoft YaHei" charset="-122"/>
              </a:rPr>
              <a:t>网络学习特征交叉的重要性</a:t>
            </a:r>
          </a:p>
        </p:txBody>
      </p:sp>
      <p:grpSp>
        <p:nvGrpSpPr>
          <p:cNvPr id="10" name="组 9"/>
          <p:cNvGrpSpPr/>
          <p:nvPr/>
        </p:nvGrpSpPr>
        <p:grpSpPr>
          <a:xfrm>
            <a:off x="240911" y="1247797"/>
            <a:ext cx="6093147" cy="3526229"/>
            <a:chOff x="14789" y="1101493"/>
            <a:chExt cx="8530643" cy="5104425"/>
          </a:xfrm>
        </p:grpSpPr>
        <p:grpSp>
          <p:nvGrpSpPr>
            <p:cNvPr id="11" name="组 10"/>
            <p:cNvGrpSpPr/>
            <p:nvPr/>
          </p:nvGrpSpPr>
          <p:grpSpPr>
            <a:xfrm>
              <a:off x="14789" y="4453743"/>
              <a:ext cx="8530643" cy="1752175"/>
              <a:chOff x="-513614" y="4457275"/>
              <a:chExt cx="10230664" cy="2123195"/>
            </a:xfrm>
          </p:grpSpPr>
          <p:sp>
            <p:nvSpPr>
              <p:cNvPr id="23" name="橢圓 19"/>
              <p:cNvSpPr/>
              <p:nvPr/>
            </p:nvSpPr>
            <p:spPr>
              <a:xfrm>
                <a:off x="3217580" y="5998711"/>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20"/>
              <p:cNvSpPr/>
              <p:nvPr/>
            </p:nvSpPr>
            <p:spPr>
              <a:xfrm>
                <a:off x="2463885" y="6004428"/>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6"/>
              <p:cNvSpPr/>
              <p:nvPr/>
            </p:nvSpPr>
            <p:spPr>
              <a:xfrm>
                <a:off x="2911607"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7"/>
              <p:cNvSpPr/>
              <p:nvPr/>
            </p:nvSpPr>
            <p:spPr>
              <a:xfrm>
                <a:off x="3687539" y="4524331"/>
                <a:ext cx="574158" cy="574158"/>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30"/>
              <p:cNvSpPr/>
              <p:nvPr/>
            </p:nvSpPr>
            <p:spPr>
              <a:xfrm>
                <a:off x="6000248"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31"/>
              <p:cNvSpPr/>
              <p:nvPr/>
            </p:nvSpPr>
            <p:spPr>
              <a:xfrm>
                <a:off x="5171617" y="4524331"/>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19"/>
              <p:cNvSpPr/>
              <p:nvPr/>
            </p:nvSpPr>
            <p:spPr>
              <a:xfrm>
                <a:off x="3918620" y="6004807"/>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0" name="橢圓 19"/>
              <p:cNvSpPr/>
              <p:nvPr/>
            </p:nvSpPr>
            <p:spPr>
              <a:xfrm>
                <a:off x="5619404" y="598651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1" name="橢圓 20"/>
              <p:cNvSpPr/>
              <p:nvPr/>
            </p:nvSpPr>
            <p:spPr>
              <a:xfrm>
                <a:off x="4902285" y="5992236"/>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橢圓 19"/>
              <p:cNvSpPr/>
              <p:nvPr/>
            </p:nvSpPr>
            <p:spPr>
              <a:xfrm>
                <a:off x="6320444" y="5992615"/>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3" name="直线箭头连接符 32"/>
              <p:cNvCxnSpPr/>
              <p:nvPr/>
            </p:nvCxnSpPr>
            <p:spPr bwMode="auto">
              <a:xfrm flipV="1">
                <a:off x="2787540" y="5098489"/>
                <a:ext cx="411146"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线箭头连接符 33"/>
              <p:cNvCxnSpPr/>
              <p:nvPr/>
            </p:nvCxnSpPr>
            <p:spPr bwMode="auto">
              <a:xfrm flipH="1" flipV="1">
                <a:off x="3198686" y="5098489"/>
                <a:ext cx="305973"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箭头连接符 34"/>
              <p:cNvCxnSpPr/>
              <p:nvPr/>
            </p:nvCxnSpPr>
            <p:spPr bwMode="auto">
              <a:xfrm flipH="1" flipV="1">
                <a:off x="3198686" y="5098489"/>
                <a:ext cx="1007013"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箭头连接符 35"/>
              <p:cNvCxnSpPr/>
              <p:nvPr/>
            </p:nvCxnSpPr>
            <p:spPr bwMode="auto">
              <a:xfrm flipV="1">
                <a:off x="2842404" y="5098489"/>
                <a:ext cx="1187078" cy="9059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箭头连接符 36"/>
              <p:cNvCxnSpPr/>
              <p:nvPr/>
            </p:nvCxnSpPr>
            <p:spPr bwMode="auto">
              <a:xfrm flipV="1">
                <a:off x="3504659" y="5098489"/>
                <a:ext cx="469959" cy="900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箭头连接符 37"/>
              <p:cNvCxnSpPr/>
              <p:nvPr/>
            </p:nvCxnSpPr>
            <p:spPr bwMode="auto">
              <a:xfrm flipH="1" flipV="1">
                <a:off x="3974618" y="5098489"/>
                <a:ext cx="231081" cy="906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箭头连接符 38"/>
              <p:cNvCxnSpPr/>
              <p:nvPr/>
            </p:nvCxnSpPr>
            <p:spPr bwMode="auto">
              <a:xfrm flipV="1">
                <a:off x="5189364" y="5098489"/>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线箭头连接符 39"/>
              <p:cNvCxnSpPr/>
              <p:nvPr/>
            </p:nvCxnSpPr>
            <p:spPr bwMode="auto">
              <a:xfrm flipV="1">
                <a:off x="5189364" y="5098489"/>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线箭头连接符 40"/>
              <p:cNvCxnSpPr/>
              <p:nvPr/>
            </p:nvCxnSpPr>
            <p:spPr bwMode="auto">
              <a:xfrm flipH="1" flipV="1">
                <a:off x="5458696" y="5098489"/>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线箭头连接符 41"/>
              <p:cNvCxnSpPr/>
              <p:nvPr/>
            </p:nvCxnSpPr>
            <p:spPr bwMode="auto">
              <a:xfrm flipV="1">
                <a:off x="5906483" y="5098489"/>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线箭头连接符 42"/>
              <p:cNvCxnSpPr/>
              <p:nvPr/>
            </p:nvCxnSpPr>
            <p:spPr bwMode="auto">
              <a:xfrm flipH="1" flipV="1">
                <a:off x="5458696" y="5098489"/>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线箭头连接符 43"/>
              <p:cNvCxnSpPr/>
              <p:nvPr/>
            </p:nvCxnSpPr>
            <p:spPr bwMode="auto">
              <a:xfrm flipH="1" flipV="1">
                <a:off x="6287327" y="5098489"/>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橢圓 30"/>
              <p:cNvSpPr/>
              <p:nvPr/>
            </p:nvSpPr>
            <p:spPr>
              <a:xfrm>
                <a:off x="8822696"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6" name="橢圓 31"/>
              <p:cNvSpPr/>
              <p:nvPr/>
            </p:nvSpPr>
            <p:spPr>
              <a:xfrm>
                <a:off x="7994065" y="4457275"/>
                <a:ext cx="574158" cy="574158"/>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7" name="橢圓 19"/>
              <p:cNvSpPr/>
              <p:nvPr/>
            </p:nvSpPr>
            <p:spPr>
              <a:xfrm>
                <a:off x="8441852" y="5919463"/>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橢圓 20"/>
              <p:cNvSpPr/>
              <p:nvPr/>
            </p:nvSpPr>
            <p:spPr>
              <a:xfrm>
                <a:off x="7724733" y="5925180"/>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橢圓 19"/>
              <p:cNvSpPr/>
              <p:nvPr/>
            </p:nvSpPr>
            <p:spPr>
              <a:xfrm>
                <a:off x="9142892" y="5925559"/>
                <a:ext cx="574158" cy="574158"/>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线箭头连接符 49"/>
              <p:cNvCxnSpPr/>
              <p:nvPr/>
            </p:nvCxnSpPr>
            <p:spPr bwMode="auto">
              <a:xfrm flipV="1">
                <a:off x="8011812" y="5031433"/>
                <a:ext cx="269332"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线箭头连接符 50"/>
              <p:cNvCxnSpPr/>
              <p:nvPr/>
            </p:nvCxnSpPr>
            <p:spPr bwMode="auto">
              <a:xfrm flipV="1">
                <a:off x="8011812" y="5031433"/>
                <a:ext cx="1097963" cy="893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线箭头连接符 51"/>
              <p:cNvCxnSpPr/>
              <p:nvPr/>
            </p:nvCxnSpPr>
            <p:spPr bwMode="auto">
              <a:xfrm flipH="1" flipV="1">
                <a:off x="8281144" y="5031433"/>
                <a:ext cx="447787"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线箭头连接符 52"/>
              <p:cNvCxnSpPr/>
              <p:nvPr/>
            </p:nvCxnSpPr>
            <p:spPr bwMode="auto">
              <a:xfrm flipV="1">
                <a:off x="8728931" y="5031433"/>
                <a:ext cx="380844" cy="888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线箭头连接符 53"/>
              <p:cNvCxnSpPr/>
              <p:nvPr/>
            </p:nvCxnSpPr>
            <p:spPr bwMode="auto">
              <a:xfrm flipH="1" flipV="1">
                <a:off x="8281144" y="5031433"/>
                <a:ext cx="1148827"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线箭头连接符 54"/>
              <p:cNvCxnSpPr/>
              <p:nvPr/>
            </p:nvCxnSpPr>
            <p:spPr bwMode="auto">
              <a:xfrm flipH="1" flipV="1">
                <a:off x="9109775" y="5031433"/>
                <a:ext cx="320196" cy="894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文本框 55"/>
              <p:cNvSpPr txBox="1"/>
              <p:nvPr/>
            </p:nvSpPr>
            <p:spPr>
              <a:xfrm>
                <a:off x="585215" y="4615772"/>
                <a:ext cx="2242569" cy="647837"/>
              </a:xfrm>
              <a:prstGeom prst="rect">
                <a:avLst/>
              </a:prstGeom>
              <a:noFill/>
            </p:spPr>
            <p:txBody>
              <a:bodyPr wrap="none" rtlCol="0">
                <a:spAutoFit/>
              </a:bodyPr>
              <a:lstStyle/>
              <a:p>
                <a:r>
                  <a:rPr kumimoji="1" lang="en-US" altLang="zh-CN" dirty="0">
                    <a:solidFill>
                      <a:srgbClr val="09405E"/>
                    </a:solidFill>
                    <a:latin typeface="Microsoft YaHei" charset="-122"/>
                    <a:ea typeface="Microsoft YaHei" charset="-122"/>
                    <a:cs typeface="Microsoft YaHei" charset="-122"/>
                  </a:rPr>
                  <a:t>Dense</a:t>
                </a:r>
                <a:r>
                  <a:rPr kumimoji="1" lang="zh-CN" altLang="en-US" dirty="0">
                    <a:solidFill>
                      <a:srgbClr val="09405E"/>
                    </a:solidFill>
                    <a:latin typeface="Microsoft YaHei" charset="-122"/>
                    <a:ea typeface="Microsoft YaHei" charset="-122"/>
                    <a:cs typeface="Microsoft YaHei" charset="-122"/>
                  </a:rPr>
                  <a:t>层：</a:t>
                </a:r>
              </a:p>
            </p:txBody>
          </p:sp>
          <p:sp>
            <p:nvSpPr>
              <p:cNvPr id="57" name="文本框 56"/>
              <p:cNvSpPr txBox="1"/>
              <p:nvPr/>
            </p:nvSpPr>
            <p:spPr>
              <a:xfrm>
                <a:off x="-513614" y="5932633"/>
                <a:ext cx="3268037" cy="647837"/>
              </a:xfrm>
              <a:prstGeom prst="rect">
                <a:avLst/>
              </a:prstGeom>
              <a:noFill/>
            </p:spPr>
            <p:txBody>
              <a:bodyPr wrap="none" rtlCol="0">
                <a:spAutoFit/>
              </a:bodyPr>
              <a:lstStyle/>
              <a:p>
                <a:r>
                  <a:rPr kumimoji="1" lang="en-US" altLang="zh-CN" dirty="0" err="1" smtClean="0">
                    <a:solidFill>
                      <a:srgbClr val="09405E"/>
                    </a:solidFill>
                    <a:latin typeface="Microsoft YaHei" charset="-122"/>
                    <a:ea typeface="Microsoft YaHei" charset="-122"/>
                    <a:cs typeface="Microsoft YaHei" charset="-122"/>
                  </a:rPr>
                  <a:t>Onehot</a:t>
                </a:r>
                <a:r>
                  <a:rPr kumimoji="1" lang="zh-CN" altLang="en-US" dirty="0" smtClean="0">
                    <a:solidFill>
                      <a:srgbClr val="09405E"/>
                    </a:solidFill>
                    <a:latin typeface="Microsoft YaHei" charset="-122"/>
                    <a:ea typeface="Microsoft YaHei" charset="-122"/>
                    <a:cs typeface="Microsoft YaHei" charset="-122"/>
                  </a:rPr>
                  <a:t>输入层：</a:t>
                </a:r>
                <a:endParaRPr kumimoji="1" lang="zh-CN" altLang="en-US" dirty="0">
                  <a:solidFill>
                    <a:srgbClr val="09405E"/>
                  </a:solidFill>
                  <a:latin typeface="Microsoft YaHei" charset="-122"/>
                  <a:ea typeface="Microsoft YaHei" charset="-122"/>
                  <a:cs typeface="Microsoft YaHei" charset="-122"/>
                </a:endParaRPr>
              </a:p>
            </p:txBody>
          </p:sp>
          <p:sp>
            <p:nvSpPr>
              <p:cNvPr id="58" name="文本框 57"/>
              <p:cNvSpPr txBox="1"/>
              <p:nvPr/>
            </p:nvSpPr>
            <p:spPr>
              <a:xfrm>
                <a:off x="7137450" y="5932603"/>
                <a:ext cx="576523" cy="647837"/>
              </a:xfrm>
              <a:prstGeom prst="rect">
                <a:avLst/>
              </a:prstGeom>
              <a:noFill/>
            </p:spPr>
            <p:txBody>
              <a:bodyPr wrap="none" rtlCol="0">
                <a:spAutoFit/>
              </a:bodyPr>
              <a:lstStyle/>
              <a:p>
                <a:r>
                  <a:rPr kumimoji="1" lang="mr-IN" altLang="zh-CN" smtClean="0"/>
                  <a:t>…</a:t>
                </a:r>
                <a:endParaRPr kumimoji="1" lang="zh-CN" altLang="en-US" dirty="0"/>
              </a:p>
            </p:txBody>
          </p:sp>
          <p:sp>
            <p:nvSpPr>
              <p:cNvPr id="59" name="文本框 58"/>
              <p:cNvSpPr txBox="1"/>
              <p:nvPr/>
            </p:nvSpPr>
            <p:spPr>
              <a:xfrm>
                <a:off x="7143547" y="4530524"/>
                <a:ext cx="576523" cy="647837"/>
              </a:xfrm>
              <a:prstGeom prst="rect">
                <a:avLst/>
              </a:prstGeom>
              <a:noFill/>
            </p:spPr>
            <p:txBody>
              <a:bodyPr wrap="none" rtlCol="0">
                <a:spAutoFit/>
              </a:bodyPr>
              <a:lstStyle/>
              <a:p>
                <a:r>
                  <a:rPr kumimoji="1" lang="mr-IN" altLang="zh-CN" smtClean="0"/>
                  <a:t>…</a:t>
                </a:r>
                <a:endParaRPr kumimoji="1" lang="zh-CN" altLang="en-US" dirty="0"/>
              </a:p>
            </p:txBody>
          </p:sp>
        </p:grpSp>
        <p:sp>
          <p:nvSpPr>
            <p:cNvPr id="12" name="矩形 11"/>
            <p:cNvSpPr/>
            <p:nvPr/>
          </p:nvSpPr>
          <p:spPr bwMode="auto">
            <a:xfrm>
              <a:off x="2718262" y="2706978"/>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3" name="矩形 12"/>
            <p:cNvSpPr/>
            <p:nvPr/>
          </p:nvSpPr>
          <p:spPr bwMode="auto">
            <a:xfrm>
              <a:off x="2718262" y="1925786"/>
              <a:ext cx="5694908" cy="511134"/>
            </a:xfrm>
            <a:prstGeom prst="rect">
              <a:avLst/>
            </a:prstGeom>
            <a:solidFill>
              <a:schemeClr val="accent1">
                <a:lumMod val="60000"/>
                <a:lumOff val="4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4" name="矩形 13"/>
            <p:cNvSpPr/>
            <p:nvPr/>
          </p:nvSpPr>
          <p:spPr bwMode="auto">
            <a:xfrm>
              <a:off x="2676446" y="1101493"/>
              <a:ext cx="5694908" cy="511134"/>
            </a:xfrm>
            <a:prstGeom prst="rect">
              <a:avLst/>
            </a:prstGeom>
            <a:solidFill>
              <a:schemeClr val="accent2">
                <a:lumMod val="20000"/>
                <a:lumOff val="8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5" name="文本框 14"/>
            <p:cNvSpPr txBox="1"/>
            <p:nvPr/>
          </p:nvSpPr>
          <p:spPr>
            <a:xfrm>
              <a:off x="903971" y="2818002"/>
              <a:ext cx="1551238" cy="534630"/>
            </a:xfrm>
            <a:prstGeom prst="rect">
              <a:avLst/>
            </a:prstGeom>
            <a:noFill/>
          </p:spPr>
          <p:txBody>
            <a:bodyPr wrap="none" rtlCol="0">
              <a:spAutoFit/>
            </a:bodyPr>
            <a:lstStyle/>
            <a:p>
              <a:r>
                <a:rPr kumimoji="1" lang="zh-CN" altLang="en-US" smtClean="0">
                  <a:solidFill>
                    <a:srgbClr val="09405E"/>
                  </a:solidFill>
                  <a:latin typeface="Microsoft YaHei" charset="-122"/>
                  <a:ea typeface="Microsoft YaHei" charset="-122"/>
                  <a:cs typeface="Microsoft YaHei" charset="-122"/>
                </a:rPr>
                <a:t>隐含层：</a:t>
              </a:r>
              <a:endParaRPr kumimoji="1" lang="zh-CN" altLang="en-US" dirty="0">
                <a:solidFill>
                  <a:srgbClr val="09405E"/>
                </a:solidFill>
                <a:latin typeface="Microsoft YaHei" charset="-122"/>
                <a:ea typeface="Microsoft YaHei" charset="-122"/>
                <a:cs typeface="Microsoft YaHei" charset="-122"/>
              </a:endParaRPr>
            </a:p>
          </p:txBody>
        </p:sp>
        <p:sp>
          <p:nvSpPr>
            <p:cNvPr id="16" name="文本框 15"/>
            <p:cNvSpPr txBox="1"/>
            <p:nvPr/>
          </p:nvSpPr>
          <p:spPr>
            <a:xfrm>
              <a:off x="903971" y="2036810"/>
              <a:ext cx="1551238" cy="534630"/>
            </a:xfrm>
            <a:prstGeom prst="rect">
              <a:avLst/>
            </a:prstGeom>
            <a:noFill/>
          </p:spPr>
          <p:txBody>
            <a:bodyPr wrap="none" rtlCol="0">
              <a:spAutoFit/>
            </a:bodyPr>
            <a:lstStyle/>
            <a:p>
              <a:r>
                <a:rPr kumimoji="1" lang="zh-CN" altLang="en-US" dirty="0" smtClean="0">
                  <a:solidFill>
                    <a:srgbClr val="09405E"/>
                  </a:solidFill>
                  <a:latin typeface="Microsoft YaHei" charset="-122"/>
                  <a:ea typeface="Microsoft YaHei" charset="-122"/>
                  <a:cs typeface="Microsoft YaHei" charset="-122"/>
                </a:rPr>
                <a:t>隐含层：</a:t>
              </a:r>
              <a:endParaRPr kumimoji="1" lang="zh-CN" altLang="en-US" dirty="0">
                <a:solidFill>
                  <a:srgbClr val="09405E"/>
                </a:solidFill>
                <a:latin typeface="Microsoft YaHei" charset="-122"/>
                <a:ea typeface="Microsoft YaHei" charset="-122"/>
                <a:cs typeface="Microsoft YaHei" charset="-122"/>
              </a:endParaRPr>
            </a:p>
          </p:txBody>
        </p:sp>
        <p:sp>
          <p:nvSpPr>
            <p:cNvPr id="17" name="文本框 16"/>
            <p:cNvSpPr txBox="1"/>
            <p:nvPr/>
          </p:nvSpPr>
          <p:spPr>
            <a:xfrm>
              <a:off x="903971" y="1129105"/>
              <a:ext cx="1551238" cy="534630"/>
            </a:xfrm>
            <a:prstGeom prst="rect">
              <a:avLst/>
            </a:prstGeom>
            <a:noFill/>
          </p:spPr>
          <p:txBody>
            <a:bodyPr wrap="none" rtlCol="0">
              <a:spAutoFit/>
            </a:bodyPr>
            <a:lstStyle/>
            <a:p>
              <a:r>
                <a:rPr kumimoji="1" lang="zh-CN" altLang="en-US" dirty="0" smtClean="0">
                  <a:solidFill>
                    <a:srgbClr val="09405E"/>
                  </a:solidFill>
                  <a:latin typeface="Microsoft YaHei" charset="-122"/>
                  <a:ea typeface="Microsoft YaHei" charset="-122"/>
                  <a:cs typeface="Microsoft YaHei" charset="-122"/>
                </a:rPr>
                <a:t>输出层：</a:t>
              </a:r>
              <a:endParaRPr kumimoji="1" lang="zh-CN" altLang="en-US" dirty="0">
                <a:solidFill>
                  <a:srgbClr val="09405E"/>
                </a:solidFill>
                <a:latin typeface="Microsoft YaHei" charset="-122"/>
                <a:ea typeface="Microsoft YaHei" charset="-122"/>
                <a:cs typeface="Microsoft YaHei" charset="-122"/>
              </a:endParaRPr>
            </a:p>
          </p:txBody>
        </p:sp>
        <p:sp>
          <p:nvSpPr>
            <p:cNvPr id="18" name="上箭头 17"/>
            <p:cNvSpPr/>
            <p:nvPr/>
          </p:nvSpPr>
          <p:spPr bwMode="auto">
            <a:xfrm>
              <a:off x="5256705" y="4205500"/>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19" name="上箭头 18"/>
            <p:cNvSpPr/>
            <p:nvPr/>
          </p:nvSpPr>
          <p:spPr bwMode="auto">
            <a:xfrm>
              <a:off x="5227540" y="2401248"/>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20" name="上箭头 19"/>
            <p:cNvSpPr/>
            <p:nvPr/>
          </p:nvSpPr>
          <p:spPr bwMode="auto">
            <a:xfrm>
              <a:off x="5227540" y="1596576"/>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sp>
          <p:nvSpPr>
            <p:cNvPr id="21" name="文本框 20"/>
            <p:cNvSpPr txBox="1"/>
            <p:nvPr/>
          </p:nvSpPr>
          <p:spPr>
            <a:xfrm>
              <a:off x="2718262" y="3530305"/>
              <a:ext cx="5653092" cy="534630"/>
            </a:xfrm>
            <a:prstGeom prst="rect">
              <a:avLst/>
            </a:prstGeom>
            <a:solidFill>
              <a:srgbClr val="C00000"/>
            </a:solidFill>
          </p:spPr>
          <p:txBody>
            <a:bodyPr wrap="square" rtlCol="0">
              <a:spAutoFit/>
            </a:bodyPr>
            <a:lstStyle/>
            <a:p>
              <a:pPr algn="ctr"/>
              <a:r>
                <a:rPr kumimoji="1" lang="en-US" altLang="zh-CN" dirty="0" smtClean="0">
                  <a:solidFill>
                    <a:schemeClr val="bg1"/>
                  </a:solidFill>
                  <a:latin typeface="Microsoft YaHei" charset="-122"/>
                  <a:ea typeface="Microsoft YaHei" charset="-122"/>
                  <a:cs typeface="Microsoft YaHei" charset="-122"/>
                </a:rPr>
                <a:t>FM</a:t>
              </a:r>
              <a:r>
                <a:rPr kumimoji="1" lang="zh-CN" altLang="en-US" dirty="0" smtClean="0">
                  <a:solidFill>
                    <a:schemeClr val="bg1"/>
                  </a:solidFill>
                  <a:latin typeface="Microsoft YaHei" charset="-122"/>
                  <a:ea typeface="Microsoft YaHei" charset="-122"/>
                  <a:cs typeface="Microsoft YaHei" charset="-122"/>
                </a:rPr>
                <a:t> </a:t>
              </a:r>
              <a:r>
                <a:rPr kumimoji="1" lang="en-US" altLang="zh-CN" dirty="0" smtClean="0">
                  <a:solidFill>
                    <a:schemeClr val="bg1"/>
                  </a:solidFill>
                  <a:latin typeface="Microsoft YaHei" charset="-122"/>
                  <a:ea typeface="Microsoft YaHei" charset="-122"/>
                  <a:cs typeface="Microsoft YaHei" charset="-122"/>
                </a:rPr>
                <a:t>Function</a:t>
              </a:r>
            </a:p>
          </p:txBody>
        </p:sp>
        <p:sp>
          <p:nvSpPr>
            <p:cNvPr id="22" name="上箭头 21"/>
            <p:cNvSpPr/>
            <p:nvPr/>
          </p:nvSpPr>
          <p:spPr bwMode="auto">
            <a:xfrm>
              <a:off x="5226225" y="3205756"/>
              <a:ext cx="105372" cy="284819"/>
            </a:xfrm>
            <a:prstGeom prst="upArrow">
              <a:avLst/>
            </a:prstGeom>
            <a:noFill/>
            <a:ln w="19050" cap="flat" cmpd="sng" algn="ctr">
              <a:solidFill>
                <a:srgbClr val="09405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dirty="0">
                <a:latin typeface="Times New Roman" pitchFamily="18" charset="0"/>
                <a:cs typeface="Times New Roman" pitchFamily="18" charset="0"/>
              </a:endParaRPr>
            </a:p>
          </p:txBody>
        </p:sp>
      </p:grpSp>
    </p:spTree>
    <p:extLst>
      <p:ext uri="{BB962C8B-B14F-4D97-AF65-F5344CB8AC3E}">
        <p14:creationId xmlns:p14="http://schemas.microsoft.com/office/powerpoint/2010/main" val="516085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lstStyle/>
          <a:p>
            <a:r>
              <a:rPr kumimoji="1" lang="en-US" altLang="zh-CN" dirty="0" err="1" smtClean="0"/>
              <a:t>DeepGBM</a:t>
            </a:r>
            <a:endParaRPr kumimoji="1" lang="zh-CN" altLang="en-US" dirty="0"/>
          </a:p>
        </p:txBody>
      </p:sp>
      <p:sp>
        <p:nvSpPr>
          <p:cNvPr id="6" name="矩形 5"/>
          <p:cNvSpPr/>
          <p:nvPr/>
        </p:nvSpPr>
        <p:spPr>
          <a:xfrm>
            <a:off x="372264" y="6185778"/>
            <a:ext cx="10369151" cy="369332"/>
          </a:xfrm>
          <a:prstGeom prst="rect">
            <a:avLst/>
          </a:prstGeom>
        </p:spPr>
        <p:txBody>
          <a:bodyPr wrap="square">
            <a:spAutoFit/>
          </a:bodyPr>
          <a:lstStyle/>
          <a:p>
            <a:r>
              <a:rPr lang="en-US" altLang="zh-CN" dirty="0">
                <a:solidFill>
                  <a:srgbClr val="428BCA"/>
                </a:solidFill>
                <a:latin typeface="Helvetica Neue" charset="0"/>
                <a:hlinkClick r:id="rId3"/>
              </a:rPr>
              <a:t>DeepGBM: A Deep Learning Framework Distilled by GBDT for Online Prediction Tasks</a:t>
            </a:r>
            <a:endParaRPr lang="zh-CN" altLang="en-US" dirty="0"/>
          </a:p>
        </p:txBody>
      </p:sp>
      <p:pic>
        <p:nvPicPr>
          <p:cNvPr id="8194" name="Picture 2" descr="40?wx_fm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664" y="1296840"/>
            <a:ext cx="5962754" cy="379018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437" y="2076593"/>
            <a:ext cx="3421129" cy="461665"/>
          </a:xfrm>
          <a:prstGeom prst="rect">
            <a:avLst/>
          </a:prstGeom>
        </p:spPr>
        <p:txBody>
          <a:bodyPr wrap="none">
            <a:spAutoFit/>
          </a:bodyPr>
          <a:lstStyle/>
          <a:p>
            <a:r>
              <a:rPr kumimoji="1" lang="zh-CN" altLang="en-US" sz="2400" dirty="0">
                <a:solidFill>
                  <a:srgbClr val="09405E"/>
                </a:solidFill>
                <a:latin typeface="Microsoft YaHei" charset="-122"/>
                <a:ea typeface="Microsoft YaHei" charset="-122"/>
                <a:cs typeface="Microsoft YaHei" charset="-122"/>
              </a:rPr>
              <a:t>面向类别特征的 </a:t>
            </a:r>
            <a:r>
              <a:rPr kumimoji="1" lang="en-US" altLang="zh-CN" sz="2400" dirty="0" err="1">
                <a:solidFill>
                  <a:srgbClr val="09405E"/>
                </a:solidFill>
                <a:latin typeface="Microsoft YaHei" charset="-122"/>
                <a:ea typeface="Microsoft YaHei" charset="-122"/>
                <a:cs typeface="Microsoft YaHei" charset="-122"/>
              </a:rPr>
              <a:t>CatNN</a:t>
            </a:r>
            <a:endParaRPr kumimoji="1" lang="zh-CN" altLang="en-US" sz="2400" dirty="0">
              <a:solidFill>
                <a:srgbClr val="09405E"/>
              </a:solidFill>
              <a:latin typeface="Microsoft YaHei" charset="-122"/>
              <a:ea typeface="Microsoft YaHei" charset="-122"/>
              <a:cs typeface="Microsoft YaHei" charset="-122"/>
            </a:endParaRPr>
          </a:p>
        </p:txBody>
      </p:sp>
      <p:sp>
        <p:nvSpPr>
          <p:cNvPr id="9" name="矩形 8"/>
          <p:cNvSpPr/>
          <p:nvPr/>
        </p:nvSpPr>
        <p:spPr>
          <a:xfrm>
            <a:off x="8377320" y="2076593"/>
            <a:ext cx="3928961" cy="461665"/>
          </a:xfrm>
          <a:prstGeom prst="rect">
            <a:avLst/>
          </a:prstGeom>
        </p:spPr>
        <p:txBody>
          <a:bodyPr wrap="none">
            <a:spAutoFit/>
          </a:bodyPr>
          <a:lstStyle/>
          <a:p>
            <a:r>
              <a:rPr kumimoji="1" lang="zh-CN" altLang="en-US" sz="2400" dirty="0">
                <a:solidFill>
                  <a:srgbClr val="09405E"/>
                </a:solidFill>
                <a:latin typeface="Microsoft YaHei" charset="-122"/>
                <a:ea typeface="Microsoft YaHei" charset="-122"/>
                <a:cs typeface="Microsoft YaHei" charset="-122"/>
              </a:rPr>
              <a:t>面向数值特征的 </a:t>
            </a:r>
            <a:r>
              <a:rPr kumimoji="1" lang="en-US" altLang="zh-CN" sz="2400" dirty="0">
                <a:solidFill>
                  <a:srgbClr val="09405E"/>
                </a:solidFill>
                <a:latin typeface="Microsoft YaHei" charset="-122"/>
                <a:ea typeface="Microsoft YaHei" charset="-122"/>
                <a:cs typeface="Microsoft YaHei" charset="-122"/>
              </a:rPr>
              <a:t>GBDT2NN</a:t>
            </a:r>
            <a:endParaRPr kumimoji="1"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27973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dirty="0"/>
          </a:p>
        </p:txBody>
      </p:sp>
      <p:sp>
        <p:nvSpPr>
          <p:cNvPr id="2" name="标题 1"/>
          <p:cNvSpPr>
            <a:spLocks noGrp="1"/>
          </p:cNvSpPr>
          <p:nvPr>
            <p:ph type="title"/>
          </p:nvPr>
        </p:nvSpPr>
        <p:spPr/>
        <p:txBody>
          <a:bodyPr/>
          <a:lstStyle/>
          <a:p>
            <a:r>
              <a:rPr kumimoji="1" lang="en-US" altLang="zh-CN" dirty="0" err="1" smtClean="0"/>
              <a:t>DeepGBM</a:t>
            </a:r>
            <a:endParaRPr kumimoji="1" lang="zh-CN" altLang="en-US" dirty="0"/>
          </a:p>
        </p:txBody>
      </p:sp>
      <p:sp>
        <p:nvSpPr>
          <p:cNvPr id="6" name="矩形 5"/>
          <p:cNvSpPr/>
          <p:nvPr/>
        </p:nvSpPr>
        <p:spPr>
          <a:xfrm>
            <a:off x="438123" y="6330708"/>
            <a:ext cx="10369151" cy="369332"/>
          </a:xfrm>
          <a:prstGeom prst="rect">
            <a:avLst/>
          </a:prstGeom>
        </p:spPr>
        <p:txBody>
          <a:bodyPr wrap="square">
            <a:spAutoFit/>
          </a:bodyPr>
          <a:lstStyle/>
          <a:p>
            <a:r>
              <a:rPr lang="en-US" altLang="zh-CN" dirty="0">
                <a:solidFill>
                  <a:srgbClr val="428BCA"/>
                </a:solidFill>
                <a:latin typeface="Helvetica Neue" charset="0"/>
                <a:hlinkClick r:id="rId3"/>
              </a:rPr>
              <a:t>DeepGBM: A Deep Learning Framework Distilled by GBDT for Online Prediction Tasks</a:t>
            </a:r>
            <a:endParaRPr lang="zh-CN" altLang="en-US" dirty="0"/>
          </a:p>
        </p:txBody>
      </p:sp>
      <p:pic>
        <p:nvPicPr>
          <p:cNvPr id="9218" name="Picture 2" descr="40?wx_fm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116" y="832757"/>
            <a:ext cx="5629758" cy="533642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802874" y="977687"/>
            <a:ext cx="3803185" cy="1569660"/>
          </a:xfrm>
          <a:prstGeom prst="rect">
            <a:avLst/>
          </a:prstGeom>
        </p:spPr>
        <p:txBody>
          <a:bodyPr wrap="square">
            <a:spAutoFit/>
          </a:bodyPr>
          <a:lstStyle/>
          <a:p>
            <a:r>
              <a:rPr kumimoji="1" lang="zh-CN" altLang="en-US" sz="2400" dirty="0">
                <a:solidFill>
                  <a:srgbClr val="09405E"/>
                </a:solidFill>
                <a:latin typeface="Microsoft YaHei" charset="-122"/>
                <a:ea typeface="Microsoft YaHei" charset="-122"/>
                <a:cs typeface="Microsoft YaHei" charset="-122"/>
                <a:sym typeface="Calibri" panose="020F0502020204030204"/>
              </a:rPr>
              <a:t>基于 </a:t>
            </a:r>
            <a:r>
              <a:rPr kumimoji="1" lang="en-US" altLang="zh-CN" sz="2400" dirty="0">
                <a:solidFill>
                  <a:srgbClr val="09405E"/>
                </a:solidFill>
                <a:latin typeface="Microsoft YaHei" charset="-122"/>
                <a:ea typeface="Microsoft YaHei" charset="-122"/>
                <a:cs typeface="Microsoft YaHei" charset="-122"/>
                <a:sym typeface="Calibri" panose="020F0502020204030204"/>
              </a:rPr>
              <a:t>GBDT </a:t>
            </a:r>
            <a:r>
              <a:rPr kumimoji="1" lang="zh-CN" altLang="en-US" sz="2400" dirty="0">
                <a:solidFill>
                  <a:srgbClr val="09405E"/>
                </a:solidFill>
                <a:latin typeface="Microsoft YaHei" charset="-122"/>
                <a:ea typeface="Microsoft YaHei" charset="-122"/>
                <a:cs typeface="Microsoft YaHei" charset="-122"/>
                <a:sym typeface="Calibri" panose="020F0502020204030204"/>
              </a:rPr>
              <a:t>进行知识蒸馏构造了一个 </a:t>
            </a:r>
            <a:r>
              <a:rPr kumimoji="1" lang="en-US" altLang="zh-CN" sz="2400" dirty="0">
                <a:solidFill>
                  <a:srgbClr val="09405E"/>
                </a:solidFill>
                <a:latin typeface="Microsoft YaHei" charset="-122"/>
                <a:ea typeface="Microsoft YaHei" charset="-122"/>
                <a:cs typeface="Microsoft YaHei" charset="-122"/>
                <a:sym typeface="Calibri" panose="020F0502020204030204"/>
              </a:rPr>
              <a:t>NN </a:t>
            </a:r>
            <a:r>
              <a:rPr kumimoji="1" lang="zh-CN" altLang="en-US" sz="2400" dirty="0">
                <a:solidFill>
                  <a:srgbClr val="09405E"/>
                </a:solidFill>
                <a:latin typeface="Microsoft YaHei" charset="-122"/>
                <a:ea typeface="Microsoft YaHei" charset="-122"/>
                <a:cs typeface="Microsoft YaHei" charset="-122"/>
                <a:sym typeface="Calibri" panose="020F0502020204030204"/>
              </a:rPr>
              <a:t>模块，</a:t>
            </a:r>
            <a:endParaRPr kumimoji="1" lang="en-US" altLang="zh-CN" sz="2400" dirty="0">
              <a:solidFill>
                <a:srgbClr val="09405E"/>
              </a:solidFill>
              <a:latin typeface="Microsoft YaHei" charset="-122"/>
              <a:ea typeface="Microsoft YaHei" charset="-122"/>
              <a:cs typeface="Microsoft YaHei" charset="-122"/>
              <a:sym typeface="Calibri" panose="020F0502020204030204"/>
            </a:endParaRPr>
          </a:p>
          <a:p>
            <a:r>
              <a:rPr kumimoji="1" lang="zh-CN" altLang="en-US" sz="2400" dirty="0">
                <a:solidFill>
                  <a:srgbClr val="09405E"/>
                </a:solidFill>
                <a:latin typeface="Microsoft YaHei" charset="-122"/>
                <a:ea typeface="Microsoft YaHei" charset="-122"/>
                <a:cs typeface="Microsoft YaHei" charset="-122"/>
                <a:sym typeface="Calibri" panose="020F0502020204030204"/>
              </a:rPr>
              <a:t>可以有效地处理类别特征并可以在线更新</a:t>
            </a:r>
            <a:endParaRPr kumimoji="1"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3003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特征交叉很重要，特征交叉与</a:t>
            </a:r>
            <a:r>
              <a:rPr kumimoji="1" lang="en-US" altLang="zh-CN" dirty="0" smtClean="0"/>
              <a:t>DNN</a:t>
            </a:r>
            <a:r>
              <a:rPr kumimoji="1" lang="zh-CN" altLang="en-US" dirty="0" smtClean="0"/>
              <a:t>可并联</a:t>
            </a:r>
            <a:r>
              <a:rPr kumimoji="1" lang="en-US" altLang="zh-CN" dirty="0" smtClean="0"/>
              <a:t>/</a:t>
            </a:r>
            <a:r>
              <a:rPr kumimoji="1" lang="zh-CN" altLang="en-US" dirty="0" smtClean="0"/>
              <a:t>串联</a:t>
            </a:r>
            <a:endParaRPr kumimoji="1" lang="en-US" altLang="zh-CN" dirty="0" smtClean="0"/>
          </a:p>
          <a:p>
            <a:endParaRPr kumimoji="1" lang="zh-CN" altLang="en-US" dirty="0"/>
          </a:p>
        </p:txBody>
      </p:sp>
      <p:sp>
        <p:nvSpPr>
          <p:cNvPr id="3" name="标题 2"/>
          <p:cNvSpPr>
            <a:spLocks noGrp="1"/>
          </p:cNvSpPr>
          <p:nvPr>
            <p:ph type="title"/>
          </p:nvPr>
        </p:nvSpPr>
        <p:spPr/>
        <p:txBody>
          <a:bodyPr/>
          <a:lstStyle/>
          <a:p>
            <a:r>
              <a:rPr kumimoji="1" lang="zh-CN" altLang="en-US" dirty="0" smtClean="0"/>
              <a:t>小结</a:t>
            </a:r>
            <a:endParaRPr kumimoji="1" lang="zh-CN" altLang="en-US" dirty="0"/>
          </a:p>
        </p:txBody>
      </p:sp>
    </p:spTree>
    <p:extLst>
      <p:ext uri="{BB962C8B-B14F-4D97-AF65-F5344CB8AC3E}">
        <p14:creationId xmlns:p14="http://schemas.microsoft.com/office/powerpoint/2010/main" val="580083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037507" cy="5237271"/>
              </a:xfrm>
            </p:spPr>
            <p:txBody>
              <a:bodyPr>
                <a:noAutofit/>
              </a:bodyPr>
              <a:lstStyle/>
              <a:p>
                <a:pPr>
                  <a:lnSpc>
                    <a:spcPct val="130000"/>
                  </a:lnSpc>
                  <a:spcBef>
                    <a:spcPts val="0"/>
                  </a:spcBef>
                  <a:buClr>
                    <a:srgbClr val="09405E"/>
                  </a:buClr>
                  <a:buFont typeface="Wingdings" charset="2"/>
                  <a:buChar char="n"/>
                </a:pPr>
                <a:r>
                  <a:rPr lang="zh-CN" altLang="en-US" dirty="0" smtClean="0">
                    <a:solidFill>
                      <a:srgbClr val="09405E"/>
                    </a:solidFill>
                    <a:latin typeface="Microsoft YaHei" charset="-122"/>
                    <a:ea typeface="Microsoft YaHei" charset="-122"/>
                    <a:cs typeface="Microsoft YaHei" charset="-122"/>
                  </a:rPr>
                  <a:t>推荐</a:t>
                </a:r>
                <a:r>
                  <a:rPr lang="zh-CN" altLang="en-US" dirty="0">
                    <a:solidFill>
                      <a:srgbClr val="09405E"/>
                    </a:solidFill>
                    <a:latin typeface="Microsoft YaHei" charset="-122"/>
                    <a:ea typeface="Microsoft YaHei" charset="-122"/>
                    <a:cs typeface="Microsoft YaHei" charset="-122"/>
                  </a:rPr>
                  <a:t>系统可视为一个函数</a:t>
                </a:r>
                <a:r>
                  <a:rPr lang="en-US" altLang="zh-CN" dirty="0">
                    <a:solidFill>
                      <a:srgbClr val="09405E"/>
                    </a:solidFill>
                    <a:latin typeface="Microsoft YaHei" charset="-122"/>
                    <a:ea typeface="Microsoft YaHei" charset="-122"/>
                    <a:cs typeface="Microsoft YaHei" charset="-122"/>
                  </a:rPr>
                  <a:t> </a:t>
                </a:r>
                <a14:m>
                  <m:oMath xmlns:m="http://schemas.openxmlformats.org/officeDocument/2006/math">
                    <m:r>
                      <a:rPr lang="en-US" altLang="zh-CN" dirty="0">
                        <a:solidFill>
                          <a:srgbClr val="09405E"/>
                        </a:solidFill>
                        <a:latin typeface="Cambria Math" charset="0"/>
                        <a:ea typeface="Microsoft YaHei" charset="-122"/>
                        <a:cs typeface="Microsoft YaHei" charset="-122"/>
                      </a:rPr>
                      <m:t>𝑓</m:t>
                    </m:r>
                    <m:r>
                      <a:rPr lang="en-US" altLang="zh-CN" dirty="0">
                        <a:solidFill>
                          <a:srgbClr val="09405E"/>
                        </a:solidFill>
                        <a:latin typeface="Cambria Math" charset="0"/>
                        <a:ea typeface="Microsoft YaHei" charset="-122"/>
                        <a:cs typeface="Microsoft YaHei" charset="-122"/>
                      </a:rPr>
                      <m:t>: </m:t>
                    </m:r>
                    <m:r>
                      <a:rPr lang="en-US" altLang="zh-CN" dirty="0">
                        <a:solidFill>
                          <a:srgbClr val="09405E"/>
                        </a:solidFill>
                        <a:latin typeface="Cambria Math" charset="0"/>
                        <a:ea typeface="Microsoft YaHei" charset="-122"/>
                        <a:cs typeface="Microsoft YaHei" charset="-122"/>
                      </a:rPr>
                      <m:t>𝑈</m:t>
                    </m:r>
                    <m:r>
                      <a:rPr lang="en-US" altLang="zh-CN" dirty="0">
                        <a:solidFill>
                          <a:srgbClr val="09405E"/>
                        </a:solidFill>
                        <a:latin typeface="Cambria Math" charset="0"/>
                        <a:ea typeface="Microsoft YaHei" charset="-122"/>
                        <a:cs typeface="Microsoft YaHei" charset="-122"/>
                      </a:rPr>
                      <m:t>×</m:t>
                    </m:r>
                    <m:r>
                      <a:rPr lang="en-US" altLang="zh-CN" b="0" i="1" dirty="0" smtClean="0">
                        <a:solidFill>
                          <a:srgbClr val="09405E"/>
                        </a:solidFill>
                        <a:latin typeface="Cambria Math" charset="0"/>
                        <a:ea typeface="Microsoft YaHei" charset="-122"/>
                        <a:cs typeface="Microsoft YaHei" charset="-122"/>
                      </a:rPr>
                      <m:t>𝐼</m:t>
                    </m:r>
                    <m:r>
                      <a:rPr lang="is-IS" altLang="zh-CN" i="1" dirty="0" smtClean="0">
                        <a:solidFill>
                          <a:srgbClr val="09405E"/>
                        </a:solidFill>
                        <a:latin typeface="Cambria Math" charset="0"/>
                        <a:ea typeface="Cambria Math" charset="0"/>
                        <a:cs typeface="Cambria Math" charset="0"/>
                      </a:rPr>
                      <m:t>→</m:t>
                    </m:r>
                    <m:r>
                      <a:rPr lang="en-US" altLang="zh-CN" dirty="0">
                        <a:solidFill>
                          <a:srgbClr val="09405E"/>
                        </a:solidFill>
                        <a:latin typeface="Cambria Math" charset="0"/>
                        <a:ea typeface="Microsoft YaHei" charset="-122"/>
                        <a:cs typeface="Microsoft YaHei" charset="-122"/>
                      </a:rPr>
                      <m:t>𝑅</m:t>
                    </m:r>
                  </m:oMath>
                </a14:m>
                <a:endParaRPr lang="en-US" altLang="zh-CN" dirty="0">
                  <a:solidFill>
                    <a:srgbClr val="09405E"/>
                  </a:solidFill>
                  <a:latin typeface="Microsoft YaHei" charset="-122"/>
                  <a:ea typeface="Microsoft YaHei" charset="-122"/>
                  <a:cs typeface="Microsoft YaHei" charset="-122"/>
                </a:endParaRPr>
              </a:p>
              <a:p>
                <a:pPr>
                  <a:lnSpc>
                    <a:spcPct val="130000"/>
                  </a:lnSpc>
                  <a:spcBef>
                    <a:spcPts val="0"/>
                  </a:spcBef>
                  <a:buClr>
                    <a:srgbClr val="09405E"/>
                  </a:buClr>
                  <a:buFont typeface="Wingdings" charset="2"/>
                  <a:buChar char="n"/>
                </a:pPr>
                <a:endParaRPr lang="en-US" altLang="zh-CN" sz="1800" dirty="0" smtClean="0">
                  <a:solidFill>
                    <a:srgbClr val="09405E"/>
                  </a:solidFill>
                  <a:latin typeface="Microsoft YaHei" charset="-122"/>
                  <a:ea typeface="Microsoft YaHei" charset="-122"/>
                  <a:cs typeface="Microsoft YaHei" charset="-122"/>
                </a:endParaRPr>
              </a:p>
              <a:p>
                <a:pPr>
                  <a:lnSpc>
                    <a:spcPct val="130000"/>
                  </a:lnSpc>
                  <a:spcBef>
                    <a:spcPts val="0"/>
                  </a:spcBef>
                  <a:buClr>
                    <a:srgbClr val="09405E"/>
                  </a:buClr>
                  <a:buFont typeface="Wingdings" charset="2"/>
                  <a:buChar char="n"/>
                </a:pPr>
                <a:r>
                  <a:rPr lang="zh-CN" altLang="en-US" dirty="0" smtClean="0">
                    <a:solidFill>
                      <a:srgbClr val="09405E"/>
                    </a:solidFill>
                    <a:latin typeface="Microsoft YaHei" charset="-122"/>
                    <a:ea typeface="Microsoft YaHei" charset="-122"/>
                    <a:cs typeface="Microsoft YaHei" charset="-122"/>
                  </a:rPr>
                  <a:t>输入</a:t>
                </a:r>
                <a:r>
                  <a:rPr lang="zh-CN" altLang="en-US" dirty="0">
                    <a:solidFill>
                      <a:srgbClr val="09405E"/>
                    </a:solidFill>
                    <a:latin typeface="Microsoft YaHei" charset="-122"/>
                    <a:ea typeface="Microsoft YaHei" charset="-122"/>
                    <a:cs typeface="Microsoft YaHei" charset="-122"/>
                  </a:rPr>
                  <a:t>：</a:t>
                </a:r>
                <a:endParaRPr lang="en-US" altLang="zh-CN" dirty="0">
                  <a:solidFill>
                    <a:srgbClr val="09405E"/>
                  </a:solidFill>
                  <a:latin typeface="Microsoft YaHei" charset="-122"/>
                  <a:ea typeface="Microsoft YaHei" charset="-122"/>
                  <a:cs typeface="Microsoft YaHei" charset="-122"/>
                </a:endParaRPr>
              </a:p>
              <a:p>
                <a:pPr marL="800100" lvl="1" indent="-342900">
                  <a:lnSpc>
                    <a:spcPct val="130000"/>
                  </a:lnSpc>
                  <a:spcBef>
                    <a:spcPts val="0"/>
                  </a:spcBef>
                  <a:buClr>
                    <a:srgbClr val="09405E"/>
                  </a:buClr>
                  <a:buFont typeface="Wingdings" charset="2"/>
                  <a:buChar char="n"/>
                </a:pPr>
                <a:r>
                  <a:rPr lang="zh-CN" altLang="en-US" dirty="0">
                    <a:solidFill>
                      <a:srgbClr val="09405E"/>
                    </a:solidFill>
                    <a:latin typeface="Microsoft YaHei" charset="-122"/>
                    <a:ea typeface="Microsoft YaHei" charset="-122"/>
                    <a:cs typeface="Microsoft YaHei" charset="-122"/>
                  </a:rPr>
                  <a:t>用户（</a:t>
                </a:r>
                <a:r>
                  <a:rPr lang="en-US" altLang="zh-CN" dirty="0">
                    <a:solidFill>
                      <a:srgbClr val="09405E"/>
                    </a:solidFill>
                    <a:latin typeface="Microsoft YaHei" charset="-122"/>
                    <a:ea typeface="Microsoft YaHei" charset="-122"/>
                    <a:cs typeface="Microsoft YaHei" charset="-122"/>
                  </a:rPr>
                  <a:t>User</a:t>
                </a:r>
                <a:r>
                  <a:rPr lang="zh-CN" altLang="en-US" dirty="0" smtClean="0">
                    <a:solidFill>
                      <a:srgbClr val="09405E"/>
                    </a:solidFill>
                    <a:latin typeface="Microsoft YaHei" charset="-122"/>
                    <a:ea typeface="Microsoft YaHei" charset="-122"/>
                    <a:cs typeface="Microsoft YaHei" charset="-122"/>
                  </a:rPr>
                  <a:t>）属性</a:t>
                </a:r>
                <a14:m>
                  <m:oMath xmlns:m="http://schemas.openxmlformats.org/officeDocument/2006/math">
                    <m:r>
                      <a:rPr lang="en-US" altLang="zh-CN" i="1" dirty="0">
                        <a:solidFill>
                          <a:srgbClr val="09405E"/>
                        </a:solidFill>
                        <a:latin typeface="Cambria Math" charset="0"/>
                        <a:ea typeface="Microsoft YaHei" charset="-122"/>
                        <a:cs typeface="Microsoft YaHei" charset="-122"/>
                      </a:rPr>
                      <m:t>𝑈</m:t>
                    </m:r>
                    <m:r>
                      <a:rPr lang="en-US" altLang="zh-CN" i="1" dirty="0">
                        <a:solidFill>
                          <a:srgbClr val="09405E"/>
                        </a:solidFill>
                        <a:latin typeface="Cambria Math" charset="0"/>
                        <a:ea typeface="Microsoft YaHei" charset="-122"/>
                        <a:cs typeface="Microsoft YaHei" charset="-122"/>
                      </a:rPr>
                      <m:t> </m:t>
                    </m:r>
                  </m:oMath>
                </a14:m>
                <a:r>
                  <a:rPr lang="zh-CN" altLang="en-US" dirty="0" smtClean="0">
                    <a:solidFill>
                      <a:srgbClr val="09405E"/>
                    </a:solidFill>
                    <a:latin typeface="Microsoft YaHei" charset="-122"/>
                    <a:ea typeface="Microsoft YaHei" charset="-122"/>
                    <a:cs typeface="Microsoft YaHei" charset="-122"/>
                  </a:rPr>
                  <a:t>：兴趣、场景上下文</a:t>
                </a:r>
                <a:endParaRPr lang="en-US" altLang="zh-CN" dirty="0">
                  <a:solidFill>
                    <a:srgbClr val="09405E"/>
                  </a:solidFill>
                  <a:latin typeface="Microsoft YaHei" charset="-122"/>
                  <a:ea typeface="Microsoft YaHei" charset="-122"/>
                  <a:cs typeface="Microsoft YaHei" charset="-122"/>
                </a:endParaRPr>
              </a:p>
              <a:p>
                <a:pPr marL="800100" lvl="1" indent="-342900">
                  <a:lnSpc>
                    <a:spcPct val="130000"/>
                  </a:lnSpc>
                  <a:spcBef>
                    <a:spcPts val="0"/>
                  </a:spcBef>
                  <a:buClr>
                    <a:srgbClr val="09405E"/>
                  </a:buClr>
                  <a:buFont typeface="Wingdings" charset="2"/>
                  <a:buChar char="n"/>
                </a:pPr>
                <a:r>
                  <a:rPr lang="zh-CN" altLang="en-US" dirty="0">
                    <a:solidFill>
                      <a:srgbClr val="09405E"/>
                    </a:solidFill>
                    <a:latin typeface="Microsoft YaHei" charset="-122"/>
                    <a:ea typeface="Microsoft YaHei" charset="-122"/>
                    <a:cs typeface="Microsoft YaHei" charset="-122"/>
                  </a:rPr>
                  <a:t>物品（</a:t>
                </a:r>
                <a:r>
                  <a:rPr lang="en-US" altLang="zh-CN" dirty="0">
                    <a:solidFill>
                      <a:srgbClr val="09405E"/>
                    </a:solidFill>
                    <a:latin typeface="Microsoft YaHei" charset="-122"/>
                    <a:ea typeface="Microsoft YaHei" charset="-122"/>
                    <a:cs typeface="Microsoft YaHei" charset="-122"/>
                  </a:rPr>
                  <a:t> Items</a:t>
                </a:r>
                <a:r>
                  <a:rPr lang="zh-CN" altLang="en-US" dirty="0" smtClean="0">
                    <a:solidFill>
                      <a:srgbClr val="09405E"/>
                    </a:solidFill>
                    <a:latin typeface="Microsoft YaHei" charset="-122"/>
                    <a:ea typeface="Microsoft YaHei" charset="-122"/>
                    <a:cs typeface="Microsoft YaHei" charset="-122"/>
                  </a:rPr>
                  <a:t>）属性</a:t>
                </a:r>
                <a14:m>
                  <m:oMath xmlns:m="http://schemas.openxmlformats.org/officeDocument/2006/math">
                    <m:r>
                      <a:rPr lang="en-US" altLang="zh-CN" i="1" dirty="0" smtClean="0">
                        <a:solidFill>
                          <a:srgbClr val="09405E"/>
                        </a:solidFill>
                        <a:latin typeface="Cambria Math" charset="0"/>
                        <a:ea typeface="Microsoft YaHei" charset="-122"/>
                        <a:cs typeface="Microsoft YaHei" charset="-122"/>
                      </a:rPr>
                      <m:t>𝐼</m:t>
                    </m:r>
                  </m:oMath>
                </a14:m>
                <a:r>
                  <a:rPr lang="zh-CN" altLang="en-US" dirty="0" smtClean="0">
                    <a:solidFill>
                      <a:srgbClr val="09405E"/>
                    </a:solidFill>
                    <a:latin typeface="Microsoft YaHei" charset="-122"/>
                    <a:ea typeface="Microsoft YaHei" charset="-122"/>
                    <a:cs typeface="Microsoft YaHei" charset="-122"/>
                  </a:rPr>
                  <a:t>：</a:t>
                </a:r>
                <a:r>
                  <a:rPr lang="en-US" altLang="zh-CN" dirty="0" smtClean="0">
                    <a:solidFill>
                      <a:srgbClr val="09405E"/>
                    </a:solidFill>
                    <a:latin typeface="Microsoft YaHei" charset="-122"/>
                    <a:ea typeface="Microsoft YaHei" charset="-122"/>
                    <a:cs typeface="Microsoft YaHei" charset="-122"/>
                  </a:rPr>
                  <a:t> </a:t>
                </a:r>
                <a:r>
                  <a:rPr lang="zh-CN" altLang="en-US" dirty="0" smtClean="0">
                    <a:solidFill>
                      <a:srgbClr val="09405E"/>
                    </a:solidFill>
                    <a:latin typeface="Microsoft YaHei" charset="-122"/>
                    <a:ea typeface="Microsoft YaHei" charset="-122"/>
                    <a:cs typeface="Microsoft YaHei" charset="-122"/>
                  </a:rPr>
                  <a:t>物品类别、位置、属性</a:t>
                </a:r>
                <a:r>
                  <a:rPr lang="mr-IN" altLang="zh-CN" dirty="0" smtClean="0">
                    <a:solidFill>
                      <a:srgbClr val="09405E"/>
                    </a:solidFill>
                    <a:latin typeface="Microsoft YaHei" charset="-122"/>
                    <a:ea typeface="Microsoft YaHei" charset="-122"/>
                    <a:cs typeface="Microsoft YaHei" charset="-122"/>
                  </a:rPr>
                  <a:t>…</a:t>
                </a:r>
                <a:endParaRPr lang="en-US" altLang="zh-CN" dirty="0" smtClean="0">
                  <a:solidFill>
                    <a:srgbClr val="09405E"/>
                  </a:solidFill>
                  <a:latin typeface="Microsoft YaHei" charset="-122"/>
                  <a:ea typeface="Microsoft YaHei" charset="-122"/>
                  <a:cs typeface="Microsoft YaHei" charset="-122"/>
                </a:endParaRPr>
              </a:p>
              <a:p>
                <a:pPr marL="800100" lvl="1" indent="-342900">
                  <a:lnSpc>
                    <a:spcPct val="130000"/>
                  </a:lnSpc>
                  <a:spcBef>
                    <a:spcPts val="0"/>
                  </a:spcBef>
                  <a:buClr>
                    <a:srgbClr val="09405E"/>
                  </a:buClr>
                  <a:buFont typeface="Wingdings" charset="2"/>
                  <a:buChar char="n"/>
                </a:pPr>
                <a:r>
                  <a:rPr lang="zh-CN" altLang="en-US" dirty="0" smtClean="0">
                    <a:solidFill>
                      <a:srgbClr val="09405E"/>
                    </a:solidFill>
                    <a:latin typeface="Microsoft YaHei" charset="-122"/>
                    <a:ea typeface="Microsoft YaHei" charset="-122"/>
                    <a:cs typeface="Microsoft YaHei" charset="-122"/>
                  </a:rPr>
                  <a:t>人与人之间关系数据（可选）：用户之间的社交关系</a:t>
                </a:r>
                <a:endParaRPr lang="en-US" altLang="zh-CN" dirty="0">
                  <a:solidFill>
                    <a:srgbClr val="09405E"/>
                  </a:solidFill>
                  <a:latin typeface="Microsoft YaHei" charset="-122"/>
                  <a:ea typeface="Microsoft YaHei" charset="-122"/>
                  <a:cs typeface="Microsoft YaHei" charset="-122"/>
                </a:endParaRPr>
              </a:p>
              <a:p>
                <a:pPr marL="800100" lvl="1" indent="-342900">
                  <a:lnSpc>
                    <a:spcPct val="130000"/>
                  </a:lnSpc>
                  <a:spcBef>
                    <a:spcPts val="0"/>
                  </a:spcBef>
                  <a:buClr>
                    <a:srgbClr val="09405E"/>
                  </a:buClr>
                  <a:buFont typeface="Wingdings" charset="2"/>
                  <a:buChar char="n"/>
                </a:pPr>
                <a:r>
                  <a:rPr lang="zh-CN" altLang="en-US" dirty="0" smtClean="0">
                    <a:solidFill>
                      <a:srgbClr val="09405E"/>
                    </a:solidFill>
                    <a:latin typeface="Microsoft YaHei" charset="-122"/>
                    <a:ea typeface="Microsoft YaHei" charset="-122"/>
                    <a:cs typeface="Microsoft YaHei" charset="-122"/>
                  </a:rPr>
                  <a:t>人与物品之间的关系数据</a:t>
                </a:r>
                <a14:m>
                  <m:oMath xmlns:m="http://schemas.openxmlformats.org/officeDocument/2006/math">
                    <m:r>
                      <a:rPr lang="en-US" altLang="zh-CN" i="1" dirty="0" smtClean="0">
                        <a:solidFill>
                          <a:srgbClr val="09405E"/>
                        </a:solidFill>
                        <a:latin typeface="Cambria Math" charset="0"/>
                        <a:ea typeface="Microsoft YaHei" charset="-122"/>
                        <a:cs typeface="Microsoft YaHei" charset="-122"/>
                      </a:rPr>
                      <m:t>𝑅</m:t>
                    </m:r>
                  </m:oMath>
                </a14:m>
                <a:r>
                  <a:rPr lang="zh-CN" altLang="en-US" dirty="0" smtClean="0">
                    <a:solidFill>
                      <a:srgbClr val="09405E"/>
                    </a:solidFill>
                    <a:latin typeface="Microsoft YaHei" charset="-122"/>
                    <a:ea typeface="Microsoft YaHei" charset="-122"/>
                    <a:cs typeface="Microsoft YaHei" charset="-122"/>
                  </a:rPr>
                  <a:t>：用户发生的动作或行为：打分、曝光、浏览</a:t>
                </a:r>
                <a:r>
                  <a:rPr lang="zh-CN" altLang="en-US" dirty="0">
                    <a:solidFill>
                      <a:srgbClr val="09405E"/>
                    </a:solidFill>
                    <a:latin typeface="Microsoft YaHei" charset="-122"/>
                    <a:ea typeface="Microsoft YaHei" charset="-122"/>
                    <a:cs typeface="Microsoft YaHei" charset="-122"/>
                  </a:rPr>
                  <a:t>、点击</a:t>
                </a:r>
                <a:r>
                  <a:rPr lang="zh-CN" altLang="en-US" dirty="0" smtClean="0">
                    <a:solidFill>
                      <a:srgbClr val="09405E"/>
                    </a:solidFill>
                    <a:latin typeface="Microsoft YaHei" charset="-122"/>
                    <a:ea typeface="Microsoft YaHei" charset="-122"/>
                    <a:cs typeface="Microsoft YaHei" charset="-122"/>
                  </a:rPr>
                  <a:t>、收藏、购买</a:t>
                </a:r>
                <a:r>
                  <a:rPr lang="mr-IN" altLang="zh-CN" dirty="0" smtClean="0">
                    <a:solidFill>
                      <a:srgbClr val="09405E"/>
                    </a:solidFill>
                    <a:latin typeface="Microsoft YaHei" charset="-122"/>
                    <a:ea typeface="Microsoft YaHei" charset="-122"/>
                    <a:cs typeface="Microsoft YaHei" charset="-122"/>
                  </a:rPr>
                  <a:t>…</a:t>
                </a:r>
                <a:endParaRPr lang="en-US" altLang="zh-CN" dirty="0" smtClean="0">
                  <a:solidFill>
                    <a:srgbClr val="09405E"/>
                  </a:solidFill>
                  <a:latin typeface="Microsoft YaHei" charset="-122"/>
                  <a:ea typeface="Microsoft YaHei" charset="-122"/>
                  <a:cs typeface="Microsoft YaHei" charset="-122"/>
                </a:endParaRPr>
              </a:p>
              <a:p>
                <a:pPr>
                  <a:lnSpc>
                    <a:spcPct val="130000"/>
                  </a:lnSpc>
                  <a:spcBef>
                    <a:spcPts val="0"/>
                  </a:spcBef>
                  <a:buClr>
                    <a:srgbClr val="09405E"/>
                  </a:buClr>
                  <a:buFont typeface="Wingdings" charset="2"/>
                  <a:buChar char="n"/>
                </a:pPr>
                <a:r>
                  <a:rPr lang="zh-CN" altLang="en-US" dirty="0" smtClean="0">
                    <a:solidFill>
                      <a:srgbClr val="09405E"/>
                    </a:solidFill>
                    <a:latin typeface="Microsoft YaHei" charset="-122"/>
                    <a:ea typeface="Microsoft YaHei" charset="-122"/>
                    <a:cs typeface="Microsoft YaHei" charset="-122"/>
                  </a:rPr>
                  <a:t>计算：用户和新物品之间的相关</a:t>
                </a:r>
                <a:r>
                  <a:rPr lang="zh-CN" altLang="en-US" dirty="0">
                    <a:solidFill>
                      <a:srgbClr val="09405E"/>
                    </a:solidFill>
                    <a:latin typeface="Microsoft YaHei" charset="-122"/>
                    <a:ea typeface="Microsoft YaHei" charset="-122"/>
                    <a:cs typeface="Microsoft YaHei" charset="-122"/>
                  </a:rPr>
                  <a:t>分数</a:t>
                </a:r>
                <a:r>
                  <a:rPr lang="zh-CN" altLang="en-US" dirty="0" smtClean="0">
                    <a:solidFill>
                      <a:srgbClr val="09405E"/>
                    </a:solidFill>
                    <a:latin typeface="Microsoft YaHei" charset="-122"/>
                    <a:ea typeface="Microsoft YaHei" charset="-122"/>
                    <a:cs typeface="Microsoft YaHei" charset="-122"/>
                  </a:rPr>
                  <a:t>，排序</a:t>
                </a:r>
                <a:endParaRPr lang="en-US" altLang="zh-CN" dirty="0">
                  <a:solidFill>
                    <a:srgbClr val="09405E"/>
                  </a:solidFill>
                  <a:latin typeface="Microsoft YaHei" charset="-122"/>
                  <a:ea typeface="Microsoft YaHei" charset="-122"/>
                  <a:cs typeface="Microsoft YaHei" charset="-122"/>
                </a:endParaRPr>
              </a:p>
              <a:p>
                <a:pPr>
                  <a:lnSpc>
                    <a:spcPct val="130000"/>
                  </a:lnSpc>
                  <a:spcBef>
                    <a:spcPts val="0"/>
                  </a:spcBef>
                  <a:buClr>
                    <a:srgbClr val="09405E"/>
                  </a:buClr>
                  <a:buFont typeface="Wingdings" charset="2"/>
                  <a:buChar char="n"/>
                </a:pPr>
                <a:endParaRPr lang="en-US" altLang="zh-CN" sz="1800" dirty="0" smtClean="0">
                  <a:solidFill>
                    <a:srgbClr val="09405E"/>
                  </a:solidFill>
                  <a:latin typeface="Microsoft YaHei" charset="-122"/>
                  <a:ea typeface="Microsoft YaHei" charset="-122"/>
                  <a:cs typeface="Microsoft YaHei" charset="-122"/>
                </a:endParaRPr>
              </a:p>
              <a:p>
                <a:pPr>
                  <a:lnSpc>
                    <a:spcPct val="130000"/>
                  </a:lnSpc>
                  <a:spcBef>
                    <a:spcPts val="0"/>
                  </a:spcBef>
                  <a:buClr>
                    <a:srgbClr val="09405E"/>
                  </a:buClr>
                  <a:buFont typeface="Wingdings" charset="2"/>
                  <a:buChar char="n"/>
                </a:pPr>
                <a:r>
                  <a:rPr lang="zh-CN" altLang="en-US" dirty="0" smtClean="0">
                    <a:solidFill>
                      <a:srgbClr val="09405E"/>
                    </a:solidFill>
                    <a:latin typeface="Microsoft YaHei" charset="-122"/>
                    <a:ea typeface="Microsoft YaHei" charset="-122"/>
                    <a:cs typeface="Microsoft YaHei" charset="-122"/>
                  </a:rPr>
                  <a:t>输出：推荐的物品</a:t>
                </a:r>
                <a:endParaRPr lang="en-US" altLang="zh-CN" dirty="0">
                  <a:solidFill>
                    <a:srgbClr val="09405E"/>
                  </a:solidFill>
                  <a:latin typeface="Microsoft YaHei" charset="-122"/>
                  <a:ea typeface="Microsoft YaHei" charset="-122"/>
                  <a:cs typeface="Microsoft YaHei"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037507" cy="5237271"/>
              </a:xfrm>
              <a:blipFill rotWithShape="0">
                <a:blip r:embed="rId3"/>
                <a:stretch>
                  <a:fillRect l="-939" b="-535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dirty="0"/>
              <a:t>推荐系统定义</a:t>
            </a:r>
            <a:endParaRPr kumimoji="1" lang="zh-CN" altLang="en-US" dirty="0"/>
          </a:p>
        </p:txBody>
      </p:sp>
    </p:spTree>
    <p:extLst>
      <p:ext uri="{BB962C8B-B14F-4D97-AF65-F5344CB8AC3E}">
        <p14:creationId xmlns:p14="http://schemas.microsoft.com/office/powerpoint/2010/main" val="1899212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kumimoji="1" lang="zh-CN" altLang="en-US" dirty="0" smtClean="0"/>
              <a:t>推荐系统的一般框架</a:t>
            </a:r>
            <a:endParaRPr kumimoji="1" lang="zh-CN" altLang="en-US" dirty="0"/>
          </a:p>
        </p:txBody>
      </p:sp>
      <p:pic>
        <p:nvPicPr>
          <p:cNvPr id="4" name="图片 3"/>
          <p:cNvPicPr>
            <a:picLocks noChangeAspect="1"/>
          </p:cNvPicPr>
          <p:nvPr/>
        </p:nvPicPr>
        <p:blipFill>
          <a:blip r:embed="rId2"/>
          <a:stretch>
            <a:fillRect/>
          </a:stretch>
        </p:blipFill>
        <p:spPr>
          <a:xfrm>
            <a:off x="746126" y="1147763"/>
            <a:ext cx="10359618" cy="5237271"/>
          </a:xfrm>
          <a:prstGeom prst="rect">
            <a:avLst/>
          </a:prstGeom>
        </p:spPr>
      </p:pic>
    </p:spTree>
    <p:extLst>
      <p:ext uri="{BB962C8B-B14F-4D97-AF65-F5344CB8AC3E}">
        <p14:creationId xmlns:p14="http://schemas.microsoft.com/office/powerpoint/2010/main" val="1175060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58958" y="1056323"/>
            <a:ext cx="11074083" cy="5237271"/>
          </a:xfrm>
        </p:spPr>
        <p:txBody>
          <a:bodyPr/>
          <a:lstStyle/>
          <a:p>
            <a:r>
              <a:rPr kumimoji="1" lang="zh-CN" altLang="en-US" dirty="0" smtClean="0"/>
              <a:t>协同过滤推荐模型</a:t>
            </a:r>
            <a:endParaRPr lang="en-US" altLang="zh-CN" dirty="0" smtClean="0"/>
          </a:p>
          <a:p>
            <a:pPr marL="800100" lvl="1" indent="-342900">
              <a:lnSpc>
                <a:spcPct val="130000"/>
              </a:lnSpc>
              <a:spcBef>
                <a:spcPts val="0"/>
              </a:spcBef>
              <a:buClr>
                <a:srgbClr val="09405E"/>
              </a:buClr>
              <a:buFont typeface="Wingdings" charset="2"/>
              <a:buChar char="n"/>
            </a:pPr>
            <a:r>
              <a:rPr lang="zh-CN" altLang="en-US" dirty="0" smtClean="0"/>
              <a:t>矩阵</a:t>
            </a:r>
            <a:r>
              <a:rPr lang="zh-CN" altLang="en-US" dirty="0"/>
              <a:t>分解：</a:t>
            </a:r>
            <a:r>
              <a:rPr lang="en-US" altLang="zh-CN" dirty="0"/>
              <a:t>SVD</a:t>
            </a:r>
            <a:r>
              <a:rPr lang="zh-CN" altLang="en-US" dirty="0"/>
              <a:t>、</a:t>
            </a:r>
            <a:r>
              <a:rPr lang="en-US" altLang="zh-CN" dirty="0"/>
              <a:t>SVD++</a:t>
            </a:r>
          </a:p>
          <a:p>
            <a:pPr marL="800100" lvl="1" indent="-342900">
              <a:lnSpc>
                <a:spcPct val="130000"/>
              </a:lnSpc>
              <a:spcBef>
                <a:spcPts val="0"/>
              </a:spcBef>
              <a:buClr>
                <a:srgbClr val="09405E"/>
              </a:buClr>
              <a:buFont typeface="Wingdings" charset="2"/>
              <a:buChar char="n"/>
            </a:pPr>
            <a:r>
              <a:rPr lang="zh-CN" altLang="en-US" dirty="0" smtClean="0"/>
              <a:t>自编码器：</a:t>
            </a:r>
            <a:endParaRPr lang="en-US" altLang="zh-CN" dirty="0" smtClean="0"/>
          </a:p>
          <a:p>
            <a:pPr marL="800100" lvl="1" indent="-342900">
              <a:lnSpc>
                <a:spcPct val="130000"/>
              </a:lnSpc>
              <a:spcBef>
                <a:spcPts val="0"/>
              </a:spcBef>
              <a:buClr>
                <a:srgbClr val="09405E"/>
              </a:buClr>
              <a:buFont typeface="Wingdings" charset="2"/>
              <a:buChar char="n"/>
            </a:pPr>
            <a:r>
              <a:rPr lang="zh-CN" altLang="en-US" dirty="0"/>
              <a:t>神经协同</a:t>
            </a:r>
            <a:r>
              <a:rPr lang="zh-CN" altLang="en-US" dirty="0" smtClean="0"/>
              <a:t>过滤：</a:t>
            </a:r>
            <a:r>
              <a:rPr lang="en-US" altLang="zh-CN" dirty="0"/>
              <a:t> Deep Matrix </a:t>
            </a:r>
            <a:r>
              <a:rPr lang="en-US" altLang="zh-CN" dirty="0" smtClean="0"/>
              <a:t>Factorization</a:t>
            </a:r>
          </a:p>
          <a:p>
            <a:pPr marL="800100" lvl="1" indent="-342900">
              <a:lnSpc>
                <a:spcPct val="130000"/>
              </a:lnSpc>
              <a:spcBef>
                <a:spcPts val="0"/>
              </a:spcBef>
              <a:buClr>
                <a:srgbClr val="09405E"/>
              </a:buClr>
              <a:buFont typeface="Wingdings" charset="2"/>
              <a:buChar char="n"/>
            </a:pPr>
            <a:r>
              <a:rPr lang="zh-CN" altLang="en-US" dirty="0" smtClean="0"/>
              <a:t>基于序列的协同过滤</a:t>
            </a:r>
            <a:endParaRPr lang="en-US" altLang="zh-CN" dirty="0"/>
          </a:p>
          <a:p>
            <a:pPr lvl="1"/>
            <a:endParaRPr kumimoji="1" lang="en-US" altLang="zh-CN" dirty="0"/>
          </a:p>
          <a:p>
            <a:r>
              <a:rPr kumimoji="1" lang="zh-CN" altLang="en-US" dirty="0" smtClean="0"/>
              <a:t>基于内容的推荐模型</a:t>
            </a:r>
            <a:endParaRPr kumimoji="1" lang="zh-CN" altLang="en-US" dirty="0"/>
          </a:p>
        </p:txBody>
      </p:sp>
      <p:sp>
        <p:nvSpPr>
          <p:cNvPr id="3" name="标题 2"/>
          <p:cNvSpPr>
            <a:spLocks noGrp="1"/>
          </p:cNvSpPr>
          <p:nvPr>
            <p:ph type="title"/>
          </p:nvPr>
        </p:nvSpPr>
        <p:spPr/>
        <p:txBody>
          <a:bodyPr/>
          <a:lstStyle/>
          <a:p>
            <a:r>
              <a:rPr kumimoji="1" lang="zh-CN" altLang="en-US" dirty="0" smtClean="0"/>
              <a:t>大纲</a:t>
            </a:r>
            <a:endParaRPr kumimoji="1" lang="zh-CN" altLang="en-US" dirty="0"/>
          </a:p>
        </p:txBody>
      </p:sp>
    </p:spTree>
    <p:extLst>
      <p:ext uri="{BB962C8B-B14F-4D97-AF65-F5344CB8AC3E}">
        <p14:creationId xmlns:p14="http://schemas.microsoft.com/office/powerpoint/2010/main" val="1851341416"/>
      </p:ext>
    </p:extLst>
  </p:cSld>
  <p:clrMapOvr>
    <a:masterClrMapping/>
  </p:clrMapOvr>
  <p:timing>
    <p:tnLst>
      <p:par>
        <p:cTn id="1" dur="indefinite" restart="never" nodeType="tmRoot"/>
      </p:par>
    </p:tn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ex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21951</TotalTime>
  <Pages>0</Pages>
  <Words>3779</Words>
  <Characters>0</Characters>
  <Application>Microsoft Macintosh PowerPoint</Application>
  <DocSecurity>0</DocSecurity>
  <PresentationFormat>宽屏</PresentationFormat>
  <Lines>0</Lines>
  <Paragraphs>630</Paragraphs>
  <Slides>65</Slides>
  <Notes>46</Notes>
  <HiddenSlides>0</HiddenSlides>
  <MMClips>0</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1</vt:i4>
      </vt:variant>
      <vt:variant>
        <vt:lpstr>幻灯片标题</vt:lpstr>
      </vt:variant>
      <vt:variant>
        <vt:i4>65</vt:i4>
      </vt:variant>
    </vt:vector>
  </HeadingPairs>
  <TitlesOfParts>
    <vt:vector size="85" baseType="lpstr">
      <vt:lpstr>Calibri</vt:lpstr>
      <vt:lpstr>Calibri Light</vt:lpstr>
      <vt:lpstr>Cambria Math</vt:lpstr>
      <vt:lpstr>Helvetica</vt:lpstr>
      <vt:lpstr>Helvetica Neue</vt:lpstr>
      <vt:lpstr>Lato</vt:lpstr>
      <vt:lpstr>Mangal</vt:lpstr>
      <vt:lpstr>Microsoft YaHei</vt:lpstr>
      <vt:lpstr>SimHei</vt:lpstr>
      <vt:lpstr>Times New Roman</vt:lpstr>
      <vt:lpstr>Wingdings</vt:lpstr>
      <vt:lpstr>等线</vt:lpstr>
      <vt:lpstr>宋体</vt:lpstr>
      <vt:lpstr>微软雅黑</vt:lpstr>
      <vt:lpstr>小米兰亭</vt:lpstr>
      <vt:lpstr>Arial</vt:lpstr>
      <vt:lpstr>3_Office 主题</vt:lpstr>
      <vt:lpstr>1_Office 主题</vt:lpstr>
      <vt:lpstr>Office 主题</vt:lpstr>
      <vt:lpstr>Equation</vt:lpstr>
      <vt:lpstr>PowerPoint 演示文稿</vt:lpstr>
      <vt:lpstr>PowerPoint 演示文稿</vt:lpstr>
      <vt:lpstr>推荐系统出现的背景 </vt:lpstr>
      <vt:lpstr>Amazon的推荐系统</vt:lpstr>
      <vt:lpstr>推荐系统 </vt:lpstr>
      <vt:lpstr>推荐系统</vt:lpstr>
      <vt:lpstr>推荐系统定义</vt:lpstr>
      <vt:lpstr>推荐系统的一般框架</vt:lpstr>
      <vt:lpstr>大纲</vt:lpstr>
      <vt:lpstr>协同过滤</vt:lpstr>
      <vt:lpstr>矩阵分解</vt:lpstr>
      <vt:lpstr>矩阵分解优化求解</vt:lpstr>
      <vt:lpstr>AutoRec: Autoencoders Meet Collaborative Filtering</vt:lpstr>
      <vt:lpstr>Collaborative Denoising Auto-Encoders </vt:lpstr>
      <vt:lpstr>Neural Collaborative Filtering</vt:lpstr>
      <vt:lpstr>插入：embedding编码</vt:lpstr>
      <vt:lpstr>插入：embedding编码</vt:lpstr>
      <vt:lpstr>Neural Collaborative Filtering（cont.）</vt:lpstr>
      <vt:lpstr>Neural Collaborative Filtering（cont.）</vt:lpstr>
      <vt:lpstr>Prod2Vec using Word Embedding </vt:lpstr>
      <vt:lpstr>Prod2Vec using Word Embedding </vt:lpstr>
      <vt:lpstr>Deep Matrix Factorization </vt:lpstr>
      <vt:lpstr>Caser：Convolutional Sequence Embedding Recommendation Model</vt:lpstr>
      <vt:lpstr>Behavior Sequence Transformer</vt:lpstr>
      <vt:lpstr>推荐系统的一般框架</vt:lpstr>
      <vt:lpstr>基于特征的推荐模型</vt:lpstr>
      <vt:lpstr>推荐系统的挑战</vt:lpstr>
      <vt:lpstr>特征工程</vt:lpstr>
      <vt:lpstr>Google: Large scale LR model </vt:lpstr>
      <vt:lpstr>Follow The Regularized Leader(FTRL)</vt:lpstr>
      <vt:lpstr>Factorization Machines（FM）</vt:lpstr>
      <vt:lpstr>数据稀疏</vt:lpstr>
      <vt:lpstr>特征组合</vt:lpstr>
      <vt:lpstr>二阶多项式模型</vt:lpstr>
      <vt:lpstr>FM</vt:lpstr>
      <vt:lpstr>FM</vt:lpstr>
      <vt:lpstr>FM</vt:lpstr>
      <vt:lpstr>计算化简</vt:lpstr>
      <vt:lpstr>模型训练</vt:lpstr>
      <vt:lpstr>Field-aware Factorization Machines </vt:lpstr>
      <vt:lpstr>FFM</vt:lpstr>
      <vt:lpstr>FFM</vt:lpstr>
      <vt:lpstr>例：FFM的二次交叉项</vt:lpstr>
      <vt:lpstr>Facebook : GBDT+LR </vt:lpstr>
      <vt:lpstr>动机</vt:lpstr>
      <vt:lpstr>PowerPoint 演示文稿</vt:lpstr>
      <vt:lpstr>为什么不直接用GBDT？</vt:lpstr>
      <vt:lpstr>PowerPoint 演示文稿</vt:lpstr>
      <vt:lpstr>深度学习CTR模型要解决的几个关键问题</vt:lpstr>
      <vt:lpstr>DNN如何处理离散特征？</vt:lpstr>
      <vt:lpstr>加入连续特征</vt:lpstr>
      <vt:lpstr>分离低阶特征组合</vt:lpstr>
      <vt:lpstr>低阶特征组合单独建模</vt:lpstr>
      <vt:lpstr>典型网络融合结构之一：并行结构</vt:lpstr>
      <vt:lpstr>并行结构实例：Wide&amp;Deep模型（Google 2016）</vt:lpstr>
      <vt:lpstr>模型训练</vt:lpstr>
      <vt:lpstr>并行结构实例：DeepFM模型（华为2017）</vt:lpstr>
      <vt:lpstr>并行结构实例：Deep&amp;Cross模型（Google 2017）</vt:lpstr>
      <vt:lpstr>典型网络融合结构之二：串行结构</vt:lpstr>
      <vt:lpstr>串行结构实例：PNN模型（上海交大2016）</vt:lpstr>
      <vt:lpstr>串行结构实例：NFM模型（2017）</vt:lpstr>
      <vt:lpstr>串行结构实例：AFM（2017）</vt:lpstr>
      <vt:lpstr>DeepGBM</vt:lpstr>
      <vt:lpstr>DeepGBM</vt:lpstr>
      <vt:lpstr>小结</vt:lpstr>
    </vt:vector>
  </TitlesOfParts>
  <Manager/>
  <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Microsoft Office 用户</cp:lastModifiedBy>
  <cp:revision>820</cp:revision>
  <dcterms:created xsi:type="dcterms:W3CDTF">2014-06-29T11:45:14Z</dcterms:created>
  <dcterms:modified xsi:type="dcterms:W3CDTF">2020-12-29T00:57:13Z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